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8" r:id="rId3"/>
    <p:sldId id="261" r:id="rId4"/>
    <p:sldId id="262" r:id="rId5"/>
    <p:sldId id="263" r:id="rId6"/>
    <p:sldId id="265" r:id="rId7"/>
    <p:sldId id="266" r:id="rId8"/>
    <p:sldId id="267" r:id="rId9"/>
    <p:sldId id="268" r:id="rId10"/>
    <p:sldId id="269" r:id="rId11"/>
    <p:sldId id="270" r:id="rId12"/>
    <p:sldId id="271" r:id="rId13"/>
    <p:sldId id="272" r:id="rId14"/>
    <p:sldId id="273" r:id="rId15"/>
    <p:sldId id="274" r:id="rId16"/>
    <p:sldId id="275" r:id="rId17"/>
    <p:sldId id="276" r:id="rId18"/>
    <p:sldId id="277" r:id="rId19"/>
    <p:sldId id="278" r:id="rId20"/>
    <p:sldId id="279" r:id="rId21"/>
    <p:sldId id="280" r:id="rId22"/>
    <p:sldId id="281" r:id="rId23"/>
    <p:sldId id="282" r:id="rId24"/>
    <p:sldId id="283" r:id="rId25"/>
    <p:sldId id="284" r:id="rId26"/>
    <p:sldId id="285" r:id="rId27"/>
    <p:sldId id="286" r:id="rId28"/>
    <p:sldId id="287" r:id="rId29"/>
    <p:sldId id="288" r:id="rId30"/>
    <p:sldId id="289" r:id="rId31"/>
    <p:sldId id="290" r:id="rId32"/>
    <p:sldId id="291" r:id="rId33"/>
    <p:sldId id="292" r:id="rId34"/>
    <p:sldId id="293" r:id="rId35"/>
    <p:sldId id="294" r:id="rId36"/>
    <p:sldId id="295" r:id="rId37"/>
    <p:sldId id="296" r:id="rId38"/>
    <p:sldId id="297" r:id="rId39"/>
    <p:sldId id="298" r:id="rId40"/>
    <p:sldId id="299" r:id="rId41"/>
    <p:sldId id="300" r:id="rId42"/>
    <p:sldId id="264" r:id="rId43"/>
    <p:sldId id="305" r:id="rId44"/>
    <p:sldId id="306" r:id="rId45"/>
    <p:sldId id="350" r:id="rId46"/>
    <p:sldId id="349" r:id="rId47"/>
    <p:sldId id="307" r:id="rId48"/>
    <p:sldId id="308" r:id="rId49"/>
    <p:sldId id="309" r:id="rId50"/>
    <p:sldId id="310" r:id="rId51"/>
    <p:sldId id="311" r:id="rId52"/>
    <p:sldId id="312" r:id="rId53"/>
    <p:sldId id="313" r:id="rId54"/>
    <p:sldId id="314" r:id="rId55"/>
    <p:sldId id="315" r:id="rId56"/>
    <p:sldId id="316" r:id="rId57"/>
    <p:sldId id="317" r:id="rId58"/>
    <p:sldId id="318" r:id="rId59"/>
    <p:sldId id="259" r:id="rId60"/>
    <p:sldId id="257" r:id="rId61"/>
    <p:sldId id="260" r:id="rId62"/>
    <p:sldId id="319" r:id="rId63"/>
    <p:sldId id="320" r:id="rId64"/>
    <p:sldId id="321" r:id="rId65"/>
    <p:sldId id="322" r:id="rId66"/>
    <p:sldId id="323" r:id="rId67"/>
    <p:sldId id="324" r:id="rId68"/>
    <p:sldId id="325" r:id="rId69"/>
    <p:sldId id="326" r:id="rId70"/>
    <p:sldId id="327" r:id="rId71"/>
    <p:sldId id="328" r:id="rId72"/>
    <p:sldId id="329" r:id="rId73"/>
    <p:sldId id="330" r:id="rId74"/>
    <p:sldId id="331" r:id="rId75"/>
    <p:sldId id="332" r:id="rId76"/>
    <p:sldId id="333" r:id="rId77"/>
    <p:sldId id="334" r:id="rId78"/>
    <p:sldId id="335" r:id="rId79"/>
    <p:sldId id="336" r:id="rId80"/>
    <p:sldId id="337" r:id="rId81"/>
    <p:sldId id="338" r:id="rId82"/>
    <p:sldId id="339" r:id="rId83"/>
    <p:sldId id="340" r:id="rId84"/>
    <p:sldId id="341" r:id="rId85"/>
    <p:sldId id="342" r:id="rId86"/>
    <p:sldId id="343" r:id="rId87"/>
    <p:sldId id="344" r:id="rId88"/>
    <p:sldId id="345" r:id="rId89"/>
    <p:sldId id="346" r:id="rId90"/>
    <p:sldId id="347" r:id="rId91"/>
    <p:sldId id="348" r:id="rId92"/>
    <p:sldId id="351" r:id="rId93"/>
    <p:sldId id="352" r:id="rId9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15" autoAdjust="0"/>
    <p:restoredTop sz="94660"/>
  </p:normalViewPr>
  <p:slideViewPr>
    <p:cSldViewPr snapToGrid="0">
      <p:cViewPr varScale="1">
        <p:scale>
          <a:sx n="114" d="100"/>
          <a:sy n="114" d="100"/>
        </p:scale>
        <p:origin x="300"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presProps" Target="presProps.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0" Type="http://schemas.openxmlformats.org/officeDocument/2006/relationships/slide" Target="slides/slide79.xml"/><Relationship Id="rId85" Type="http://schemas.openxmlformats.org/officeDocument/2006/relationships/slide" Target="slides/slide84.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grpSp>
        <p:nvGrpSpPr>
          <p:cNvPr id="89" name="Group 88"/>
          <p:cNvGrpSpPr/>
          <p:nvPr/>
        </p:nvGrpSpPr>
        <p:grpSpPr>
          <a:xfrm>
            <a:off x="-329674" y="-59376"/>
            <a:ext cx="12515851" cy="6923798"/>
            <a:chOff x="-329674" y="-51881"/>
            <a:chExt cx="12515851" cy="6923798"/>
          </a:xfrm>
        </p:grpSpPr>
        <p:sp>
          <p:nvSpPr>
            <p:cNvPr id="90"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3"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0"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1"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2"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3"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4"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5"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6"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7"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8"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1669293" y="1186483"/>
            <a:ext cx="8848345" cy="4477933"/>
            <a:chOff x="1669293" y="1186483"/>
            <a:chExt cx="8848345" cy="4477933"/>
          </a:xfrm>
        </p:grpSpPr>
        <p:sp>
          <p:nvSpPr>
            <p:cNvPr id="39" name="Rectangle 38"/>
            <p:cNvSpPr/>
            <p:nvPr/>
          </p:nvSpPr>
          <p:spPr>
            <a:xfrm>
              <a:off x="1674042" y="1186483"/>
              <a:ext cx="8843596"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1" name="Rectangle 40"/>
            <p:cNvSpPr/>
            <p:nvPr/>
          </p:nvSpPr>
          <p:spPr>
            <a:xfrm>
              <a:off x="1669293" y="1991156"/>
              <a:ext cx="8845667"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ctrTitle"/>
          </p:nvPr>
        </p:nvSpPr>
        <p:spPr>
          <a:xfrm>
            <a:off x="1759236" y="2075504"/>
            <a:ext cx="8679915" cy="1748729"/>
          </a:xfrm>
        </p:spPr>
        <p:txBody>
          <a:bodyPr bIns="0" anchor="b">
            <a:normAutofit/>
          </a:bodyPr>
          <a:lstStyle>
            <a:lvl1pPr algn="ctr">
              <a:lnSpc>
                <a:spcPct val="80000"/>
              </a:lnSpc>
              <a:defRPr sz="5400" spc="-150">
                <a:solidFill>
                  <a:srgbClr val="FFFEFF"/>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759237" y="3906266"/>
            <a:ext cx="8673427" cy="1322587"/>
          </a:xfrm>
        </p:spPr>
        <p:txBody>
          <a:bodyPr tIns="0">
            <a:normAutofit/>
          </a:bodyPr>
          <a:lstStyle>
            <a:lvl1pPr marL="0" indent="0" algn="ctr">
              <a:lnSpc>
                <a:spcPct val="100000"/>
              </a:lnSpc>
              <a:buNone/>
              <a:defRPr sz="1800" b="0">
                <a:solidFill>
                  <a:srgbClr val="FFFEFF"/>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a:xfrm>
            <a:off x="804672" y="320040"/>
            <a:ext cx="3657600" cy="320040"/>
          </a:xfrm>
        </p:spPr>
        <p:txBody>
          <a:bodyPr vert="horz" lIns="91440" tIns="45720" rIns="91440" bIns="45720" rtlCol="0" anchor="ctr"/>
          <a:lstStyle>
            <a:lvl1pPr>
              <a:defRPr lang="en-US"/>
            </a:lvl1pPr>
          </a:lstStyle>
          <a:p>
            <a:fld id="{48A87A34-81AB-432B-8DAE-1953F412C126}" type="datetimeFigureOut">
              <a:rPr lang="en-US" dirty="0"/>
              <a:pPr/>
              <a:t>7/23/2020</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grpSp>
        <p:nvGrpSpPr>
          <p:cNvPr id="75" name="Group 74"/>
          <p:cNvGrpSpPr/>
          <p:nvPr/>
        </p:nvGrpSpPr>
        <p:grpSpPr>
          <a:xfrm>
            <a:off x="-417513"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800144"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1"/>
          </a:xfrm>
        </p:spPr>
        <p:txBody>
          <a:bodyPr/>
          <a:lstStyle>
            <a:lvl1pPr>
              <a:defRPr>
                <a:solidFill>
                  <a:srgbClr val="FFFEFF"/>
                </a:solidFill>
              </a:defRPr>
            </a:lvl1p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5109983" y="794719"/>
            <a:ext cx="6275035" cy="5257090"/>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7/23/2020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grpSp>
        <p:nvGrpSpPr>
          <p:cNvPr id="75" name="Group 74"/>
          <p:cNvGrpSpPr/>
          <p:nvPr/>
        </p:nvGrpSpPr>
        <p:grpSpPr>
          <a:xfrm flipH="1">
            <a:off x="0"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7718948"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Vertical Title 1"/>
          <p:cNvSpPr>
            <a:spLocks noGrp="1"/>
          </p:cNvSpPr>
          <p:nvPr>
            <p:ph type="title" orient="vert"/>
          </p:nvPr>
        </p:nvSpPr>
        <p:spPr>
          <a:xfrm>
            <a:off x="7807437" y="2349925"/>
            <a:ext cx="3501195" cy="2456442"/>
          </a:xfrm>
        </p:spPr>
        <p:txBody>
          <a:bodyPr vert="eaVert"/>
          <a:lstStyle>
            <a:lvl1pPr algn="l">
              <a:lnSpc>
                <a:spcPct val="80000"/>
              </a:lnSpc>
              <a:defRPr>
                <a:solidFill>
                  <a:srgbClr val="FFFEFF"/>
                </a:solidFill>
              </a:defRPr>
            </a:lvl1p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802747" y="798444"/>
            <a:ext cx="6268622" cy="5257303"/>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a:xfrm>
            <a:off x="804672" y="320040"/>
            <a:ext cx="3657600" cy="320040"/>
          </a:xfrm>
        </p:spPr>
        <p:txBody>
          <a:bodyPr/>
          <a:lstStyle/>
          <a:p>
            <a:fld id="{48A87A34-81AB-432B-8DAE-1953F412C126}" type="datetimeFigureOut">
              <a:rPr lang="en-US" dirty="0"/>
              <a:t>7/23/2020</a:t>
            </a:fld>
            <a:endParaRPr lang="en-US" dirty="0"/>
          </a:p>
        </p:txBody>
      </p:sp>
      <p:sp>
        <p:nvSpPr>
          <p:cNvPr id="5" name="Footer Placeholder 4"/>
          <p:cNvSpPr>
            <a:spLocks noGrp="1"/>
          </p:cNvSpPr>
          <p:nvPr>
            <p:ph type="ftr" sz="quarter" idx="11"/>
          </p:nvPr>
        </p:nvSpPr>
        <p:spPr>
          <a:xfrm>
            <a:off x="804672" y="6227064"/>
            <a:ext cx="10588752" cy="320040"/>
          </a:xfrm>
        </p:spPr>
        <p:txBody>
          <a:body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grpSp>
        <p:nvGrpSpPr>
          <p:cNvPr id="80" name="Group 79"/>
          <p:cNvGrpSpPr/>
          <p:nvPr/>
        </p:nvGrpSpPr>
        <p:grpSpPr>
          <a:xfrm>
            <a:off x="-417513" y="0"/>
            <a:ext cx="12584114" cy="6853238"/>
            <a:chOff x="-417513" y="0"/>
            <a:chExt cx="12584114" cy="6853238"/>
          </a:xfrm>
        </p:grpSpPr>
        <p:sp>
          <p:nvSpPr>
            <p:cNvPr id="81"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0"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1"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7" name="Group 26"/>
          <p:cNvGrpSpPr/>
          <p:nvPr/>
        </p:nvGrpSpPr>
        <p:grpSpPr>
          <a:xfrm>
            <a:off x="800144" y="1699589"/>
            <a:ext cx="3674476" cy="3470421"/>
            <a:chOff x="697883" y="1816768"/>
            <a:chExt cx="3674476" cy="3470421"/>
          </a:xfrm>
        </p:grpSpPr>
        <p:sp>
          <p:nvSpPr>
            <p:cNvPr id="28" name="Rectangle 27"/>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9"/>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49925"/>
            <a:ext cx="3498979" cy="2456442"/>
          </a:xfrm>
        </p:spPr>
        <p:txBody>
          <a:bodyPr/>
          <a:lstStyle>
            <a:lvl1pPr>
              <a:defRPr>
                <a:solidFill>
                  <a:srgbClr val="FFFEFF"/>
                </a:solidFill>
              </a:defRPr>
            </a:lvl1pPr>
          </a:lstStyle>
          <a:p>
            <a:r>
              <a:rPr lang="es-ES"/>
              <a:t>Haga clic para modificar el estilo de título del patrón</a:t>
            </a:r>
            <a:endParaRPr lang="en-US" dirty="0"/>
          </a:p>
        </p:txBody>
      </p:sp>
      <p:sp>
        <p:nvSpPr>
          <p:cNvPr id="3" name="Content Placeholder 2"/>
          <p:cNvSpPr>
            <a:spLocks noGrp="1"/>
          </p:cNvSpPr>
          <p:nvPr>
            <p:ph idx="1"/>
          </p:nvPr>
        </p:nvSpPr>
        <p:spPr>
          <a:xfrm>
            <a:off x="5118447" y="803186"/>
            <a:ext cx="6281873" cy="5248622"/>
          </a:xfrm>
        </p:spPr>
        <p:txBody>
          <a:bodyPr anchor="ct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7/23/2020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grpSp>
        <p:nvGrpSpPr>
          <p:cNvPr id="77" name="Group 76"/>
          <p:cNvGrpSpPr/>
          <p:nvPr/>
        </p:nvGrpSpPr>
        <p:grpSpPr>
          <a:xfrm>
            <a:off x="-329674" y="-59376"/>
            <a:ext cx="12515851" cy="6923798"/>
            <a:chOff x="-329674" y="-51881"/>
            <a:chExt cx="12515851" cy="6923798"/>
          </a:xfrm>
        </p:grpSpPr>
        <p:sp>
          <p:nvSpPr>
            <p:cNvPr id="78"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3259545" y="1186483"/>
            <a:ext cx="5666145" cy="4477933"/>
            <a:chOff x="3259545" y="1186483"/>
            <a:chExt cx="5666145" cy="4477933"/>
          </a:xfrm>
        </p:grpSpPr>
        <p:sp>
          <p:nvSpPr>
            <p:cNvPr id="99" name="Rectangle 98"/>
            <p:cNvSpPr/>
            <p:nvPr/>
          </p:nvSpPr>
          <p:spPr>
            <a:xfrm>
              <a:off x="3259545" y="1186483"/>
              <a:ext cx="5657881"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1" name="Rectangle 100"/>
            <p:cNvSpPr/>
            <p:nvPr/>
          </p:nvSpPr>
          <p:spPr>
            <a:xfrm>
              <a:off x="3259545" y="1991156"/>
              <a:ext cx="5666145"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3344216" y="2074730"/>
            <a:ext cx="5490224" cy="1689390"/>
          </a:xfrm>
        </p:spPr>
        <p:txBody>
          <a:bodyPr bIns="0" anchor="b">
            <a:normAutofit/>
          </a:bodyPr>
          <a:lstStyle>
            <a:lvl1pPr algn="ctr">
              <a:defRPr sz="4400">
                <a:solidFill>
                  <a:srgbClr val="FFFEFF"/>
                </a:solidFill>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3344215" y="3846851"/>
            <a:ext cx="5490223" cy="1383770"/>
          </a:xfrm>
        </p:spPr>
        <p:txBody>
          <a:bodyPr tIns="0">
            <a:normAutofit/>
          </a:bodyPr>
          <a:lstStyle>
            <a:lvl1pPr marL="0" indent="0" algn="ctr">
              <a:buNone/>
              <a:defRPr sz="1800">
                <a:solidFill>
                  <a:srgbClr val="FFFEFF"/>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a:xfrm>
            <a:off x="804672" y="320040"/>
            <a:ext cx="3657600" cy="320040"/>
          </a:xfrm>
        </p:spPr>
        <p:txBody>
          <a:bodyPr/>
          <a:lstStyle/>
          <a:p>
            <a:fld id="{48A87A34-81AB-432B-8DAE-1953F412C126}" type="datetimeFigureOut">
              <a:rPr lang="en-US" dirty="0"/>
              <a:t>7/23/2020</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grpSp>
        <p:nvGrpSpPr>
          <p:cNvPr id="37" name="Group 36"/>
          <p:cNvGrpSpPr/>
          <p:nvPr/>
        </p:nvGrpSpPr>
        <p:grpSpPr>
          <a:xfrm>
            <a:off x="-417513" y="0"/>
            <a:ext cx="12584114" cy="6853238"/>
            <a:chOff x="-417513" y="0"/>
            <a:chExt cx="12584114" cy="6853238"/>
          </a:xfrm>
        </p:grpSpPr>
        <p:sp>
          <p:nvSpPr>
            <p:cNvPr id="3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59" name="Group 58"/>
          <p:cNvGrpSpPr/>
          <p:nvPr/>
        </p:nvGrpSpPr>
        <p:grpSpPr>
          <a:xfrm>
            <a:off x="800144" y="1699589"/>
            <a:ext cx="3674476" cy="3470421"/>
            <a:chOff x="697883" y="1816768"/>
            <a:chExt cx="3674476" cy="3470421"/>
          </a:xfrm>
        </p:grpSpPr>
        <p:sp>
          <p:nvSpPr>
            <p:cNvPr id="60" name="Rectangle 59"/>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 name="Rectangle 61"/>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0" y="2339669"/>
            <a:ext cx="3500828" cy="2470065"/>
          </a:xfrm>
        </p:spPr>
        <p:txBody>
          <a:bodyPr lIns="91440" tIns="91440" rIns="91440" bIns="91440"/>
          <a:lstStyle>
            <a:lvl1pPr>
              <a:defRPr>
                <a:solidFill>
                  <a:srgbClr val="FFFEFF"/>
                </a:solidFill>
              </a:defRPr>
            </a:lvl1pPr>
          </a:lstStyle>
          <a:p>
            <a:r>
              <a:rPr lang="es-ES"/>
              <a:t>Haga clic para modificar el estilo de título del patrón</a:t>
            </a:r>
            <a:endParaRPr lang="en-US" dirty="0"/>
          </a:p>
        </p:txBody>
      </p:sp>
      <p:sp>
        <p:nvSpPr>
          <p:cNvPr id="3" name="Content Placeholder 2"/>
          <p:cNvSpPr>
            <a:spLocks noGrp="1"/>
          </p:cNvSpPr>
          <p:nvPr>
            <p:ph sz="half" idx="1"/>
          </p:nvPr>
        </p:nvSpPr>
        <p:spPr>
          <a:xfrm>
            <a:off x="5120878" y="803187"/>
            <a:ext cx="6269591" cy="2382651"/>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5118447" y="3672162"/>
            <a:ext cx="6272022" cy="2383586"/>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a:xfrm>
            <a:off x="804672" y="320040"/>
            <a:ext cx="3657600" cy="320040"/>
          </a:xfrm>
        </p:spPr>
        <p:txBody>
          <a:bodyPr/>
          <a:lstStyle/>
          <a:p>
            <a:fld id="{48A87A34-81AB-432B-8DAE-1953F412C126}" type="datetimeFigureOut">
              <a:rPr lang="en-US" dirty="0"/>
              <a:t>7/23/2020</a:t>
            </a:fld>
            <a:endParaRPr lang="en-US" dirty="0"/>
          </a:p>
        </p:txBody>
      </p:sp>
      <p:sp>
        <p:nvSpPr>
          <p:cNvPr id="6" name="Footer Placeholder 5"/>
          <p:cNvSpPr>
            <a:spLocks noGrp="1"/>
          </p:cNvSpPr>
          <p:nvPr>
            <p:ph type="ftr" sz="quarter" idx="11"/>
          </p:nvPr>
        </p:nvSpPr>
        <p:spPr>
          <a:xfrm>
            <a:off x="804672" y="6227064"/>
            <a:ext cx="10588752" cy="320040"/>
          </a:xfrm>
        </p:spPr>
        <p:txBody>
          <a:bodyPr/>
          <a:lstStyle/>
          <a:p>
            <a:endParaRPr lang="en-US" dirty="0"/>
          </a:p>
        </p:txBody>
      </p:sp>
      <p:sp>
        <p:nvSpPr>
          <p:cNvPr id="7" name="Slide Number Placeholder 6"/>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grpSp>
        <p:nvGrpSpPr>
          <p:cNvPr id="39" name="Group 38"/>
          <p:cNvGrpSpPr/>
          <p:nvPr/>
        </p:nvGrpSpPr>
        <p:grpSpPr>
          <a:xfrm>
            <a:off x="-417513" y="0"/>
            <a:ext cx="12584114" cy="6853238"/>
            <a:chOff x="-417513" y="0"/>
            <a:chExt cx="12584114" cy="6853238"/>
          </a:xfrm>
        </p:grpSpPr>
        <p:sp>
          <p:nvSpPr>
            <p:cNvPr id="40"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2"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5"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6"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6"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7"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61" name="Group 60"/>
          <p:cNvGrpSpPr/>
          <p:nvPr/>
        </p:nvGrpSpPr>
        <p:grpSpPr>
          <a:xfrm>
            <a:off x="800144" y="1699589"/>
            <a:ext cx="3674476" cy="3470421"/>
            <a:chOff x="697883" y="1816768"/>
            <a:chExt cx="3674476" cy="3470421"/>
          </a:xfrm>
        </p:grpSpPr>
        <p:sp>
          <p:nvSpPr>
            <p:cNvPr id="62" name="Rectangle 6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 name="Rectangle 63"/>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1" y="2363915"/>
            <a:ext cx="3500828" cy="2460497"/>
          </a:xfrm>
        </p:spPr>
        <p:txBody>
          <a:bodyPr lIns="91440" tIns="91440" rIns="91440" bIns="91440"/>
          <a:lstStyle>
            <a:lvl1pPr>
              <a:defRPr>
                <a:solidFill>
                  <a:srgbClr val="FFFEFF"/>
                </a:solidFill>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5125137" y="803185"/>
            <a:ext cx="6265088"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5125305" y="1488985"/>
            <a:ext cx="6264350" cy="1696853"/>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5118653" y="3665887"/>
            <a:ext cx="6264414"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5118447" y="4351687"/>
            <a:ext cx="6265588" cy="1704060"/>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a:xfrm>
            <a:off x="804672" y="320040"/>
            <a:ext cx="3657600" cy="320040"/>
          </a:xfrm>
        </p:spPr>
        <p:txBody>
          <a:bodyPr/>
          <a:lstStyle/>
          <a:p>
            <a:fld id="{48A87A34-81AB-432B-8DAE-1953F412C126}" type="datetimeFigureOut">
              <a:rPr lang="en-US" dirty="0"/>
              <a:t>7/23/2020</a:t>
            </a:fld>
            <a:endParaRPr lang="en-US" dirty="0"/>
          </a:p>
        </p:txBody>
      </p:sp>
      <p:sp>
        <p:nvSpPr>
          <p:cNvPr id="8" name="Footer Placeholder 7"/>
          <p:cNvSpPr>
            <a:spLocks noGrp="1"/>
          </p:cNvSpPr>
          <p:nvPr>
            <p:ph type="ftr" sz="quarter" idx="11"/>
          </p:nvPr>
        </p:nvSpPr>
        <p:spPr>
          <a:xfrm>
            <a:off x="804672" y="6227064"/>
            <a:ext cx="10588752" cy="320040"/>
          </a:xfrm>
        </p:spPr>
        <p:txBody>
          <a:bodyPr/>
          <a:lstStyle/>
          <a:p>
            <a:endParaRPr lang="en-US" dirty="0"/>
          </a:p>
        </p:txBody>
      </p:sp>
      <p:sp>
        <p:nvSpPr>
          <p:cNvPr id="9" name="Slide Number Placeholder 8"/>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grpSp>
        <p:nvGrpSpPr>
          <p:cNvPr id="77" name="Group 76"/>
          <p:cNvGrpSpPr/>
          <p:nvPr/>
        </p:nvGrpSpPr>
        <p:grpSpPr>
          <a:xfrm>
            <a:off x="-417513" y="0"/>
            <a:ext cx="12584114" cy="6853238"/>
            <a:chOff x="-417513" y="0"/>
            <a:chExt cx="12584114" cy="6853238"/>
          </a:xfrm>
        </p:grpSpPr>
        <p:sp>
          <p:nvSpPr>
            <p:cNvPr id="7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4" name="Group 23"/>
          <p:cNvGrpSpPr/>
          <p:nvPr/>
        </p:nvGrpSpPr>
        <p:grpSpPr>
          <a:xfrm>
            <a:off x="800144" y="1699589"/>
            <a:ext cx="3674476" cy="3470421"/>
            <a:chOff x="697883" y="1816768"/>
            <a:chExt cx="3674476" cy="3470421"/>
          </a:xfrm>
        </p:grpSpPr>
        <p:sp>
          <p:nvSpPr>
            <p:cNvPr id="25" name="Rectangle 24"/>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2"/>
          </a:xfrm>
        </p:spPr>
        <p:txBody>
          <a:bodyPr/>
          <a:lstStyle>
            <a:lvl1pPr>
              <a:defRPr>
                <a:solidFill>
                  <a:srgbClr val="FFFEFF"/>
                </a:solidFill>
              </a:defRPr>
            </a:lvl1p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7/23/2020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04672" y="320040"/>
            <a:ext cx="3657600" cy="320040"/>
          </a:xfrm>
        </p:spPr>
        <p:txBody>
          <a:bodyPr/>
          <a:lstStyle/>
          <a:p>
            <a:fld id="{48A87A34-81AB-432B-8DAE-1953F412C126}" type="datetimeFigureOut">
              <a:rPr lang="en-US" dirty="0"/>
              <a:t>7/23/2020</a:t>
            </a:fld>
            <a:endParaRPr lang="en-US" dirty="0"/>
          </a:p>
        </p:txBody>
      </p:sp>
      <p:sp>
        <p:nvSpPr>
          <p:cNvPr id="3" name="Footer Placeholder 2"/>
          <p:cNvSpPr>
            <a:spLocks noGrp="1"/>
          </p:cNvSpPr>
          <p:nvPr>
            <p:ph type="ftr" sz="quarter" idx="11"/>
          </p:nvPr>
        </p:nvSpPr>
        <p:spPr>
          <a:xfrm>
            <a:off x="804672" y="6227064"/>
            <a:ext cx="10588752" cy="320040"/>
          </a:xfrm>
        </p:spPr>
        <p:txBody>
          <a:bodyPr/>
          <a:lstStyle/>
          <a:p>
            <a:endParaRPr lang="en-US" dirty="0"/>
          </a:p>
        </p:txBody>
      </p:sp>
      <p:sp>
        <p:nvSpPr>
          <p:cNvPr id="4" name="Slide Number Placeholder 3"/>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grpSp>
        <p:nvGrpSpPr>
          <p:cNvPr id="74" name="Group 73"/>
          <p:cNvGrpSpPr/>
          <p:nvPr/>
        </p:nvGrpSpPr>
        <p:grpSpPr>
          <a:xfrm>
            <a:off x="-417513" y="0"/>
            <a:ext cx="12584114" cy="6853238"/>
            <a:chOff x="-417513" y="0"/>
            <a:chExt cx="12584114" cy="6853238"/>
          </a:xfrm>
        </p:grpSpPr>
        <p:sp>
          <p:nvSpPr>
            <p:cNvPr id="75"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6"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79"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1"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2"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1" name="Group 20"/>
          <p:cNvGrpSpPr/>
          <p:nvPr/>
        </p:nvGrpSpPr>
        <p:grpSpPr>
          <a:xfrm>
            <a:off x="800144" y="1699589"/>
            <a:ext cx="3674476" cy="3470421"/>
            <a:chOff x="697883" y="1816768"/>
            <a:chExt cx="3674476" cy="3470421"/>
          </a:xfrm>
        </p:grpSpPr>
        <p:sp>
          <p:nvSpPr>
            <p:cNvPr id="22" name="Rectangle 2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32"/>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52026"/>
            <a:ext cx="3501197" cy="1223298"/>
          </a:xfrm>
        </p:spPr>
        <p:txBody>
          <a:bodyPr bIns="0" anchor="b">
            <a:noAutofit/>
          </a:bodyPr>
          <a:lstStyle>
            <a:lvl1pPr algn="ctr">
              <a:defRPr sz="3200">
                <a:solidFill>
                  <a:srgbClr val="FFFEFF"/>
                </a:solidFill>
              </a:defRPr>
            </a:lvl1pPr>
          </a:lstStyle>
          <a:p>
            <a:r>
              <a:rPr lang="es-ES"/>
              <a:t>Haga clic para modificar el estilo de título del patrón</a:t>
            </a:r>
            <a:endParaRPr lang="en-US" dirty="0"/>
          </a:p>
        </p:txBody>
      </p:sp>
      <p:sp>
        <p:nvSpPr>
          <p:cNvPr id="3" name="Content Placeholder 2"/>
          <p:cNvSpPr>
            <a:spLocks noGrp="1"/>
          </p:cNvSpPr>
          <p:nvPr>
            <p:ph idx="1"/>
          </p:nvPr>
        </p:nvSpPr>
        <p:spPr>
          <a:xfrm>
            <a:off x="5109983" y="802809"/>
            <a:ext cx="6275035" cy="5249940"/>
          </a:xfrm>
        </p:spPr>
        <p:txBody>
          <a:bodyPr anchor="ct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888631" y="3580186"/>
            <a:ext cx="3501197" cy="1221164"/>
          </a:xfrm>
        </p:spPr>
        <p:txBody>
          <a:bodyPr/>
          <a:lstStyle>
            <a:lvl1pPr marL="0" indent="0" algn="ctr">
              <a:buNone/>
              <a:defRPr sz="16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7/23/2020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grpSp>
        <p:nvGrpSpPr>
          <p:cNvPr id="73" name="Group 72"/>
          <p:cNvGrpSpPr/>
          <p:nvPr/>
        </p:nvGrpSpPr>
        <p:grpSpPr>
          <a:xfrm>
            <a:off x="-329674" y="-59376"/>
            <a:ext cx="12515851" cy="6923798"/>
            <a:chOff x="-329674" y="-51881"/>
            <a:chExt cx="12515851" cy="6923798"/>
          </a:xfrm>
        </p:grpSpPr>
        <p:sp>
          <p:nvSpPr>
            <p:cNvPr id="81"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76" name="Group 75"/>
          <p:cNvGrpSpPr/>
          <p:nvPr/>
        </p:nvGrpSpPr>
        <p:grpSpPr>
          <a:xfrm>
            <a:off x="805336" y="1698331"/>
            <a:ext cx="5941540" cy="3470421"/>
            <a:chOff x="805336" y="1698331"/>
            <a:chExt cx="5941540" cy="3470421"/>
          </a:xfrm>
        </p:grpSpPr>
        <p:sp>
          <p:nvSpPr>
            <p:cNvPr id="77" name="Rectangle 76"/>
            <p:cNvSpPr/>
            <p:nvPr/>
          </p:nvSpPr>
          <p:spPr>
            <a:xfrm>
              <a:off x="805336" y="1698331"/>
              <a:ext cx="5941540"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 name="Isosceles Triangle 9"/>
            <p:cNvSpPr/>
            <p:nvPr/>
          </p:nvSpPr>
          <p:spPr>
            <a:xfrm rot="10800000">
              <a:off x="3618113" y="4896349"/>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 name="Rectangle 78"/>
            <p:cNvSpPr/>
            <p:nvPr/>
          </p:nvSpPr>
          <p:spPr>
            <a:xfrm>
              <a:off x="805336" y="2274403"/>
              <a:ext cx="5941540"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 name="Picture Placeholder 2"/>
          <p:cNvSpPr>
            <a:spLocks noGrp="1" noChangeAspect="1"/>
          </p:cNvSpPr>
          <p:nvPr>
            <p:ph type="pic" idx="1"/>
          </p:nvPr>
        </p:nvSpPr>
        <p:spPr>
          <a:xfrm>
            <a:off x="7543510" y="0"/>
            <a:ext cx="4648490" cy="6858000"/>
          </a:xfrm>
          <a:solidFill>
            <a:schemeClr val="bg1">
              <a:lumMod val="65000"/>
              <a:lumOff val="3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2" name="Title 1"/>
          <p:cNvSpPr>
            <a:spLocks noGrp="1"/>
          </p:cNvSpPr>
          <p:nvPr>
            <p:ph type="title"/>
          </p:nvPr>
        </p:nvSpPr>
        <p:spPr>
          <a:xfrm>
            <a:off x="885443" y="2360255"/>
            <a:ext cx="5776646" cy="1178032"/>
          </a:xfrm>
        </p:spPr>
        <p:txBody>
          <a:bodyPr bIns="0" anchor="b">
            <a:normAutofit/>
          </a:bodyPr>
          <a:lstStyle>
            <a:lvl1pPr>
              <a:defRPr sz="3600">
                <a:solidFill>
                  <a:srgbClr val="FFFEFF"/>
                </a:solidFill>
              </a:defRPr>
            </a:lvl1pPr>
          </a:lstStyle>
          <a:p>
            <a:r>
              <a:rPr lang="es-ES"/>
              <a:t>Haga clic para modificar el estilo de título del patrón</a:t>
            </a:r>
            <a:endParaRPr lang="en-US" dirty="0"/>
          </a:p>
        </p:txBody>
      </p:sp>
      <p:sp>
        <p:nvSpPr>
          <p:cNvPr id="4" name="Text Placeholder 3"/>
          <p:cNvSpPr>
            <a:spLocks noGrp="1"/>
          </p:cNvSpPr>
          <p:nvPr>
            <p:ph type="body" sz="half" idx="2"/>
          </p:nvPr>
        </p:nvSpPr>
        <p:spPr>
          <a:xfrm>
            <a:off x="885443" y="3545012"/>
            <a:ext cx="5776646" cy="1274198"/>
          </a:xfrm>
        </p:spPr>
        <p:txBody>
          <a:bodyPr>
            <a:normAutofit/>
          </a:bodyPr>
          <a:lstStyle>
            <a:lvl1pPr marL="0" indent="0" algn="ctr">
              <a:buNone/>
              <a:defRPr sz="18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a:xfrm>
            <a:off x="804672" y="320040"/>
            <a:ext cx="3657600" cy="320040"/>
          </a:xfrm>
        </p:spPr>
        <p:txBody>
          <a:bodyPr/>
          <a:lstStyle/>
          <a:p>
            <a:fld id="{48A87A34-81AB-432B-8DAE-1953F412C126}" type="datetimeFigureOut">
              <a:rPr lang="en-US" dirty="0"/>
              <a:t>7/23/2020</a:t>
            </a:fld>
            <a:endParaRPr lang="en-US" dirty="0"/>
          </a:p>
        </p:txBody>
      </p:sp>
      <p:sp>
        <p:nvSpPr>
          <p:cNvPr id="6" name="Footer Placeholder 5"/>
          <p:cNvSpPr>
            <a:spLocks noGrp="1"/>
          </p:cNvSpPr>
          <p:nvPr>
            <p:ph type="ftr" sz="quarter" idx="11"/>
          </p:nvPr>
        </p:nvSpPr>
        <p:spPr>
          <a:xfrm>
            <a:off x="804672" y="6227064"/>
            <a:ext cx="5942203" cy="320040"/>
          </a:xfrm>
        </p:spPr>
        <p:txBody>
          <a:bodyPr/>
          <a:lstStyle/>
          <a:p>
            <a:endParaRPr lang="en-US" dirty="0"/>
          </a:p>
        </p:txBody>
      </p:sp>
      <p:sp>
        <p:nvSpPr>
          <p:cNvPr id="7" name="Slide Number Placeholder 6"/>
          <p:cNvSpPr>
            <a:spLocks noGrp="1"/>
          </p:cNvSpPr>
          <p:nvPr>
            <p:ph type="sldNum" sz="quarter" idx="12"/>
          </p:nvPr>
        </p:nvSpPr>
        <p:spPr>
          <a:xfrm>
            <a:off x="5828377"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91161" y="2358391"/>
            <a:ext cx="3498667" cy="2456485"/>
          </a:xfrm>
          <a:prstGeom prst="rect">
            <a:avLst/>
          </a:prstGeom>
        </p:spPr>
        <p:txBody>
          <a:bodyPr vert="horz" lIns="228600" tIns="228600" rIns="228600" bIns="22860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5434982" y="794719"/>
            <a:ext cx="5950036" cy="5257090"/>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804672" y="320040"/>
            <a:ext cx="3657600" cy="320040"/>
          </a:xfrm>
          <a:prstGeom prst="rect">
            <a:avLst/>
          </a:prstGeom>
        </p:spPr>
        <p:txBody>
          <a:bodyPr vert="horz" lIns="91440" tIns="45720" rIns="91440" bIns="45720" rtlCol="0" anchor="ctr"/>
          <a:lstStyle>
            <a:lvl1pPr algn="l">
              <a:defRPr sz="1000">
                <a:solidFill>
                  <a:schemeClr val="tx1">
                    <a:tint val="75000"/>
                  </a:schemeClr>
                </a:solidFill>
              </a:defRPr>
            </a:lvl1pPr>
          </a:lstStyle>
          <a:p>
            <a:fld id="{48A87A34-81AB-432B-8DAE-1953F412C126}" type="datetimeFigureOut">
              <a:rPr lang="en-US" dirty="0"/>
              <a:pPr/>
              <a:t>7/23/2020</a:t>
            </a:fld>
            <a:endParaRPr lang="en-US" dirty="0"/>
          </a:p>
        </p:txBody>
      </p:sp>
      <p:sp>
        <p:nvSpPr>
          <p:cNvPr id="5" name="Footer Placeholder 4"/>
          <p:cNvSpPr>
            <a:spLocks noGrp="1"/>
          </p:cNvSpPr>
          <p:nvPr>
            <p:ph type="ftr" sz="quarter" idx="3"/>
          </p:nvPr>
        </p:nvSpPr>
        <p:spPr>
          <a:xfrm>
            <a:off x="804672" y="6227064"/>
            <a:ext cx="10588752" cy="320040"/>
          </a:xfrm>
          <a:prstGeom prst="rect">
            <a:avLst/>
          </a:prstGeom>
        </p:spPr>
        <p:txBody>
          <a:bodyPr vert="horz" lIns="91440" tIns="45720" rIns="91440" bIns="45720" rtlCol="0" anchor="ctr"/>
          <a:lstStyle>
            <a:lvl1pPr algn="r">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469880" y="320040"/>
            <a:ext cx="914400" cy="320040"/>
          </a:xfrm>
          <a:prstGeom prst="rect">
            <a:avLst/>
          </a:prstGeom>
        </p:spPr>
        <p:txBody>
          <a:bodyPr vert="horz" lIns="91440" tIns="45720" rIns="91440" bIns="45720" rtlCol="0" anchor="ctr"/>
          <a:lstStyle>
            <a:lvl1pPr algn="r">
              <a:defRPr sz="1000">
                <a:solidFill>
                  <a:schemeClr val="tx1">
                    <a:tint val="75000"/>
                  </a:schemeClr>
                </a:solidFill>
              </a:defRPr>
            </a:lvl1pPr>
          </a:lstStyle>
          <a:p>
            <a:fld id="{6D22F896-40B5-4ADD-8801-0D06FADFA09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lnSpc>
          <a:spcPct val="85000"/>
        </a:lnSpc>
        <a:spcBef>
          <a:spcPct val="0"/>
        </a:spcBef>
        <a:buNone/>
        <a:defRPr sz="4000" b="0" i="0" kern="1200" cap="none" spc="-15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F4064D9-0F90-47EE-8BA9-B040664EF74E}"/>
              </a:ext>
            </a:extLst>
          </p:cNvPr>
          <p:cNvSpPr>
            <a:spLocks noGrp="1"/>
          </p:cNvSpPr>
          <p:nvPr>
            <p:ph type="ctrTitle"/>
          </p:nvPr>
        </p:nvSpPr>
        <p:spPr/>
        <p:txBody>
          <a:bodyPr>
            <a:normAutofit/>
          </a:bodyPr>
          <a:lstStyle/>
          <a:p>
            <a:r>
              <a:rPr lang="es-MX" dirty="0"/>
              <a:t>NOM-100-STPS-1994</a:t>
            </a:r>
          </a:p>
        </p:txBody>
      </p:sp>
      <p:sp>
        <p:nvSpPr>
          <p:cNvPr id="3" name="Subtítulo 2">
            <a:extLst>
              <a:ext uri="{FF2B5EF4-FFF2-40B4-BE49-F238E27FC236}">
                <a16:creationId xmlns:a16="http://schemas.microsoft.com/office/drawing/2014/main" id="{2C9C1C9B-888C-43B0-B423-C0C7D252AA38}"/>
              </a:ext>
            </a:extLst>
          </p:cNvPr>
          <p:cNvSpPr>
            <a:spLocks noGrp="1"/>
          </p:cNvSpPr>
          <p:nvPr>
            <p:ph type="subTitle" idx="1"/>
          </p:nvPr>
        </p:nvSpPr>
        <p:spPr/>
        <p:txBody>
          <a:bodyPr/>
          <a:lstStyle/>
          <a:p>
            <a:r>
              <a:rPr lang="en-US" dirty="0"/>
              <a:t>Instructor: Andres Cavezza, M.S.M.E, M.B.A, P.E,</a:t>
            </a:r>
            <a:endParaRPr lang="es-MX" dirty="0"/>
          </a:p>
        </p:txBody>
      </p:sp>
    </p:spTree>
    <p:extLst>
      <p:ext uri="{BB962C8B-B14F-4D97-AF65-F5344CB8AC3E}">
        <p14:creationId xmlns:p14="http://schemas.microsoft.com/office/powerpoint/2010/main" val="27750019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125996D-F1A3-4A40-A4EC-2A6CE0B0EEDA}"/>
              </a:ext>
            </a:extLst>
          </p:cNvPr>
          <p:cNvSpPr>
            <a:spLocks noGrp="1"/>
          </p:cNvSpPr>
          <p:nvPr>
            <p:ph type="ctrTitle"/>
          </p:nvPr>
        </p:nvSpPr>
        <p:spPr>
          <a:xfrm>
            <a:off x="1759236" y="2075504"/>
            <a:ext cx="8679915" cy="3238618"/>
          </a:xfrm>
        </p:spPr>
        <p:txBody>
          <a:bodyPr>
            <a:noAutofit/>
          </a:bodyPr>
          <a:lstStyle/>
          <a:p>
            <a:r>
              <a:rPr lang="es-MX" sz="11500" dirty="0"/>
              <a:t>Capacidad nominal</a:t>
            </a:r>
          </a:p>
        </p:txBody>
      </p:sp>
    </p:spTree>
    <p:extLst>
      <p:ext uri="{BB962C8B-B14F-4D97-AF65-F5344CB8AC3E}">
        <p14:creationId xmlns:p14="http://schemas.microsoft.com/office/powerpoint/2010/main" val="79257830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125996D-F1A3-4A40-A4EC-2A6CE0B0EEDA}"/>
              </a:ext>
            </a:extLst>
          </p:cNvPr>
          <p:cNvSpPr>
            <a:spLocks noGrp="1"/>
          </p:cNvSpPr>
          <p:nvPr>
            <p:ph type="ctrTitle"/>
          </p:nvPr>
        </p:nvSpPr>
        <p:spPr>
          <a:xfrm>
            <a:off x="1759236" y="2075504"/>
            <a:ext cx="8679915" cy="3238618"/>
          </a:xfrm>
        </p:spPr>
        <p:txBody>
          <a:bodyPr>
            <a:normAutofit fontScale="90000"/>
          </a:bodyPr>
          <a:lstStyle/>
          <a:p>
            <a:r>
              <a:rPr lang="es-MX" dirty="0"/>
              <a:t>La correspondiente al modelo marcado por el fabricante en el cuerpo del extintor. Contenedor expresada en dm3 o Kg de agente extinguidor.</a:t>
            </a:r>
          </a:p>
        </p:txBody>
      </p:sp>
    </p:spTree>
    <p:extLst>
      <p:ext uri="{BB962C8B-B14F-4D97-AF65-F5344CB8AC3E}">
        <p14:creationId xmlns:p14="http://schemas.microsoft.com/office/powerpoint/2010/main" val="33144820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125996D-F1A3-4A40-A4EC-2A6CE0B0EEDA}"/>
              </a:ext>
            </a:extLst>
          </p:cNvPr>
          <p:cNvSpPr>
            <a:spLocks noGrp="1"/>
          </p:cNvSpPr>
          <p:nvPr>
            <p:ph type="ctrTitle"/>
          </p:nvPr>
        </p:nvSpPr>
        <p:spPr>
          <a:xfrm>
            <a:off x="1759236" y="2075504"/>
            <a:ext cx="8679915" cy="3238618"/>
          </a:xfrm>
        </p:spPr>
        <p:txBody>
          <a:bodyPr>
            <a:normAutofit/>
          </a:bodyPr>
          <a:lstStyle/>
          <a:p>
            <a:r>
              <a:rPr lang="es-MX" sz="11500" dirty="0"/>
              <a:t>Contenido neto</a:t>
            </a:r>
          </a:p>
        </p:txBody>
      </p:sp>
    </p:spTree>
    <p:extLst>
      <p:ext uri="{BB962C8B-B14F-4D97-AF65-F5344CB8AC3E}">
        <p14:creationId xmlns:p14="http://schemas.microsoft.com/office/powerpoint/2010/main" val="375837906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125996D-F1A3-4A40-A4EC-2A6CE0B0EEDA}"/>
              </a:ext>
            </a:extLst>
          </p:cNvPr>
          <p:cNvSpPr>
            <a:spLocks noGrp="1"/>
          </p:cNvSpPr>
          <p:nvPr>
            <p:ph type="ctrTitle"/>
          </p:nvPr>
        </p:nvSpPr>
        <p:spPr>
          <a:xfrm>
            <a:off x="1759236" y="2075504"/>
            <a:ext cx="8679915" cy="3238618"/>
          </a:xfrm>
        </p:spPr>
        <p:txBody>
          <a:bodyPr/>
          <a:lstStyle/>
          <a:p>
            <a:r>
              <a:rPr lang="es-MX" dirty="0"/>
              <a:t>Es la masa o volumen del agente extinguidor contenida en el cuerpo de un extintor.</a:t>
            </a:r>
          </a:p>
        </p:txBody>
      </p:sp>
    </p:spTree>
    <p:extLst>
      <p:ext uri="{BB962C8B-B14F-4D97-AF65-F5344CB8AC3E}">
        <p14:creationId xmlns:p14="http://schemas.microsoft.com/office/powerpoint/2010/main" val="83844054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125996D-F1A3-4A40-A4EC-2A6CE0B0EEDA}"/>
              </a:ext>
            </a:extLst>
          </p:cNvPr>
          <p:cNvSpPr>
            <a:spLocks noGrp="1"/>
          </p:cNvSpPr>
          <p:nvPr>
            <p:ph type="ctrTitle"/>
          </p:nvPr>
        </p:nvSpPr>
        <p:spPr>
          <a:xfrm>
            <a:off x="1759236" y="2075504"/>
            <a:ext cx="8679915" cy="3238618"/>
          </a:xfrm>
        </p:spPr>
        <p:txBody>
          <a:bodyPr>
            <a:normAutofit/>
          </a:bodyPr>
          <a:lstStyle/>
          <a:p>
            <a:r>
              <a:rPr lang="es-MX" sz="11500" dirty="0"/>
              <a:t>Extintor</a:t>
            </a:r>
          </a:p>
        </p:txBody>
      </p:sp>
    </p:spTree>
    <p:extLst>
      <p:ext uri="{BB962C8B-B14F-4D97-AF65-F5344CB8AC3E}">
        <p14:creationId xmlns:p14="http://schemas.microsoft.com/office/powerpoint/2010/main" val="187871432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125996D-F1A3-4A40-A4EC-2A6CE0B0EEDA}"/>
              </a:ext>
            </a:extLst>
          </p:cNvPr>
          <p:cNvSpPr>
            <a:spLocks noGrp="1"/>
          </p:cNvSpPr>
          <p:nvPr>
            <p:ph type="ctrTitle"/>
          </p:nvPr>
        </p:nvSpPr>
        <p:spPr>
          <a:xfrm>
            <a:off x="1759236" y="2075504"/>
            <a:ext cx="8679915" cy="3238618"/>
          </a:xfrm>
        </p:spPr>
        <p:txBody>
          <a:bodyPr>
            <a:noAutofit/>
          </a:bodyPr>
          <a:lstStyle/>
          <a:p>
            <a:r>
              <a:rPr lang="es-MX" sz="4400" dirty="0"/>
              <a:t>Es el aparato indicado para combatir conatos de incendio, que tiene un agente extinguidor que es expulsado por la acción de una presión interna y que por sus características es recargable.</a:t>
            </a:r>
          </a:p>
        </p:txBody>
      </p:sp>
    </p:spTree>
    <p:extLst>
      <p:ext uri="{BB962C8B-B14F-4D97-AF65-F5344CB8AC3E}">
        <p14:creationId xmlns:p14="http://schemas.microsoft.com/office/powerpoint/2010/main" val="193684888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125996D-F1A3-4A40-A4EC-2A6CE0B0EEDA}"/>
              </a:ext>
            </a:extLst>
          </p:cNvPr>
          <p:cNvSpPr>
            <a:spLocks noGrp="1"/>
          </p:cNvSpPr>
          <p:nvPr>
            <p:ph type="ctrTitle"/>
          </p:nvPr>
        </p:nvSpPr>
        <p:spPr>
          <a:xfrm>
            <a:off x="1759236" y="2075504"/>
            <a:ext cx="8679915" cy="3238618"/>
          </a:xfrm>
        </p:spPr>
        <p:txBody>
          <a:bodyPr>
            <a:normAutofit/>
          </a:bodyPr>
          <a:lstStyle/>
          <a:p>
            <a:r>
              <a:rPr lang="es-MX" sz="11500" dirty="0"/>
              <a:t>Extintor portátil</a:t>
            </a:r>
          </a:p>
        </p:txBody>
      </p:sp>
    </p:spTree>
    <p:extLst>
      <p:ext uri="{BB962C8B-B14F-4D97-AF65-F5344CB8AC3E}">
        <p14:creationId xmlns:p14="http://schemas.microsoft.com/office/powerpoint/2010/main" val="310493828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125996D-F1A3-4A40-A4EC-2A6CE0B0EEDA}"/>
              </a:ext>
            </a:extLst>
          </p:cNvPr>
          <p:cNvSpPr>
            <a:spLocks noGrp="1"/>
          </p:cNvSpPr>
          <p:nvPr>
            <p:ph type="ctrTitle"/>
          </p:nvPr>
        </p:nvSpPr>
        <p:spPr>
          <a:xfrm>
            <a:off x="1759236" y="2075504"/>
            <a:ext cx="8679915" cy="3238618"/>
          </a:xfrm>
        </p:spPr>
        <p:txBody>
          <a:bodyPr>
            <a:normAutofit fontScale="90000"/>
          </a:bodyPr>
          <a:lstStyle/>
          <a:p>
            <a:r>
              <a:rPr lang="es-MX" dirty="0"/>
              <a:t>Es el extintor que se diseña para ser transportado y operado manualmente y en condiciones de funcionamiento tiene una masa total que no excede de los 20 kg.</a:t>
            </a:r>
          </a:p>
        </p:txBody>
      </p:sp>
    </p:spTree>
    <p:extLst>
      <p:ext uri="{BB962C8B-B14F-4D97-AF65-F5344CB8AC3E}">
        <p14:creationId xmlns:p14="http://schemas.microsoft.com/office/powerpoint/2010/main" val="95990434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125996D-F1A3-4A40-A4EC-2A6CE0B0EEDA}"/>
              </a:ext>
            </a:extLst>
          </p:cNvPr>
          <p:cNvSpPr>
            <a:spLocks noGrp="1"/>
          </p:cNvSpPr>
          <p:nvPr>
            <p:ph type="ctrTitle"/>
          </p:nvPr>
        </p:nvSpPr>
        <p:spPr>
          <a:xfrm>
            <a:off x="1759236" y="2075504"/>
            <a:ext cx="8679915" cy="3238618"/>
          </a:xfrm>
        </p:spPr>
        <p:txBody>
          <a:bodyPr>
            <a:noAutofit/>
          </a:bodyPr>
          <a:lstStyle/>
          <a:p>
            <a:r>
              <a:rPr lang="es-MX" sz="8800" dirty="0"/>
              <a:t>Extintor de presión contenida</a:t>
            </a:r>
          </a:p>
        </p:txBody>
      </p:sp>
    </p:spTree>
    <p:extLst>
      <p:ext uri="{BB962C8B-B14F-4D97-AF65-F5344CB8AC3E}">
        <p14:creationId xmlns:p14="http://schemas.microsoft.com/office/powerpoint/2010/main" val="84926052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125996D-F1A3-4A40-A4EC-2A6CE0B0EEDA}"/>
              </a:ext>
            </a:extLst>
          </p:cNvPr>
          <p:cNvSpPr>
            <a:spLocks noGrp="1"/>
          </p:cNvSpPr>
          <p:nvPr>
            <p:ph type="ctrTitle"/>
          </p:nvPr>
        </p:nvSpPr>
        <p:spPr>
          <a:xfrm>
            <a:off x="1759236" y="2075504"/>
            <a:ext cx="8679915" cy="3238618"/>
          </a:xfrm>
        </p:spPr>
        <p:txBody>
          <a:bodyPr>
            <a:normAutofit fontScale="90000"/>
          </a:bodyPr>
          <a:lstStyle/>
          <a:p>
            <a:r>
              <a:rPr lang="es-MX" dirty="0"/>
              <a:t>Extintor en el que el gas impulsor es almacenado con el agente extinguidor en el interior del recipiente, estando éste presurizado.</a:t>
            </a:r>
          </a:p>
        </p:txBody>
      </p:sp>
    </p:spTree>
    <p:extLst>
      <p:ext uri="{BB962C8B-B14F-4D97-AF65-F5344CB8AC3E}">
        <p14:creationId xmlns:p14="http://schemas.microsoft.com/office/powerpoint/2010/main" val="288310409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010B49C-D1C8-4296-9A66-C03A04DE3F49}"/>
              </a:ext>
            </a:extLst>
          </p:cNvPr>
          <p:cNvSpPr>
            <a:spLocks noGrp="1"/>
          </p:cNvSpPr>
          <p:nvPr>
            <p:ph type="title"/>
          </p:nvPr>
        </p:nvSpPr>
        <p:spPr/>
        <p:txBody>
          <a:bodyPr/>
          <a:lstStyle/>
          <a:p>
            <a:r>
              <a:rPr lang="es-MX" dirty="0"/>
              <a:t>Temario</a:t>
            </a:r>
          </a:p>
        </p:txBody>
      </p:sp>
      <p:sp>
        <p:nvSpPr>
          <p:cNvPr id="3" name="Marcador de contenido 2">
            <a:extLst>
              <a:ext uri="{FF2B5EF4-FFF2-40B4-BE49-F238E27FC236}">
                <a16:creationId xmlns:a16="http://schemas.microsoft.com/office/drawing/2014/main" id="{42D6C103-1290-4211-AFC9-8747126EF7BA}"/>
              </a:ext>
            </a:extLst>
          </p:cNvPr>
          <p:cNvSpPr>
            <a:spLocks noGrp="1"/>
          </p:cNvSpPr>
          <p:nvPr>
            <p:ph idx="1"/>
          </p:nvPr>
        </p:nvSpPr>
        <p:spPr/>
        <p:txBody>
          <a:bodyPr/>
          <a:lstStyle/>
          <a:p>
            <a:pPr marL="342900" indent="-342900">
              <a:buFont typeface="+mj-lt"/>
              <a:buAutoNum type="arabicPeriod"/>
            </a:pPr>
            <a:r>
              <a:rPr lang="es-MX" dirty="0"/>
              <a:t>Objetivo y campo de aplicación</a:t>
            </a:r>
          </a:p>
          <a:p>
            <a:pPr marL="342900" indent="-342900">
              <a:buFont typeface="+mj-lt"/>
              <a:buAutoNum type="arabicPeriod"/>
            </a:pPr>
            <a:r>
              <a:rPr lang="es-MX" dirty="0"/>
              <a:t>Referencias</a:t>
            </a:r>
          </a:p>
          <a:p>
            <a:pPr marL="342900" indent="-342900">
              <a:buFont typeface="+mj-lt"/>
              <a:buAutoNum type="arabicPeriod"/>
            </a:pPr>
            <a:r>
              <a:rPr lang="es-MX" dirty="0"/>
              <a:t>Definiciones</a:t>
            </a:r>
          </a:p>
          <a:p>
            <a:pPr marL="342900" indent="-342900">
              <a:buFont typeface="+mj-lt"/>
              <a:buAutoNum type="arabicPeriod"/>
            </a:pPr>
            <a:r>
              <a:rPr lang="es-MX" dirty="0"/>
              <a:t>Clasificación</a:t>
            </a:r>
          </a:p>
          <a:p>
            <a:pPr marL="342900" indent="-342900">
              <a:buFont typeface="+mj-lt"/>
              <a:buAutoNum type="arabicPeriod"/>
            </a:pPr>
            <a:r>
              <a:rPr lang="es-MX" dirty="0"/>
              <a:t>Especificaciones</a:t>
            </a:r>
          </a:p>
          <a:p>
            <a:pPr marL="342900" indent="-342900">
              <a:buFont typeface="+mj-lt"/>
              <a:buAutoNum type="arabicPeriod"/>
            </a:pPr>
            <a:r>
              <a:rPr lang="es-MX" dirty="0"/>
              <a:t>Muestreo</a:t>
            </a:r>
          </a:p>
          <a:p>
            <a:pPr marL="342900" indent="-342900">
              <a:buFont typeface="+mj-lt"/>
              <a:buAutoNum type="arabicPeriod"/>
            </a:pPr>
            <a:r>
              <a:rPr lang="es-MX" dirty="0"/>
              <a:t>Métodos de prueba</a:t>
            </a:r>
          </a:p>
          <a:p>
            <a:pPr marL="342900" indent="-342900">
              <a:buFont typeface="+mj-lt"/>
              <a:buAutoNum type="arabicPeriod"/>
            </a:pPr>
            <a:r>
              <a:rPr lang="es-MX" dirty="0"/>
              <a:t>Marcado</a:t>
            </a:r>
          </a:p>
          <a:p>
            <a:pPr marL="342900" indent="-342900">
              <a:buFont typeface="+mj-lt"/>
              <a:buAutoNum type="arabicPeriod"/>
            </a:pPr>
            <a:r>
              <a:rPr lang="es-MX" dirty="0"/>
              <a:t>Bibliografía</a:t>
            </a:r>
          </a:p>
          <a:p>
            <a:pPr marL="342900" indent="-342900">
              <a:buFont typeface="+mj-lt"/>
              <a:buAutoNum type="arabicPeriod"/>
            </a:pPr>
            <a:endParaRPr lang="es-MX" dirty="0"/>
          </a:p>
        </p:txBody>
      </p:sp>
    </p:spTree>
    <p:extLst>
      <p:ext uri="{BB962C8B-B14F-4D97-AF65-F5344CB8AC3E}">
        <p14:creationId xmlns:p14="http://schemas.microsoft.com/office/powerpoint/2010/main" val="390591439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125996D-F1A3-4A40-A4EC-2A6CE0B0EEDA}"/>
              </a:ext>
            </a:extLst>
          </p:cNvPr>
          <p:cNvSpPr>
            <a:spLocks noGrp="1"/>
          </p:cNvSpPr>
          <p:nvPr>
            <p:ph type="ctrTitle"/>
          </p:nvPr>
        </p:nvSpPr>
        <p:spPr>
          <a:xfrm>
            <a:off x="1759236" y="2075504"/>
            <a:ext cx="8679915" cy="3238618"/>
          </a:xfrm>
        </p:spPr>
        <p:txBody>
          <a:bodyPr>
            <a:normAutofit/>
          </a:bodyPr>
          <a:lstStyle/>
          <a:p>
            <a:r>
              <a:rPr lang="es-MX" sz="11500" dirty="0"/>
              <a:t>Extintor móvil</a:t>
            </a:r>
          </a:p>
        </p:txBody>
      </p:sp>
    </p:spTree>
    <p:extLst>
      <p:ext uri="{BB962C8B-B14F-4D97-AF65-F5344CB8AC3E}">
        <p14:creationId xmlns:p14="http://schemas.microsoft.com/office/powerpoint/2010/main" val="83509589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125996D-F1A3-4A40-A4EC-2A6CE0B0EEDA}"/>
              </a:ext>
            </a:extLst>
          </p:cNvPr>
          <p:cNvSpPr>
            <a:spLocks noGrp="1"/>
          </p:cNvSpPr>
          <p:nvPr>
            <p:ph type="ctrTitle"/>
          </p:nvPr>
        </p:nvSpPr>
        <p:spPr>
          <a:xfrm>
            <a:off x="1759236" y="2075504"/>
            <a:ext cx="8679915" cy="3238618"/>
          </a:xfrm>
        </p:spPr>
        <p:txBody>
          <a:bodyPr>
            <a:normAutofit fontScale="90000"/>
          </a:bodyPr>
          <a:lstStyle/>
          <a:p>
            <a:r>
              <a:rPr lang="es-MX" dirty="0"/>
              <a:t>Es el extintor que se diseña para ser transportado y operado sobre ruedas, sin locomoción propia, cuya masa es superior a 20 kg.</a:t>
            </a:r>
          </a:p>
        </p:txBody>
      </p:sp>
    </p:spTree>
    <p:extLst>
      <p:ext uri="{BB962C8B-B14F-4D97-AF65-F5344CB8AC3E}">
        <p14:creationId xmlns:p14="http://schemas.microsoft.com/office/powerpoint/2010/main" val="148700215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125996D-F1A3-4A40-A4EC-2A6CE0B0EEDA}"/>
              </a:ext>
            </a:extLst>
          </p:cNvPr>
          <p:cNvSpPr>
            <a:spLocks noGrp="1"/>
          </p:cNvSpPr>
          <p:nvPr>
            <p:ph type="ctrTitle"/>
          </p:nvPr>
        </p:nvSpPr>
        <p:spPr>
          <a:xfrm>
            <a:off x="1759236" y="2075504"/>
            <a:ext cx="8679915" cy="3238618"/>
          </a:xfrm>
        </p:spPr>
        <p:txBody>
          <a:bodyPr>
            <a:normAutofit/>
          </a:bodyPr>
          <a:lstStyle/>
          <a:p>
            <a:r>
              <a:rPr lang="es-MX" sz="11500" dirty="0"/>
              <a:t>Válvula de descarga</a:t>
            </a:r>
          </a:p>
        </p:txBody>
      </p:sp>
    </p:spTree>
    <p:extLst>
      <p:ext uri="{BB962C8B-B14F-4D97-AF65-F5344CB8AC3E}">
        <p14:creationId xmlns:p14="http://schemas.microsoft.com/office/powerpoint/2010/main" val="218306308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125996D-F1A3-4A40-A4EC-2A6CE0B0EEDA}"/>
              </a:ext>
            </a:extLst>
          </p:cNvPr>
          <p:cNvSpPr>
            <a:spLocks noGrp="1"/>
          </p:cNvSpPr>
          <p:nvPr>
            <p:ph type="ctrTitle"/>
          </p:nvPr>
        </p:nvSpPr>
        <p:spPr>
          <a:xfrm>
            <a:off x="1759236" y="2075504"/>
            <a:ext cx="8679915" cy="3238618"/>
          </a:xfrm>
        </p:spPr>
        <p:txBody>
          <a:bodyPr/>
          <a:lstStyle/>
          <a:p>
            <a:r>
              <a:rPr lang="es-MX" dirty="0"/>
              <a:t>Dispositivo empleado para permitir el paso del agente extinguidor contenido en el recipiente del extintor.</a:t>
            </a:r>
          </a:p>
        </p:txBody>
      </p:sp>
    </p:spTree>
    <p:extLst>
      <p:ext uri="{BB962C8B-B14F-4D97-AF65-F5344CB8AC3E}">
        <p14:creationId xmlns:p14="http://schemas.microsoft.com/office/powerpoint/2010/main" val="197775511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125996D-F1A3-4A40-A4EC-2A6CE0B0EEDA}"/>
              </a:ext>
            </a:extLst>
          </p:cNvPr>
          <p:cNvSpPr>
            <a:spLocks noGrp="1"/>
          </p:cNvSpPr>
          <p:nvPr>
            <p:ph type="ctrTitle"/>
          </p:nvPr>
        </p:nvSpPr>
        <p:spPr>
          <a:xfrm>
            <a:off x="1759236" y="2075504"/>
            <a:ext cx="8679915" cy="3238618"/>
          </a:xfrm>
        </p:spPr>
        <p:txBody>
          <a:bodyPr>
            <a:normAutofit/>
          </a:bodyPr>
          <a:lstStyle/>
          <a:p>
            <a:r>
              <a:rPr lang="es-MX" sz="11500" dirty="0"/>
              <a:t>Fuego clase "A"</a:t>
            </a:r>
          </a:p>
        </p:txBody>
      </p:sp>
    </p:spTree>
    <p:extLst>
      <p:ext uri="{BB962C8B-B14F-4D97-AF65-F5344CB8AC3E}">
        <p14:creationId xmlns:p14="http://schemas.microsoft.com/office/powerpoint/2010/main" val="380441641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125996D-F1A3-4A40-A4EC-2A6CE0B0EEDA}"/>
              </a:ext>
            </a:extLst>
          </p:cNvPr>
          <p:cNvSpPr>
            <a:spLocks noGrp="1"/>
          </p:cNvSpPr>
          <p:nvPr>
            <p:ph type="ctrTitle"/>
          </p:nvPr>
        </p:nvSpPr>
        <p:spPr>
          <a:xfrm>
            <a:off x="1759236" y="2075504"/>
            <a:ext cx="8679915" cy="3238618"/>
          </a:xfrm>
        </p:spPr>
        <p:txBody>
          <a:bodyPr>
            <a:noAutofit/>
          </a:bodyPr>
          <a:lstStyle/>
          <a:p>
            <a:r>
              <a:rPr lang="es-MX" sz="4400" dirty="0"/>
              <a:t>Son los fuegos de materiales sólidos de tipo de descarga orgánica, cuya combustión tiene lugar normalmente con formación de brasas, como madera, telas, papel, hule, plástico y similares.</a:t>
            </a:r>
          </a:p>
        </p:txBody>
      </p:sp>
    </p:spTree>
    <p:extLst>
      <p:ext uri="{BB962C8B-B14F-4D97-AF65-F5344CB8AC3E}">
        <p14:creationId xmlns:p14="http://schemas.microsoft.com/office/powerpoint/2010/main" val="116288153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125996D-F1A3-4A40-A4EC-2A6CE0B0EEDA}"/>
              </a:ext>
            </a:extLst>
          </p:cNvPr>
          <p:cNvSpPr>
            <a:spLocks noGrp="1"/>
          </p:cNvSpPr>
          <p:nvPr>
            <p:ph type="ctrTitle"/>
          </p:nvPr>
        </p:nvSpPr>
        <p:spPr>
          <a:xfrm>
            <a:off x="1759236" y="2075504"/>
            <a:ext cx="8679915" cy="3238618"/>
          </a:xfrm>
        </p:spPr>
        <p:txBody>
          <a:bodyPr>
            <a:normAutofit/>
          </a:bodyPr>
          <a:lstStyle/>
          <a:p>
            <a:r>
              <a:rPr lang="es-MX" sz="11500" dirty="0"/>
              <a:t>Fuego clase "B"</a:t>
            </a:r>
          </a:p>
        </p:txBody>
      </p:sp>
    </p:spTree>
    <p:extLst>
      <p:ext uri="{BB962C8B-B14F-4D97-AF65-F5344CB8AC3E}">
        <p14:creationId xmlns:p14="http://schemas.microsoft.com/office/powerpoint/2010/main" val="306701006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125996D-F1A3-4A40-A4EC-2A6CE0B0EEDA}"/>
              </a:ext>
            </a:extLst>
          </p:cNvPr>
          <p:cNvSpPr>
            <a:spLocks noGrp="1"/>
          </p:cNvSpPr>
          <p:nvPr>
            <p:ph type="ctrTitle"/>
          </p:nvPr>
        </p:nvSpPr>
        <p:spPr>
          <a:xfrm>
            <a:off x="1759236" y="2075504"/>
            <a:ext cx="8679915" cy="3238618"/>
          </a:xfrm>
        </p:spPr>
        <p:txBody>
          <a:bodyPr/>
          <a:lstStyle/>
          <a:p>
            <a:r>
              <a:rPr lang="es-MX" dirty="0"/>
              <a:t>Son los fuegos en los que intervienen líquidos y gases combustibles.</a:t>
            </a:r>
          </a:p>
        </p:txBody>
      </p:sp>
    </p:spTree>
    <p:extLst>
      <p:ext uri="{BB962C8B-B14F-4D97-AF65-F5344CB8AC3E}">
        <p14:creationId xmlns:p14="http://schemas.microsoft.com/office/powerpoint/2010/main" val="279342755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125996D-F1A3-4A40-A4EC-2A6CE0B0EEDA}"/>
              </a:ext>
            </a:extLst>
          </p:cNvPr>
          <p:cNvSpPr>
            <a:spLocks noGrp="1"/>
          </p:cNvSpPr>
          <p:nvPr>
            <p:ph type="ctrTitle"/>
          </p:nvPr>
        </p:nvSpPr>
        <p:spPr>
          <a:xfrm>
            <a:off x="1759236" y="2075504"/>
            <a:ext cx="8679915" cy="3238618"/>
          </a:xfrm>
        </p:spPr>
        <p:txBody>
          <a:bodyPr>
            <a:normAutofit/>
          </a:bodyPr>
          <a:lstStyle/>
          <a:p>
            <a:r>
              <a:rPr lang="es-MX" sz="11500" dirty="0"/>
              <a:t>Fuego clase "C"</a:t>
            </a:r>
          </a:p>
        </p:txBody>
      </p:sp>
    </p:spTree>
    <p:extLst>
      <p:ext uri="{BB962C8B-B14F-4D97-AF65-F5344CB8AC3E}">
        <p14:creationId xmlns:p14="http://schemas.microsoft.com/office/powerpoint/2010/main" val="73134223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125996D-F1A3-4A40-A4EC-2A6CE0B0EEDA}"/>
              </a:ext>
            </a:extLst>
          </p:cNvPr>
          <p:cNvSpPr>
            <a:spLocks noGrp="1"/>
          </p:cNvSpPr>
          <p:nvPr>
            <p:ph type="ctrTitle"/>
          </p:nvPr>
        </p:nvSpPr>
        <p:spPr>
          <a:xfrm>
            <a:off x="1759236" y="2075504"/>
            <a:ext cx="8679915" cy="3238618"/>
          </a:xfrm>
        </p:spPr>
        <p:txBody>
          <a:bodyPr>
            <a:normAutofit fontScale="90000"/>
          </a:bodyPr>
          <a:lstStyle/>
          <a:p>
            <a:r>
              <a:rPr lang="es-MX" dirty="0"/>
              <a:t>Son los fuegos en los que intervienen equipos eléctricos energizados donde es de importancia la no conductividad eléctrica del agente extinguidor.</a:t>
            </a:r>
          </a:p>
        </p:txBody>
      </p:sp>
    </p:spTree>
    <p:extLst>
      <p:ext uri="{BB962C8B-B14F-4D97-AF65-F5344CB8AC3E}">
        <p14:creationId xmlns:p14="http://schemas.microsoft.com/office/powerpoint/2010/main" val="403980531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CC520CE-4103-47EF-94CB-5B30CA681AF0}"/>
              </a:ext>
            </a:extLst>
          </p:cNvPr>
          <p:cNvSpPr>
            <a:spLocks noGrp="1"/>
          </p:cNvSpPr>
          <p:nvPr>
            <p:ph type="title"/>
          </p:nvPr>
        </p:nvSpPr>
        <p:spPr/>
        <p:txBody>
          <a:bodyPr/>
          <a:lstStyle/>
          <a:p>
            <a:r>
              <a:rPr lang="es-MX" dirty="0"/>
              <a:t>NOM-100-STPS-1994</a:t>
            </a:r>
          </a:p>
        </p:txBody>
      </p:sp>
      <p:sp>
        <p:nvSpPr>
          <p:cNvPr id="3" name="Marcador de contenido 2">
            <a:extLst>
              <a:ext uri="{FF2B5EF4-FFF2-40B4-BE49-F238E27FC236}">
                <a16:creationId xmlns:a16="http://schemas.microsoft.com/office/drawing/2014/main" id="{46CCA74A-3E29-40DC-AFF8-DF722BEA6B4A}"/>
              </a:ext>
            </a:extLst>
          </p:cNvPr>
          <p:cNvSpPr>
            <a:spLocks noGrp="1"/>
          </p:cNvSpPr>
          <p:nvPr>
            <p:ph idx="1"/>
          </p:nvPr>
        </p:nvSpPr>
        <p:spPr/>
        <p:txBody>
          <a:bodyPr/>
          <a:lstStyle/>
          <a:p>
            <a:r>
              <a:rPr lang="es-MX" dirty="0"/>
              <a:t>NORMA Oficial Mexicana referente a Seguridad-Extintores contra incendio a base de polvo químico seco con presión contenida-Especificaciones.</a:t>
            </a:r>
          </a:p>
        </p:txBody>
      </p:sp>
    </p:spTree>
    <p:extLst>
      <p:ext uri="{BB962C8B-B14F-4D97-AF65-F5344CB8AC3E}">
        <p14:creationId xmlns:p14="http://schemas.microsoft.com/office/powerpoint/2010/main" val="71494942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125996D-F1A3-4A40-A4EC-2A6CE0B0EEDA}"/>
              </a:ext>
            </a:extLst>
          </p:cNvPr>
          <p:cNvSpPr>
            <a:spLocks noGrp="1"/>
          </p:cNvSpPr>
          <p:nvPr>
            <p:ph type="ctrTitle"/>
          </p:nvPr>
        </p:nvSpPr>
        <p:spPr>
          <a:xfrm>
            <a:off x="1759236" y="2075504"/>
            <a:ext cx="8679915" cy="3238618"/>
          </a:xfrm>
        </p:spPr>
        <p:txBody>
          <a:bodyPr>
            <a:normAutofit/>
          </a:bodyPr>
          <a:lstStyle/>
          <a:p>
            <a:r>
              <a:rPr lang="es-MX" sz="11500" dirty="0"/>
              <a:t>Marchamo o precinto</a:t>
            </a:r>
          </a:p>
        </p:txBody>
      </p:sp>
    </p:spTree>
    <p:extLst>
      <p:ext uri="{BB962C8B-B14F-4D97-AF65-F5344CB8AC3E}">
        <p14:creationId xmlns:p14="http://schemas.microsoft.com/office/powerpoint/2010/main" val="114086284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125996D-F1A3-4A40-A4EC-2A6CE0B0EEDA}"/>
              </a:ext>
            </a:extLst>
          </p:cNvPr>
          <p:cNvSpPr>
            <a:spLocks noGrp="1"/>
          </p:cNvSpPr>
          <p:nvPr>
            <p:ph type="ctrTitle"/>
          </p:nvPr>
        </p:nvSpPr>
        <p:spPr>
          <a:xfrm>
            <a:off x="1759236" y="2075504"/>
            <a:ext cx="8679915" cy="3238618"/>
          </a:xfrm>
        </p:spPr>
        <p:txBody>
          <a:bodyPr>
            <a:noAutofit/>
          </a:bodyPr>
          <a:lstStyle/>
          <a:p>
            <a:r>
              <a:rPr lang="es-MX" sz="4400" dirty="0"/>
              <a:t>Ligadura o fleje que se pone en torno a la válvula del extintor para sujetar el seguro o pasador, el cual también puede ser parte del seguro, ofreciendo la garantía de que el extintor no ha sido operado.</a:t>
            </a:r>
          </a:p>
        </p:txBody>
      </p:sp>
    </p:spTree>
    <p:extLst>
      <p:ext uri="{BB962C8B-B14F-4D97-AF65-F5344CB8AC3E}">
        <p14:creationId xmlns:p14="http://schemas.microsoft.com/office/powerpoint/2010/main" val="130190787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125996D-F1A3-4A40-A4EC-2A6CE0B0EEDA}"/>
              </a:ext>
            </a:extLst>
          </p:cNvPr>
          <p:cNvSpPr>
            <a:spLocks noGrp="1"/>
          </p:cNvSpPr>
          <p:nvPr>
            <p:ph type="ctrTitle"/>
          </p:nvPr>
        </p:nvSpPr>
        <p:spPr>
          <a:xfrm>
            <a:off x="1759236" y="2075504"/>
            <a:ext cx="8679915" cy="3238618"/>
          </a:xfrm>
        </p:spPr>
        <p:txBody>
          <a:bodyPr>
            <a:noAutofit/>
          </a:bodyPr>
          <a:lstStyle/>
          <a:p>
            <a:r>
              <a:rPr lang="es-MX" sz="8800" dirty="0"/>
              <a:t>Tiempo de funcionamiento (descarga)</a:t>
            </a:r>
          </a:p>
        </p:txBody>
      </p:sp>
    </p:spTree>
    <p:extLst>
      <p:ext uri="{BB962C8B-B14F-4D97-AF65-F5344CB8AC3E}">
        <p14:creationId xmlns:p14="http://schemas.microsoft.com/office/powerpoint/2010/main" val="228502500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125996D-F1A3-4A40-A4EC-2A6CE0B0EEDA}"/>
              </a:ext>
            </a:extLst>
          </p:cNvPr>
          <p:cNvSpPr>
            <a:spLocks noGrp="1"/>
          </p:cNvSpPr>
          <p:nvPr>
            <p:ph type="ctrTitle"/>
          </p:nvPr>
        </p:nvSpPr>
        <p:spPr>
          <a:xfrm>
            <a:off x="1759236" y="2075504"/>
            <a:ext cx="8679915" cy="3238618"/>
          </a:xfrm>
        </p:spPr>
        <p:txBody>
          <a:bodyPr>
            <a:noAutofit/>
          </a:bodyPr>
          <a:lstStyle/>
          <a:p>
            <a:r>
              <a:rPr lang="es-MX" sz="4400" dirty="0"/>
              <a:t>Tiempo durante el cual tiene lugar la descarga del agente extinguidor sin que haya alguna interrupción de la válvula totalmente abierta y sin considerar el tiempo de la descarga del gas residual.</a:t>
            </a:r>
          </a:p>
        </p:txBody>
      </p:sp>
    </p:spTree>
    <p:extLst>
      <p:ext uri="{BB962C8B-B14F-4D97-AF65-F5344CB8AC3E}">
        <p14:creationId xmlns:p14="http://schemas.microsoft.com/office/powerpoint/2010/main" val="32537484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125996D-F1A3-4A40-A4EC-2A6CE0B0EEDA}"/>
              </a:ext>
            </a:extLst>
          </p:cNvPr>
          <p:cNvSpPr>
            <a:spLocks noGrp="1"/>
          </p:cNvSpPr>
          <p:nvPr>
            <p:ph type="ctrTitle"/>
          </p:nvPr>
        </p:nvSpPr>
        <p:spPr>
          <a:xfrm>
            <a:off x="1759236" y="2075504"/>
            <a:ext cx="8679915" cy="3238618"/>
          </a:xfrm>
        </p:spPr>
        <p:txBody>
          <a:bodyPr>
            <a:normAutofit/>
          </a:bodyPr>
          <a:lstStyle/>
          <a:p>
            <a:r>
              <a:rPr lang="es-MX" sz="11500" dirty="0"/>
              <a:t>Presión nominal</a:t>
            </a:r>
          </a:p>
        </p:txBody>
      </p:sp>
    </p:spTree>
    <p:extLst>
      <p:ext uri="{BB962C8B-B14F-4D97-AF65-F5344CB8AC3E}">
        <p14:creationId xmlns:p14="http://schemas.microsoft.com/office/powerpoint/2010/main" val="104977379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125996D-F1A3-4A40-A4EC-2A6CE0B0EEDA}"/>
              </a:ext>
            </a:extLst>
          </p:cNvPr>
          <p:cNvSpPr>
            <a:spLocks noGrp="1"/>
          </p:cNvSpPr>
          <p:nvPr>
            <p:ph type="ctrTitle"/>
          </p:nvPr>
        </p:nvSpPr>
        <p:spPr>
          <a:xfrm>
            <a:off x="1759236" y="2075504"/>
            <a:ext cx="8679915" cy="3238618"/>
          </a:xfrm>
        </p:spPr>
        <p:txBody>
          <a:bodyPr/>
          <a:lstStyle/>
          <a:p>
            <a:r>
              <a:rPr lang="es-MX" dirty="0"/>
              <a:t>Es la presión de operación normal del extintor, marcada tanto en el cuerpo del extintor como en la placa de datos.</a:t>
            </a:r>
          </a:p>
        </p:txBody>
      </p:sp>
    </p:spTree>
    <p:extLst>
      <p:ext uri="{BB962C8B-B14F-4D97-AF65-F5344CB8AC3E}">
        <p14:creationId xmlns:p14="http://schemas.microsoft.com/office/powerpoint/2010/main" val="1525566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125996D-F1A3-4A40-A4EC-2A6CE0B0EEDA}"/>
              </a:ext>
            </a:extLst>
          </p:cNvPr>
          <p:cNvSpPr>
            <a:spLocks noGrp="1"/>
          </p:cNvSpPr>
          <p:nvPr>
            <p:ph type="ctrTitle"/>
          </p:nvPr>
        </p:nvSpPr>
        <p:spPr>
          <a:xfrm>
            <a:off x="1759236" y="2075504"/>
            <a:ext cx="8679915" cy="3238618"/>
          </a:xfrm>
        </p:spPr>
        <p:txBody>
          <a:bodyPr>
            <a:normAutofit/>
          </a:bodyPr>
          <a:lstStyle/>
          <a:p>
            <a:r>
              <a:rPr lang="es-MX" sz="11500" dirty="0"/>
              <a:t>Presión de trabajo</a:t>
            </a:r>
            <a:endParaRPr lang="es-MX" sz="11500" dirty="0">
              <a:solidFill>
                <a:schemeClr val="bg1"/>
              </a:solidFill>
            </a:endParaRPr>
          </a:p>
        </p:txBody>
      </p:sp>
    </p:spTree>
    <p:extLst>
      <p:ext uri="{BB962C8B-B14F-4D97-AF65-F5344CB8AC3E}">
        <p14:creationId xmlns:p14="http://schemas.microsoft.com/office/powerpoint/2010/main" val="214451973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125996D-F1A3-4A40-A4EC-2A6CE0B0EEDA}"/>
              </a:ext>
            </a:extLst>
          </p:cNvPr>
          <p:cNvSpPr>
            <a:spLocks noGrp="1"/>
          </p:cNvSpPr>
          <p:nvPr>
            <p:ph type="ctrTitle"/>
          </p:nvPr>
        </p:nvSpPr>
        <p:spPr>
          <a:xfrm>
            <a:off x="1759236" y="2075504"/>
            <a:ext cx="8679915" cy="3238618"/>
          </a:xfrm>
        </p:spPr>
        <p:txBody>
          <a:bodyPr>
            <a:normAutofit fontScale="90000"/>
          </a:bodyPr>
          <a:lstStyle/>
          <a:p>
            <a:r>
              <a:rPr lang="es-MX" dirty="0"/>
              <a:t>Es el intervalo de presiones en las cuales se garantiza la operación y funcionamiento del extintor y que </a:t>
            </a:r>
            <a:r>
              <a:rPr lang="es-MX" dirty="0">
                <a:solidFill>
                  <a:schemeClr val="bg1"/>
                </a:solidFill>
              </a:rPr>
              <a:t>se señala en el manómetro indicador.</a:t>
            </a:r>
            <a:endParaRPr lang="es-MX" dirty="0"/>
          </a:p>
        </p:txBody>
      </p:sp>
    </p:spTree>
    <p:extLst>
      <p:ext uri="{BB962C8B-B14F-4D97-AF65-F5344CB8AC3E}">
        <p14:creationId xmlns:p14="http://schemas.microsoft.com/office/powerpoint/2010/main" val="95258465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125996D-F1A3-4A40-A4EC-2A6CE0B0EEDA}"/>
              </a:ext>
            </a:extLst>
          </p:cNvPr>
          <p:cNvSpPr>
            <a:spLocks noGrp="1"/>
          </p:cNvSpPr>
          <p:nvPr>
            <p:ph type="ctrTitle"/>
          </p:nvPr>
        </p:nvSpPr>
        <p:spPr>
          <a:xfrm>
            <a:off x="1759236" y="2075504"/>
            <a:ext cx="8679915" cy="3238618"/>
          </a:xfrm>
        </p:spPr>
        <p:txBody>
          <a:bodyPr>
            <a:normAutofit/>
          </a:bodyPr>
          <a:lstStyle/>
          <a:p>
            <a:r>
              <a:rPr lang="es-MX" sz="11500" dirty="0">
                <a:solidFill>
                  <a:schemeClr val="bg1"/>
                </a:solidFill>
              </a:rPr>
              <a:t>Presión de prueba</a:t>
            </a:r>
            <a:endParaRPr lang="es-MX" sz="11500" dirty="0"/>
          </a:p>
        </p:txBody>
      </p:sp>
    </p:spTree>
    <p:extLst>
      <p:ext uri="{BB962C8B-B14F-4D97-AF65-F5344CB8AC3E}">
        <p14:creationId xmlns:p14="http://schemas.microsoft.com/office/powerpoint/2010/main" val="171217921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125996D-F1A3-4A40-A4EC-2A6CE0B0EEDA}"/>
              </a:ext>
            </a:extLst>
          </p:cNvPr>
          <p:cNvSpPr>
            <a:spLocks noGrp="1"/>
          </p:cNvSpPr>
          <p:nvPr>
            <p:ph type="ctrTitle"/>
          </p:nvPr>
        </p:nvSpPr>
        <p:spPr>
          <a:xfrm>
            <a:off x="1759236" y="2075504"/>
            <a:ext cx="8679915" cy="3238618"/>
          </a:xfrm>
        </p:spPr>
        <p:txBody>
          <a:bodyPr/>
          <a:lstStyle/>
          <a:p>
            <a:r>
              <a:rPr lang="es-MX" dirty="0">
                <a:solidFill>
                  <a:schemeClr val="bg1"/>
                </a:solidFill>
              </a:rPr>
              <a:t>Presión a la que se somete el recipiente del extintor para verificar la seguridad de su operación.</a:t>
            </a:r>
            <a:endParaRPr lang="es-MX" dirty="0"/>
          </a:p>
        </p:txBody>
      </p:sp>
    </p:spTree>
    <p:extLst>
      <p:ext uri="{BB962C8B-B14F-4D97-AF65-F5344CB8AC3E}">
        <p14:creationId xmlns:p14="http://schemas.microsoft.com/office/powerpoint/2010/main" val="32368673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C6584AA-C6F0-4168-ADEE-9EFB15A0DBBF}"/>
              </a:ext>
            </a:extLst>
          </p:cNvPr>
          <p:cNvSpPr>
            <a:spLocks noGrp="1"/>
          </p:cNvSpPr>
          <p:nvPr>
            <p:ph type="title"/>
          </p:nvPr>
        </p:nvSpPr>
        <p:spPr/>
        <p:txBody>
          <a:bodyPr/>
          <a:lstStyle/>
          <a:p>
            <a:r>
              <a:rPr lang="es-MX" dirty="0"/>
              <a:t>1. Objetivo y campo de aplicación</a:t>
            </a:r>
          </a:p>
        </p:txBody>
      </p:sp>
      <p:sp>
        <p:nvSpPr>
          <p:cNvPr id="3" name="Marcador de contenido 2">
            <a:extLst>
              <a:ext uri="{FF2B5EF4-FFF2-40B4-BE49-F238E27FC236}">
                <a16:creationId xmlns:a16="http://schemas.microsoft.com/office/drawing/2014/main" id="{1B41519B-00DE-412B-8D0A-E5849B8E7B14}"/>
              </a:ext>
            </a:extLst>
          </p:cNvPr>
          <p:cNvSpPr>
            <a:spLocks noGrp="1"/>
          </p:cNvSpPr>
          <p:nvPr>
            <p:ph idx="1"/>
          </p:nvPr>
        </p:nvSpPr>
        <p:spPr/>
        <p:txBody>
          <a:bodyPr/>
          <a:lstStyle/>
          <a:p>
            <a:r>
              <a:rPr lang="es-MX" dirty="0"/>
              <a:t>Esta Norma Oficial Mexicana establece las especificaciones de seguridad que deben cumplir los extintores contra fuegos clases A, B y C con presión contenida de nitrógeno o gases inertes secos y que usan como agente extinguidor el polvo químico seco, para combatir conatos de incendio en los centros de trabajo. Nota: esta Norma no se aplica a equipos desechables.</a:t>
            </a:r>
          </a:p>
        </p:txBody>
      </p:sp>
    </p:spTree>
    <p:extLst>
      <p:ext uri="{BB962C8B-B14F-4D97-AF65-F5344CB8AC3E}">
        <p14:creationId xmlns:p14="http://schemas.microsoft.com/office/powerpoint/2010/main" val="187056149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125996D-F1A3-4A40-A4EC-2A6CE0B0EEDA}"/>
              </a:ext>
            </a:extLst>
          </p:cNvPr>
          <p:cNvSpPr>
            <a:spLocks noGrp="1"/>
          </p:cNvSpPr>
          <p:nvPr>
            <p:ph type="ctrTitle"/>
          </p:nvPr>
        </p:nvSpPr>
        <p:spPr>
          <a:xfrm>
            <a:off x="1759236" y="2075504"/>
            <a:ext cx="8679915" cy="3238618"/>
          </a:xfrm>
        </p:spPr>
        <p:txBody>
          <a:bodyPr>
            <a:normAutofit/>
          </a:bodyPr>
          <a:lstStyle/>
          <a:p>
            <a:r>
              <a:rPr lang="es-MX" sz="11500" dirty="0">
                <a:solidFill>
                  <a:schemeClr val="bg1"/>
                </a:solidFill>
              </a:rPr>
              <a:t>Presión de ruptura</a:t>
            </a:r>
            <a:endParaRPr lang="es-MX" sz="11500" dirty="0"/>
          </a:p>
        </p:txBody>
      </p:sp>
    </p:spTree>
    <p:extLst>
      <p:ext uri="{BB962C8B-B14F-4D97-AF65-F5344CB8AC3E}">
        <p14:creationId xmlns:p14="http://schemas.microsoft.com/office/powerpoint/2010/main" val="416830974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125996D-F1A3-4A40-A4EC-2A6CE0B0EEDA}"/>
              </a:ext>
            </a:extLst>
          </p:cNvPr>
          <p:cNvSpPr>
            <a:spLocks noGrp="1"/>
          </p:cNvSpPr>
          <p:nvPr>
            <p:ph type="ctrTitle"/>
          </p:nvPr>
        </p:nvSpPr>
        <p:spPr>
          <a:xfrm>
            <a:off x="1759236" y="2075504"/>
            <a:ext cx="8679915" cy="3238618"/>
          </a:xfrm>
        </p:spPr>
        <p:txBody>
          <a:bodyPr/>
          <a:lstStyle/>
          <a:p>
            <a:r>
              <a:rPr lang="es-MX" dirty="0">
                <a:solidFill>
                  <a:schemeClr val="bg1"/>
                </a:solidFill>
              </a:rPr>
              <a:t>Es la presión a la cual se inicia la ruptura que soporta el extintor.</a:t>
            </a:r>
            <a:endParaRPr lang="es-MX" dirty="0"/>
          </a:p>
        </p:txBody>
      </p:sp>
    </p:spTree>
    <p:extLst>
      <p:ext uri="{BB962C8B-B14F-4D97-AF65-F5344CB8AC3E}">
        <p14:creationId xmlns:p14="http://schemas.microsoft.com/office/powerpoint/2010/main" val="186228869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35D3A178-2455-48ED-AA08-011E84551E42}"/>
              </a:ext>
            </a:extLst>
          </p:cNvPr>
          <p:cNvSpPr>
            <a:spLocks noGrp="1"/>
          </p:cNvSpPr>
          <p:nvPr>
            <p:ph idx="1"/>
          </p:nvPr>
        </p:nvSpPr>
        <p:spPr/>
        <p:txBody>
          <a:bodyPr>
            <a:normAutofit/>
          </a:bodyPr>
          <a:lstStyle/>
          <a:p>
            <a:pPr marL="0" indent="0">
              <a:buNone/>
            </a:pPr>
            <a:r>
              <a:rPr lang="es-MX" dirty="0"/>
              <a:t>Los extintores objeto de esta Norma se clasifican en dos subtipos, designándose como extintores a base de polvo químico seco con presión contenida. </a:t>
            </a:r>
          </a:p>
          <a:p>
            <a:r>
              <a:rPr lang="es-MX" dirty="0"/>
              <a:t>Subtipo I.    Portátil </a:t>
            </a:r>
          </a:p>
          <a:p>
            <a:r>
              <a:rPr lang="es-MX" dirty="0"/>
              <a:t>Subtipo II.   Móvil sin locomoción propia.</a:t>
            </a:r>
          </a:p>
        </p:txBody>
      </p:sp>
      <p:sp>
        <p:nvSpPr>
          <p:cNvPr id="4" name="Título 1">
            <a:extLst>
              <a:ext uri="{FF2B5EF4-FFF2-40B4-BE49-F238E27FC236}">
                <a16:creationId xmlns:a16="http://schemas.microsoft.com/office/drawing/2014/main" id="{C2136DEF-B847-41A6-B5FA-D1ED0900F441}"/>
              </a:ext>
            </a:extLst>
          </p:cNvPr>
          <p:cNvSpPr>
            <a:spLocks noGrp="1"/>
          </p:cNvSpPr>
          <p:nvPr>
            <p:ph type="title"/>
          </p:nvPr>
        </p:nvSpPr>
        <p:spPr>
          <a:xfrm>
            <a:off x="888631" y="2349925"/>
            <a:ext cx="3498979" cy="2456442"/>
          </a:xfrm>
        </p:spPr>
        <p:txBody>
          <a:bodyPr/>
          <a:lstStyle/>
          <a:p>
            <a:r>
              <a:rPr lang="es-MX" dirty="0"/>
              <a:t>4. Clasificación</a:t>
            </a:r>
          </a:p>
        </p:txBody>
      </p:sp>
    </p:spTree>
    <p:extLst>
      <p:ext uri="{BB962C8B-B14F-4D97-AF65-F5344CB8AC3E}">
        <p14:creationId xmlns:p14="http://schemas.microsoft.com/office/powerpoint/2010/main" val="379231210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6D2EEB2-62CF-44A0-A9A9-FCD37D86606E}"/>
              </a:ext>
            </a:extLst>
          </p:cNvPr>
          <p:cNvSpPr>
            <a:spLocks noGrp="1"/>
          </p:cNvSpPr>
          <p:nvPr>
            <p:ph type="title"/>
          </p:nvPr>
        </p:nvSpPr>
        <p:spPr/>
        <p:txBody>
          <a:bodyPr/>
          <a:lstStyle/>
          <a:p>
            <a:r>
              <a:rPr lang="es-MX" dirty="0"/>
              <a:t>5. Especificaciones</a:t>
            </a:r>
          </a:p>
        </p:txBody>
      </p:sp>
      <p:sp>
        <p:nvSpPr>
          <p:cNvPr id="3" name="Marcador de contenido 2">
            <a:extLst>
              <a:ext uri="{FF2B5EF4-FFF2-40B4-BE49-F238E27FC236}">
                <a16:creationId xmlns:a16="http://schemas.microsoft.com/office/drawing/2014/main" id="{3DA75D65-4D46-491F-909A-8CBFFD5D0A2C}"/>
              </a:ext>
            </a:extLst>
          </p:cNvPr>
          <p:cNvSpPr>
            <a:spLocks noGrp="1"/>
          </p:cNvSpPr>
          <p:nvPr>
            <p:ph idx="1"/>
          </p:nvPr>
        </p:nvSpPr>
        <p:spPr/>
        <p:txBody>
          <a:bodyPr/>
          <a:lstStyle/>
          <a:p>
            <a:r>
              <a:rPr lang="es-MX" dirty="0"/>
              <a:t>Los extintores objeto de esta Norma deben cumplir las características que se indican en la tabla 1. </a:t>
            </a:r>
          </a:p>
          <a:p>
            <a:r>
              <a:rPr lang="es-MX" dirty="0"/>
              <a:t>Operación del extintor. El extintor cargado a sus valores nominales de presión y capacidad de polvo químico, debe descargarse por lo menos 90% de su capacidad nominal de polvo químico seco. </a:t>
            </a:r>
          </a:p>
          <a:p>
            <a:r>
              <a:rPr lang="es-MX" dirty="0"/>
              <a:t>Procedimiento de descarga. Al funcionar el extintor durante el tiempo de descarga continua establecido en la tabla 1, la descarga debe ser igual o mayor a 90% de su capacidad nominal de polvo químico seco.</a:t>
            </a:r>
          </a:p>
        </p:txBody>
      </p:sp>
    </p:spTree>
    <p:extLst>
      <p:ext uri="{BB962C8B-B14F-4D97-AF65-F5344CB8AC3E}">
        <p14:creationId xmlns:p14="http://schemas.microsoft.com/office/powerpoint/2010/main" val="352093061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428DBA5-18A9-416A-A8A8-75863C0E0087}"/>
              </a:ext>
            </a:extLst>
          </p:cNvPr>
          <p:cNvSpPr>
            <a:spLocks noGrp="1"/>
          </p:cNvSpPr>
          <p:nvPr>
            <p:ph type="title"/>
          </p:nvPr>
        </p:nvSpPr>
        <p:spPr/>
        <p:txBody>
          <a:bodyPr/>
          <a:lstStyle/>
          <a:p>
            <a:r>
              <a:rPr lang="es-MX" dirty="0"/>
              <a:t>5.4 Seguridad.</a:t>
            </a:r>
          </a:p>
        </p:txBody>
      </p:sp>
      <p:sp>
        <p:nvSpPr>
          <p:cNvPr id="3" name="Marcador de contenido 2">
            <a:extLst>
              <a:ext uri="{FF2B5EF4-FFF2-40B4-BE49-F238E27FC236}">
                <a16:creationId xmlns:a16="http://schemas.microsoft.com/office/drawing/2014/main" id="{7902065B-E21E-4201-BB9E-EAA66594571E}"/>
              </a:ext>
            </a:extLst>
          </p:cNvPr>
          <p:cNvSpPr>
            <a:spLocks noGrp="1"/>
          </p:cNvSpPr>
          <p:nvPr>
            <p:ph idx="1"/>
          </p:nvPr>
        </p:nvSpPr>
        <p:spPr>
          <a:xfrm>
            <a:off x="4523874" y="177421"/>
            <a:ext cx="7363325" cy="6496334"/>
          </a:xfrm>
        </p:spPr>
        <p:txBody>
          <a:bodyPr>
            <a:normAutofit/>
          </a:bodyPr>
          <a:lstStyle/>
          <a:p>
            <a:pPr marL="0" indent="0">
              <a:buNone/>
            </a:pPr>
            <a:r>
              <a:rPr lang="es-MX" dirty="0"/>
              <a:t>Válvula de descarga para extintores a base de polvo químico seco. </a:t>
            </a:r>
          </a:p>
          <a:p>
            <a:pPr marL="0" indent="0">
              <a:buNone/>
            </a:pPr>
            <a:r>
              <a:rPr lang="es-MX" dirty="0"/>
              <a:t>Válvula de descarga. Los extintores deben contar con válvula que cierre por sí sola, que tenga un cierre hermético antes de operarla, construida en tal forma que resista sin deformarse permanentemente y sin que haya fugas, una presión de prueba 2 veces la presión nominal durante 60 segundos a una temperatura de 294 ± 3ºk (21 ± 3ºC). </a:t>
            </a:r>
          </a:p>
          <a:p>
            <a:pPr marL="0" indent="0">
              <a:buNone/>
            </a:pPr>
            <a:r>
              <a:rPr lang="es-MX" dirty="0"/>
              <a:t>Materiales. Los componentes de la válvula deben ser de materiales que sean compatibles con el recipiente y entre sí, o bien con el o los tratamientos mecánicos, termoquímicos o electrolíticos, apropiados para prevenir la acción galvánica. También los materiales deben resistir las pruebas de temperatura (temperatura límite de operación) y ciclos de temperatura. No se volverá a repetir esta prueba mientras no se cambie la memoria de los materiales correspondientes. </a:t>
            </a:r>
          </a:p>
          <a:p>
            <a:pPr marL="0" indent="0">
              <a:buNone/>
            </a:pPr>
            <a:r>
              <a:rPr lang="es-MX" dirty="0"/>
              <a:t>. </a:t>
            </a:r>
          </a:p>
        </p:txBody>
      </p:sp>
    </p:spTree>
    <p:extLst>
      <p:ext uri="{BB962C8B-B14F-4D97-AF65-F5344CB8AC3E}">
        <p14:creationId xmlns:p14="http://schemas.microsoft.com/office/powerpoint/2010/main" val="101341180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428DBA5-18A9-416A-A8A8-75863C0E0087}"/>
              </a:ext>
            </a:extLst>
          </p:cNvPr>
          <p:cNvSpPr>
            <a:spLocks noGrp="1"/>
          </p:cNvSpPr>
          <p:nvPr>
            <p:ph type="title"/>
          </p:nvPr>
        </p:nvSpPr>
        <p:spPr/>
        <p:txBody>
          <a:bodyPr/>
          <a:lstStyle/>
          <a:p>
            <a:r>
              <a:rPr lang="es-MX" dirty="0"/>
              <a:t>5.4 Seguridad.</a:t>
            </a:r>
          </a:p>
        </p:txBody>
      </p:sp>
      <p:sp>
        <p:nvSpPr>
          <p:cNvPr id="3" name="Marcador de contenido 2">
            <a:extLst>
              <a:ext uri="{FF2B5EF4-FFF2-40B4-BE49-F238E27FC236}">
                <a16:creationId xmlns:a16="http://schemas.microsoft.com/office/drawing/2014/main" id="{7902065B-E21E-4201-BB9E-EAA66594571E}"/>
              </a:ext>
            </a:extLst>
          </p:cNvPr>
          <p:cNvSpPr>
            <a:spLocks noGrp="1"/>
          </p:cNvSpPr>
          <p:nvPr>
            <p:ph idx="1"/>
          </p:nvPr>
        </p:nvSpPr>
        <p:spPr>
          <a:xfrm>
            <a:off x="4523874" y="177421"/>
            <a:ext cx="7363325" cy="6496334"/>
          </a:xfrm>
        </p:spPr>
        <p:txBody>
          <a:bodyPr>
            <a:normAutofit/>
          </a:bodyPr>
          <a:lstStyle/>
          <a:p>
            <a:pPr marL="0" indent="0">
              <a:buNone/>
            </a:pPr>
            <a:r>
              <a:rPr lang="es-MX" dirty="0"/>
              <a:t>Vástago y resorte. El vástago junto con los empaques y el resorte deben estar construidos para que en su posición y movimiento en el cuerpo de la válvula, no se adhieran con las partes en contacto; comprobándose después de efectuar las pruebas de niebla salina y vida útil. </a:t>
            </a:r>
          </a:p>
          <a:p>
            <a:pPr marL="0" indent="0">
              <a:buNone/>
            </a:pPr>
            <a:r>
              <a:rPr lang="es-MX" dirty="0"/>
              <a:t>Orificio o vena. Las válvulas deben contar con un orificio o vena que permita el escape de la presión interior del extintor como prevención a una manipulación incorrecta, asegurando que la válvula permanezca sujeta al cuerpo del recipiente, cuando el escape suceda. </a:t>
            </a:r>
          </a:p>
        </p:txBody>
      </p:sp>
    </p:spTree>
    <p:extLst>
      <p:ext uri="{BB962C8B-B14F-4D97-AF65-F5344CB8AC3E}">
        <p14:creationId xmlns:p14="http://schemas.microsoft.com/office/powerpoint/2010/main" val="131344027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428DBA5-18A9-416A-A8A8-75863C0E0087}"/>
              </a:ext>
            </a:extLst>
          </p:cNvPr>
          <p:cNvSpPr>
            <a:spLocks noGrp="1"/>
          </p:cNvSpPr>
          <p:nvPr>
            <p:ph type="title"/>
          </p:nvPr>
        </p:nvSpPr>
        <p:spPr/>
        <p:txBody>
          <a:bodyPr/>
          <a:lstStyle/>
          <a:p>
            <a:r>
              <a:rPr lang="es-MX" dirty="0"/>
              <a:t>5.4 Seguridad.</a:t>
            </a:r>
          </a:p>
        </p:txBody>
      </p:sp>
      <p:sp>
        <p:nvSpPr>
          <p:cNvPr id="3" name="Marcador de contenido 2">
            <a:extLst>
              <a:ext uri="{FF2B5EF4-FFF2-40B4-BE49-F238E27FC236}">
                <a16:creationId xmlns:a16="http://schemas.microsoft.com/office/drawing/2014/main" id="{7902065B-E21E-4201-BB9E-EAA66594571E}"/>
              </a:ext>
            </a:extLst>
          </p:cNvPr>
          <p:cNvSpPr>
            <a:spLocks noGrp="1"/>
          </p:cNvSpPr>
          <p:nvPr>
            <p:ph idx="1"/>
          </p:nvPr>
        </p:nvSpPr>
        <p:spPr>
          <a:xfrm>
            <a:off x="4523874" y="177421"/>
            <a:ext cx="7363325" cy="6496334"/>
          </a:xfrm>
        </p:spPr>
        <p:txBody>
          <a:bodyPr>
            <a:normAutofit fontScale="85000" lnSpcReduction="10000"/>
          </a:bodyPr>
          <a:lstStyle/>
          <a:p>
            <a:pPr marL="0" indent="0">
              <a:buNone/>
            </a:pPr>
            <a:r>
              <a:rPr lang="es-MX" dirty="0"/>
              <a:t>Seguro. La válvula debe tener un pasador o seguro para evitar descargas accidentales, de un material tal que garantice el buen funcionamiento de la misma. El seguro debe sujetarse con un marchamo o precinto con la finalidad de garantizar que el extintor no ha sido operado. Fijándose sus extremos con un sello de plomo u otro material, el cual puede venir integrado o ser parte del seguro de tal modo que no pueda ser usado sin romperlo. </a:t>
            </a:r>
          </a:p>
          <a:p>
            <a:pPr marL="0" indent="0">
              <a:buNone/>
            </a:pPr>
            <a:r>
              <a:rPr lang="es-MX" dirty="0"/>
              <a:t>Vida útil. Las válvulas después de abrir y cerrar durante 50 ciclos completos, sometidos a la presión nominal del extintor y aplicando una carga de 50 kg, en las manijas, deben conservar sus características de funcionamiento, hermeticidad y sin que se presenten deformaciones en las manijas y los pernos. </a:t>
            </a:r>
          </a:p>
          <a:p>
            <a:pPr marL="0" indent="0">
              <a:buNone/>
            </a:pPr>
            <a:r>
              <a:rPr lang="es-MX" dirty="0"/>
              <a:t>Ensamble y desensamble de la válvula en el recipiente. La conexión exterior de la válvula para la introducción de la brida del recipiente debe cumplir con 50 ciclos de ensamble y desensamble, aplicando el torque recomendado por el fabricante, al término de los cuales el ensamble debe pasar la prueba hidrostática. </a:t>
            </a:r>
          </a:p>
          <a:p>
            <a:pPr marL="0" indent="0">
              <a:buNone/>
            </a:pPr>
            <a:r>
              <a:rPr lang="es-MX" dirty="0"/>
              <a:t>Tubo sifón. El tubo sifón debe ser del tipo roscado o resistir la presión hidrostática, sin que presente fugas, se desprenda de la válvula o se deforme. </a:t>
            </a:r>
          </a:p>
          <a:p>
            <a:pPr marL="0" indent="0">
              <a:buNone/>
            </a:pPr>
            <a:r>
              <a:rPr lang="es-MX" dirty="0"/>
              <a:t>Acabado. Todas las partes para accionar la válvula deben estar libres de partes filosas, puntas cortantes o cualquier otro defecto que represente riesgo de lastimaduras al usuario.</a:t>
            </a:r>
          </a:p>
        </p:txBody>
      </p:sp>
    </p:spTree>
    <p:extLst>
      <p:ext uri="{BB962C8B-B14F-4D97-AF65-F5344CB8AC3E}">
        <p14:creationId xmlns:p14="http://schemas.microsoft.com/office/powerpoint/2010/main" val="412802940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792B048-36F2-412D-BA25-02BFCEB01D51}"/>
              </a:ext>
            </a:extLst>
          </p:cNvPr>
          <p:cNvSpPr>
            <a:spLocks noGrp="1"/>
          </p:cNvSpPr>
          <p:nvPr>
            <p:ph type="title"/>
          </p:nvPr>
        </p:nvSpPr>
        <p:spPr/>
        <p:txBody>
          <a:bodyPr/>
          <a:lstStyle/>
          <a:p>
            <a:r>
              <a:rPr lang="es-MX" dirty="0"/>
              <a:t>5. Especificaciones</a:t>
            </a:r>
          </a:p>
        </p:txBody>
      </p:sp>
      <p:sp>
        <p:nvSpPr>
          <p:cNvPr id="3" name="Marcador de contenido 2">
            <a:extLst>
              <a:ext uri="{FF2B5EF4-FFF2-40B4-BE49-F238E27FC236}">
                <a16:creationId xmlns:a16="http://schemas.microsoft.com/office/drawing/2014/main" id="{7CF6BDB7-1C3C-46A2-B5DA-A62F517B450C}"/>
              </a:ext>
            </a:extLst>
          </p:cNvPr>
          <p:cNvSpPr>
            <a:spLocks noGrp="1"/>
          </p:cNvSpPr>
          <p:nvPr>
            <p:ph idx="1"/>
          </p:nvPr>
        </p:nvSpPr>
        <p:spPr>
          <a:xfrm>
            <a:off x="4585649" y="218363"/>
            <a:ext cx="7137778" cy="6373505"/>
          </a:xfrm>
        </p:spPr>
        <p:txBody>
          <a:bodyPr>
            <a:normAutofit fontScale="85000" lnSpcReduction="10000"/>
          </a:bodyPr>
          <a:lstStyle/>
          <a:p>
            <a:pPr marL="0" indent="0">
              <a:buNone/>
            </a:pPr>
            <a:r>
              <a:rPr lang="es-MX" dirty="0"/>
              <a:t>Manómetro. Son los manómetros para los extintores objeto de esta Norma. </a:t>
            </a:r>
          </a:p>
          <a:p>
            <a:pPr marL="0" indent="0">
              <a:buNone/>
            </a:pPr>
            <a:r>
              <a:rPr lang="es-MX" dirty="0"/>
              <a:t>Boca de llenado. El diámetro interior mínimo de la boca de los recipientes para extintores, objeto de esta Norma, debe cumplir con lo establecido en la columna 4 de la tabla 1. </a:t>
            </a:r>
          </a:p>
          <a:p>
            <a:pPr marL="0" indent="0">
              <a:buNone/>
            </a:pPr>
            <a:r>
              <a:rPr lang="es-MX" dirty="0"/>
              <a:t>Manguera de descarga. Los extintores con capacidad desde 4.5 Kg o más de polvo químico seco, deben contar con una manguera de descarga para dirección de flujo, boquilla y conexiones con suficiente resistencia para soportar una presión hidrostática de 2 veces la presión nominal del extintor, durante 60 segundos sin presentar fugas. </a:t>
            </a:r>
          </a:p>
          <a:p>
            <a:pPr marL="0" indent="0">
              <a:buNone/>
            </a:pPr>
            <a:r>
              <a:rPr lang="es-MX" dirty="0"/>
              <a:t>Prueba de hermeticidad. El extintor no debe presentar fugas cuando se pruebe a la presión nominal. </a:t>
            </a:r>
          </a:p>
          <a:p>
            <a:pPr marL="0" indent="0">
              <a:buNone/>
            </a:pPr>
            <a:r>
              <a:rPr lang="es-MX" dirty="0"/>
              <a:t>Presión de prueba. El cuerpo del extintor debe soportar sin fugas una presión hidrostática de prueba de 2 veces la presión nominal, durante 60 segundos. </a:t>
            </a:r>
          </a:p>
          <a:p>
            <a:pPr marL="0" indent="0">
              <a:buNone/>
            </a:pPr>
            <a:r>
              <a:rPr lang="es-MX" dirty="0"/>
              <a:t>Resistencia a la ruptura. El extintor debe soportar, por un minuto sin romperse, a una presión de 4 veces la presión nominal.</a:t>
            </a:r>
          </a:p>
          <a:p>
            <a:pPr marL="0" indent="0">
              <a:buNone/>
            </a:pPr>
            <a:r>
              <a:rPr lang="es-MX" dirty="0"/>
              <a:t>Presurizado del recipiente. El recipiente una vez cargado con el agente extinguidor, debe presurizarse con nitrógeno o con gas inerte seco a la presión nominal. </a:t>
            </a:r>
          </a:p>
          <a:p>
            <a:pPr marL="0" indent="0">
              <a:buNone/>
            </a:pPr>
            <a:r>
              <a:rPr lang="es-MX" dirty="0"/>
              <a:t>Acabado. Los extintores objeto de esta Norma deben presentar una superficie lisa y uniforme sin abolladuras, grietas ni rebabas.</a:t>
            </a:r>
          </a:p>
        </p:txBody>
      </p:sp>
    </p:spTree>
    <p:extLst>
      <p:ext uri="{BB962C8B-B14F-4D97-AF65-F5344CB8AC3E}">
        <p14:creationId xmlns:p14="http://schemas.microsoft.com/office/powerpoint/2010/main" val="406254602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98398D1-9533-46EA-A433-D13DB3861F5E}"/>
              </a:ext>
            </a:extLst>
          </p:cNvPr>
          <p:cNvSpPr>
            <a:spLocks noGrp="1"/>
          </p:cNvSpPr>
          <p:nvPr>
            <p:ph type="title"/>
          </p:nvPr>
        </p:nvSpPr>
        <p:spPr/>
        <p:txBody>
          <a:bodyPr/>
          <a:lstStyle/>
          <a:p>
            <a:r>
              <a:rPr lang="es-MX" dirty="0"/>
              <a:t>5. Especificaciones</a:t>
            </a:r>
          </a:p>
        </p:txBody>
      </p:sp>
      <p:sp>
        <p:nvSpPr>
          <p:cNvPr id="3" name="Marcador de contenido 2">
            <a:extLst>
              <a:ext uri="{FF2B5EF4-FFF2-40B4-BE49-F238E27FC236}">
                <a16:creationId xmlns:a16="http://schemas.microsoft.com/office/drawing/2014/main" id="{0BC16065-DD50-47EB-AF9D-C93FD73B3309}"/>
              </a:ext>
            </a:extLst>
          </p:cNvPr>
          <p:cNvSpPr>
            <a:spLocks noGrp="1"/>
          </p:cNvSpPr>
          <p:nvPr>
            <p:ph idx="1"/>
          </p:nvPr>
        </p:nvSpPr>
        <p:spPr>
          <a:xfrm>
            <a:off x="4572000" y="163773"/>
            <a:ext cx="7438029" cy="6564573"/>
          </a:xfrm>
        </p:spPr>
        <p:txBody>
          <a:bodyPr>
            <a:normAutofit fontScale="85000" lnSpcReduction="20000"/>
          </a:bodyPr>
          <a:lstStyle/>
          <a:p>
            <a:pPr marL="0" indent="0">
              <a:buNone/>
            </a:pPr>
            <a:r>
              <a:rPr lang="es-MX" dirty="0"/>
              <a:t>Pintura. </a:t>
            </a:r>
          </a:p>
          <a:p>
            <a:pPr marL="0" indent="0">
              <a:buNone/>
            </a:pPr>
            <a:r>
              <a:rPr lang="es-MX" dirty="0"/>
              <a:t>Los recipientes de extintores construidos en lámina de latón, aluminio anodizado o de acero inoxidable, pueden presentar el color propio del metal. </a:t>
            </a:r>
          </a:p>
          <a:p>
            <a:pPr marL="0" indent="0">
              <a:buNone/>
            </a:pPr>
            <a:r>
              <a:rPr lang="es-MX" dirty="0"/>
              <a:t>A los recipientes de los extintores construidos con lámina negra: </a:t>
            </a:r>
          </a:p>
          <a:p>
            <a:pPr marL="457200" lvl="1" indent="0">
              <a:buNone/>
            </a:pPr>
            <a:r>
              <a:rPr lang="es-MX" dirty="0"/>
              <a:t>Debe sometérseles a limpieza con ácidos, aplicarles tratamiento interior y exterior de fosfatizado y la pintura exterior debe ser anticorrosiva. </a:t>
            </a:r>
          </a:p>
          <a:p>
            <a:pPr marL="457200" lvl="1" indent="0">
              <a:buNone/>
            </a:pPr>
            <a:r>
              <a:rPr lang="es-MX" dirty="0"/>
              <a:t>Para ambientes altamente corrosivos, previo acuerdo entre fabricante y comprador, aplicar las medidas de control que técnicamente se requieran. </a:t>
            </a:r>
          </a:p>
          <a:p>
            <a:pPr marL="0" indent="0">
              <a:buNone/>
            </a:pPr>
            <a:r>
              <a:rPr lang="es-MX" dirty="0"/>
              <a:t>Potencial mínimo de extinción. Los extintores objeto de esta Norma, cargados a sus valores nominales de presión y de polvo químico seco normalizado, deben asegurar el potencial mínimo de extinción, comprobando que el polvo químico seco utilizado cumple con la Norma mediante un certificado de calidad, acompañado del último lote utilizado; expedido por el fabricante de polvo químico seco, siempre y cuando los extintores pasen todas las pruebas establecidas en esta Norma. </a:t>
            </a:r>
          </a:p>
          <a:p>
            <a:pPr marL="0" indent="0">
              <a:buNone/>
            </a:pPr>
            <a:r>
              <a:rPr lang="es-MX" dirty="0"/>
              <a:t>Temperatura. No menos de 85% en la masa de la capacidad nominal de polvo químico seco, debe ser descargada cuando un extintor es sometido a las temperaturas de -5 y 49ºC. </a:t>
            </a:r>
          </a:p>
          <a:p>
            <a:pPr marL="0" indent="0">
              <a:buNone/>
            </a:pPr>
            <a:r>
              <a:rPr lang="es-MX" dirty="0"/>
              <a:t>Compactación en la cámara. Un extintor portátil debe ser capaz de descargar por lo menos un 80% en masa de la carga de polvo químico seco, después de haber sido recargado de polvo químico seco y sometido a 49ºC. </a:t>
            </a:r>
          </a:p>
          <a:p>
            <a:pPr marL="0" indent="0">
              <a:buNone/>
            </a:pPr>
            <a:r>
              <a:rPr lang="es-MX" dirty="0"/>
              <a:t>Ciclos de temperatura. Un extintor portátil podrá descargarse por lo menos en un 80% en masa de la capacidad nominal del polvo químico seco, cuando es sometido a ciclos alternados de temperatura de -5 y 49ºC.</a:t>
            </a:r>
          </a:p>
        </p:txBody>
      </p:sp>
    </p:spTree>
    <p:extLst>
      <p:ext uri="{BB962C8B-B14F-4D97-AF65-F5344CB8AC3E}">
        <p14:creationId xmlns:p14="http://schemas.microsoft.com/office/powerpoint/2010/main" val="425625785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B8E7AAB-5F24-4F97-B2C8-9F41B0BACA55}"/>
              </a:ext>
            </a:extLst>
          </p:cNvPr>
          <p:cNvSpPr>
            <a:spLocks noGrp="1"/>
          </p:cNvSpPr>
          <p:nvPr>
            <p:ph type="title"/>
          </p:nvPr>
        </p:nvSpPr>
        <p:spPr/>
        <p:txBody>
          <a:bodyPr/>
          <a:lstStyle/>
          <a:p>
            <a:r>
              <a:rPr lang="es-MX" dirty="0"/>
              <a:t>6. Muestreo</a:t>
            </a:r>
          </a:p>
        </p:txBody>
      </p:sp>
      <p:sp>
        <p:nvSpPr>
          <p:cNvPr id="3" name="Marcador de contenido 2">
            <a:extLst>
              <a:ext uri="{FF2B5EF4-FFF2-40B4-BE49-F238E27FC236}">
                <a16:creationId xmlns:a16="http://schemas.microsoft.com/office/drawing/2014/main" id="{1AFD44B6-ACE7-419F-A8B9-706112E3FB59}"/>
              </a:ext>
            </a:extLst>
          </p:cNvPr>
          <p:cNvSpPr>
            <a:spLocks noGrp="1"/>
          </p:cNvSpPr>
          <p:nvPr>
            <p:ph idx="1"/>
          </p:nvPr>
        </p:nvSpPr>
        <p:spPr/>
        <p:txBody>
          <a:bodyPr/>
          <a:lstStyle/>
          <a:p>
            <a:r>
              <a:rPr lang="es-MX" dirty="0"/>
              <a:t>Cuando se requiera de un muestreo éste se efectuará como lo establezca la NMX-Z-12.</a:t>
            </a:r>
          </a:p>
        </p:txBody>
      </p:sp>
    </p:spTree>
    <p:extLst>
      <p:ext uri="{BB962C8B-B14F-4D97-AF65-F5344CB8AC3E}">
        <p14:creationId xmlns:p14="http://schemas.microsoft.com/office/powerpoint/2010/main" val="18968123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6D51BBD-68F9-4ECB-A8EB-F27360F4AE25}"/>
              </a:ext>
            </a:extLst>
          </p:cNvPr>
          <p:cNvSpPr>
            <a:spLocks noGrp="1"/>
          </p:cNvSpPr>
          <p:nvPr>
            <p:ph type="title"/>
          </p:nvPr>
        </p:nvSpPr>
        <p:spPr/>
        <p:txBody>
          <a:bodyPr/>
          <a:lstStyle/>
          <a:p>
            <a:r>
              <a:rPr lang="es-MX" dirty="0"/>
              <a:t>2. Referencias</a:t>
            </a:r>
          </a:p>
        </p:txBody>
      </p:sp>
      <p:sp>
        <p:nvSpPr>
          <p:cNvPr id="3" name="Marcador de contenido 2">
            <a:extLst>
              <a:ext uri="{FF2B5EF4-FFF2-40B4-BE49-F238E27FC236}">
                <a16:creationId xmlns:a16="http://schemas.microsoft.com/office/drawing/2014/main" id="{3269CA61-29BD-4536-854F-B10754B16F05}"/>
              </a:ext>
            </a:extLst>
          </p:cNvPr>
          <p:cNvSpPr>
            <a:spLocks noGrp="1"/>
          </p:cNvSpPr>
          <p:nvPr>
            <p:ph idx="1"/>
          </p:nvPr>
        </p:nvSpPr>
        <p:spPr/>
        <p:txBody>
          <a:bodyPr/>
          <a:lstStyle/>
          <a:p>
            <a:pPr marL="0" indent="0">
              <a:buNone/>
            </a:pPr>
            <a:r>
              <a:rPr lang="es-MX" dirty="0"/>
              <a:t>Esta Norma se complementa con las siguientes normas oficiales mexicanas:</a:t>
            </a:r>
          </a:p>
          <a:p>
            <a:r>
              <a:rPr lang="es-MX" dirty="0"/>
              <a:t> NOM-002-STPS Relativa a las condiciones de seguridad para la prevención y protección contra incendio en los centros de trabajo. </a:t>
            </a:r>
          </a:p>
          <a:p>
            <a:r>
              <a:rPr lang="es-MX" dirty="0"/>
              <a:t>NOM-104-STPS Seguridad - Extintores contra incendio de polvo químico seco tipo ABC a base de fosfato mono amónico. </a:t>
            </a:r>
          </a:p>
          <a:p>
            <a:r>
              <a:rPr lang="es-MX" dirty="0"/>
              <a:t>NOM-106-STPS Seguridad - Agentes extinguidores - Polvo químico seco tipo BC a base de bicarbonato de sodio.</a:t>
            </a:r>
          </a:p>
        </p:txBody>
      </p:sp>
    </p:spTree>
    <p:extLst>
      <p:ext uri="{BB962C8B-B14F-4D97-AF65-F5344CB8AC3E}">
        <p14:creationId xmlns:p14="http://schemas.microsoft.com/office/powerpoint/2010/main" val="38303195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3E64DA7-C77E-4E04-8FDF-408A2E6EF0FD}"/>
              </a:ext>
            </a:extLst>
          </p:cNvPr>
          <p:cNvSpPr>
            <a:spLocks noGrp="1"/>
          </p:cNvSpPr>
          <p:nvPr>
            <p:ph type="title"/>
          </p:nvPr>
        </p:nvSpPr>
        <p:spPr/>
        <p:txBody>
          <a:bodyPr/>
          <a:lstStyle/>
          <a:p>
            <a:r>
              <a:rPr lang="es-MX" dirty="0"/>
              <a:t>7. Métodos de prueba</a:t>
            </a:r>
          </a:p>
        </p:txBody>
      </p:sp>
      <p:sp>
        <p:nvSpPr>
          <p:cNvPr id="3" name="Marcador de contenido 2">
            <a:extLst>
              <a:ext uri="{FF2B5EF4-FFF2-40B4-BE49-F238E27FC236}">
                <a16:creationId xmlns:a16="http://schemas.microsoft.com/office/drawing/2014/main" id="{DABDDBAD-469D-4622-9AE3-0083C968DE8E}"/>
              </a:ext>
            </a:extLst>
          </p:cNvPr>
          <p:cNvSpPr>
            <a:spLocks noGrp="1"/>
          </p:cNvSpPr>
          <p:nvPr>
            <p:ph idx="1"/>
          </p:nvPr>
        </p:nvSpPr>
        <p:spPr/>
        <p:txBody>
          <a:bodyPr/>
          <a:lstStyle/>
          <a:p>
            <a:r>
              <a:rPr lang="es-MX" dirty="0"/>
              <a:t>Para verificar las especificaciones que se establecen en esta Norma se deben aplicar los métodos de prueba señalados en las normas oficiales mexicanas.</a:t>
            </a:r>
          </a:p>
        </p:txBody>
      </p:sp>
    </p:spTree>
    <p:extLst>
      <p:ext uri="{BB962C8B-B14F-4D97-AF65-F5344CB8AC3E}">
        <p14:creationId xmlns:p14="http://schemas.microsoft.com/office/powerpoint/2010/main" val="367301074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8846EFA-26E7-4C7F-BF59-AEC1CEB52B7B}"/>
              </a:ext>
            </a:extLst>
          </p:cNvPr>
          <p:cNvSpPr>
            <a:spLocks noGrp="1"/>
          </p:cNvSpPr>
          <p:nvPr>
            <p:ph type="title"/>
          </p:nvPr>
        </p:nvSpPr>
        <p:spPr/>
        <p:txBody>
          <a:bodyPr/>
          <a:lstStyle/>
          <a:p>
            <a:r>
              <a:rPr lang="es-MX" dirty="0"/>
              <a:t>8. Marcado</a:t>
            </a:r>
          </a:p>
        </p:txBody>
      </p:sp>
      <p:sp>
        <p:nvSpPr>
          <p:cNvPr id="3" name="Marcador de contenido 2">
            <a:extLst>
              <a:ext uri="{FF2B5EF4-FFF2-40B4-BE49-F238E27FC236}">
                <a16:creationId xmlns:a16="http://schemas.microsoft.com/office/drawing/2014/main" id="{0DB4FC66-9FB4-45DA-BF09-BB585618840E}"/>
              </a:ext>
            </a:extLst>
          </p:cNvPr>
          <p:cNvSpPr>
            <a:spLocks noGrp="1"/>
          </p:cNvSpPr>
          <p:nvPr>
            <p:ph idx="1"/>
          </p:nvPr>
        </p:nvSpPr>
        <p:spPr>
          <a:xfrm>
            <a:off x="5118447" y="803186"/>
            <a:ext cx="6332025" cy="5248622"/>
          </a:xfrm>
        </p:spPr>
        <p:txBody>
          <a:bodyPr/>
          <a:lstStyle/>
          <a:p>
            <a:pPr marL="0" indent="0">
              <a:buNone/>
            </a:pPr>
            <a:r>
              <a:rPr lang="es-MX" dirty="0"/>
              <a:t>Cada extintor debe llevar grabados en forma clara e indeleble sobre el mismo o en una placa metálica adosada en forma permanente los datos siguientes: </a:t>
            </a:r>
          </a:p>
          <a:p>
            <a:pPr marL="342900" indent="-342900">
              <a:buFont typeface="+mj-lt"/>
              <a:buAutoNum type="alphaLcParenR"/>
            </a:pPr>
            <a:r>
              <a:rPr lang="es-MX" dirty="0"/>
              <a:t>Marca registrada o símbolo del fabricante </a:t>
            </a:r>
          </a:p>
          <a:p>
            <a:pPr marL="342900" indent="-342900">
              <a:buFont typeface="+mj-lt"/>
              <a:buAutoNum type="alphaLcParenR"/>
            </a:pPr>
            <a:r>
              <a:rPr lang="es-MX" dirty="0"/>
              <a:t>Presión nominal en MPa o kPa (kg/cm2 ) </a:t>
            </a:r>
          </a:p>
          <a:p>
            <a:pPr marL="342900" indent="-342900">
              <a:buFont typeface="+mj-lt"/>
              <a:buAutoNum type="alphaLcParenR"/>
            </a:pPr>
            <a:r>
              <a:rPr lang="es-MX" dirty="0"/>
              <a:t>Presión de prueba hidrostática en MPa o kPa (kg/cm2 ) </a:t>
            </a:r>
          </a:p>
          <a:p>
            <a:pPr marL="342900" indent="-342900">
              <a:buFont typeface="+mj-lt"/>
              <a:buAutoNum type="alphaLcParenR"/>
            </a:pPr>
            <a:r>
              <a:rPr lang="es-MX" dirty="0"/>
              <a:t>Mes y año de fabricación separados por una diagonal </a:t>
            </a:r>
          </a:p>
          <a:p>
            <a:pPr marL="342900" indent="-342900">
              <a:buFont typeface="+mj-lt"/>
              <a:buAutoNum type="alphaLcParenR"/>
            </a:pPr>
            <a:r>
              <a:rPr lang="es-MX" dirty="0"/>
              <a:t>Nombre genérico del agente extinguidor para el cual está destinado el recipiente </a:t>
            </a:r>
          </a:p>
          <a:p>
            <a:pPr marL="342900" indent="-342900">
              <a:buFont typeface="+mj-lt"/>
              <a:buAutoNum type="alphaLcParenR"/>
            </a:pPr>
            <a:r>
              <a:rPr lang="es-MX" dirty="0"/>
              <a:t>Modelo de acuerdo con la tabla 1</a:t>
            </a:r>
          </a:p>
        </p:txBody>
      </p:sp>
    </p:spTree>
    <p:extLst>
      <p:ext uri="{BB962C8B-B14F-4D97-AF65-F5344CB8AC3E}">
        <p14:creationId xmlns:p14="http://schemas.microsoft.com/office/powerpoint/2010/main" val="2735327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6040FD2-7E03-4A34-BB43-D0818B619ADF}"/>
              </a:ext>
            </a:extLst>
          </p:cNvPr>
          <p:cNvSpPr>
            <a:spLocks noGrp="1"/>
          </p:cNvSpPr>
          <p:nvPr>
            <p:ph type="title"/>
          </p:nvPr>
        </p:nvSpPr>
        <p:spPr/>
        <p:txBody>
          <a:bodyPr/>
          <a:lstStyle/>
          <a:p>
            <a:r>
              <a:rPr lang="es-MX" dirty="0"/>
              <a:t>8. Marcado</a:t>
            </a:r>
          </a:p>
        </p:txBody>
      </p:sp>
      <p:sp>
        <p:nvSpPr>
          <p:cNvPr id="3" name="Marcador de contenido 2">
            <a:extLst>
              <a:ext uri="{FF2B5EF4-FFF2-40B4-BE49-F238E27FC236}">
                <a16:creationId xmlns:a16="http://schemas.microsoft.com/office/drawing/2014/main" id="{95EE208D-BAF4-4FA5-A9CB-D3260244E845}"/>
              </a:ext>
            </a:extLst>
          </p:cNvPr>
          <p:cNvSpPr>
            <a:spLocks noGrp="1"/>
          </p:cNvSpPr>
          <p:nvPr>
            <p:ph idx="1"/>
          </p:nvPr>
        </p:nvSpPr>
        <p:spPr>
          <a:xfrm>
            <a:off x="5022377" y="803186"/>
            <a:ext cx="6377944" cy="5866062"/>
          </a:xfrm>
        </p:spPr>
        <p:txBody>
          <a:bodyPr>
            <a:noAutofit/>
          </a:bodyPr>
          <a:lstStyle/>
          <a:p>
            <a:pPr marL="0" indent="0">
              <a:buNone/>
            </a:pPr>
            <a:r>
              <a:rPr lang="es-MX" sz="1200" dirty="0"/>
              <a:t>Terminado el extintor, debe llevar grabados en una placa metálica o calcomanía o impresión por malla, los datos siguientes: </a:t>
            </a:r>
          </a:p>
          <a:p>
            <a:pPr marL="342900" indent="-342900">
              <a:buFont typeface="+mj-lt"/>
              <a:buAutoNum type="alphaLcParenR"/>
            </a:pPr>
            <a:r>
              <a:rPr lang="es-MX" sz="1200" dirty="0"/>
              <a:t>Marca del fabricante. </a:t>
            </a:r>
          </a:p>
          <a:p>
            <a:pPr marL="342900" indent="-342900">
              <a:buFont typeface="+mj-lt"/>
              <a:buAutoNum type="alphaLcParenR"/>
            </a:pPr>
            <a:r>
              <a:rPr lang="es-MX" sz="1200" dirty="0"/>
              <a:t>Clase de fuego al que está destinado. </a:t>
            </a:r>
          </a:p>
          <a:p>
            <a:pPr marL="342900" indent="-342900">
              <a:buFont typeface="+mj-lt"/>
              <a:buAutoNum type="alphaLcParenR"/>
            </a:pPr>
            <a:r>
              <a:rPr lang="es-MX" sz="1200" dirty="0"/>
              <a:t>Instrucciones de operación en idioma español, incluyendo nemotécnica adaptada de acuerdo con el modelo del extintor y distancia de uso (alcance mínimo horizontal) debiendo quedar estos datos al frente del extintor, tomando como referencia la parte de vista a la carátula del manómetro. </a:t>
            </a:r>
          </a:p>
          <a:p>
            <a:pPr marL="342900" indent="-342900">
              <a:buFont typeface="+mj-lt"/>
              <a:buAutoNum type="alphaLcParenR"/>
            </a:pPr>
            <a:r>
              <a:rPr lang="es-MX" sz="1200" dirty="0"/>
              <a:t>Instrucciones de mantenimiento, incluyendo observaciones acerca de la temperatura de uso y almacenamiento. </a:t>
            </a:r>
          </a:p>
          <a:p>
            <a:pPr marL="342900" indent="-342900">
              <a:buFont typeface="+mj-lt"/>
              <a:buAutoNum type="alphaLcParenR"/>
            </a:pPr>
            <a:r>
              <a:rPr lang="es-MX" sz="1200" dirty="0"/>
              <a:t>Número de autorización de la Dirección General de Normas de la Secretaría de Comercio y Fomento Industrial.</a:t>
            </a:r>
          </a:p>
          <a:p>
            <a:pPr marL="342900" indent="-342900">
              <a:buFont typeface="+mj-lt"/>
              <a:buAutoNum type="alphaLcParenR"/>
            </a:pPr>
            <a:r>
              <a:rPr lang="es-MX" sz="1200" dirty="0"/>
              <a:t>Contenido neto del agente extinguidor en kilogramos. </a:t>
            </a:r>
          </a:p>
          <a:p>
            <a:pPr marL="342900" indent="-342900">
              <a:buFont typeface="+mj-lt"/>
              <a:buAutoNum type="alphaLcParenR"/>
            </a:pPr>
            <a:r>
              <a:rPr lang="es-MX" sz="1200" dirty="0"/>
              <a:t>Leyenda "Hecho en México" o país de origen. </a:t>
            </a:r>
          </a:p>
          <a:p>
            <a:pPr marL="342900" indent="-342900">
              <a:buFont typeface="+mj-lt"/>
              <a:buAutoNum type="alphaLcParenR"/>
            </a:pPr>
            <a:r>
              <a:rPr lang="es-MX" sz="1200" dirty="0"/>
              <a:t>Modelo según la tabla 1. </a:t>
            </a:r>
          </a:p>
          <a:p>
            <a:pPr marL="342900" indent="-342900">
              <a:buFont typeface="+mj-lt"/>
              <a:buAutoNum type="alphaLcParenR"/>
            </a:pPr>
            <a:r>
              <a:rPr lang="es-MX" sz="1200" dirty="0"/>
              <a:t>Presión nominal MPa o kPa (kg/cm2 ). </a:t>
            </a:r>
          </a:p>
          <a:p>
            <a:pPr marL="342900" indent="-342900">
              <a:buFont typeface="+mj-lt"/>
              <a:buAutoNum type="alphaLcParenR"/>
            </a:pPr>
            <a:r>
              <a:rPr lang="es-MX" sz="1200" dirty="0"/>
              <a:t>Potencial mínimo de extinción leyenda:</a:t>
            </a:r>
          </a:p>
          <a:p>
            <a:pPr marL="342900" indent="-342900">
              <a:buFont typeface="+mj-lt"/>
              <a:buAutoNum type="alphaLcParenR"/>
            </a:pPr>
            <a:r>
              <a:rPr lang="es-MX" sz="1200" dirty="0"/>
              <a:t>En fuego clase "C" no utilizar en voltajes mayores a 1000 volts.</a:t>
            </a:r>
          </a:p>
        </p:txBody>
      </p:sp>
    </p:spTree>
    <p:extLst>
      <p:ext uri="{BB962C8B-B14F-4D97-AF65-F5344CB8AC3E}">
        <p14:creationId xmlns:p14="http://schemas.microsoft.com/office/powerpoint/2010/main" val="281630079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29C8E37-E0AB-48B5-A297-06DE6AE45DDD}"/>
              </a:ext>
            </a:extLst>
          </p:cNvPr>
          <p:cNvSpPr>
            <a:spLocks noGrp="1"/>
          </p:cNvSpPr>
          <p:nvPr>
            <p:ph type="title"/>
          </p:nvPr>
        </p:nvSpPr>
        <p:spPr/>
        <p:txBody>
          <a:bodyPr/>
          <a:lstStyle/>
          <a:p>
            <a:r>
              <a:rPr lang="es-MX" dirty="0"/>
              <a:t>8.3 Envase y embalaje.</a:t>
            </a:r>
          </a:p>
        </p:txBody>
      </p:sp>
      <p:sp>
        <p:nvSpPr>
          <p:cNvPr id="3" name="Marcador de contenido 2">
            <a:extLst>
              <a:ext uri="{FF2B5EF4-FFF2-40B4-BE49-F238E27FC236}">
                <a16:creationId xmlns:a16="http://schemas.microsoft.com/office/drawing/2014/main" id="{C5B0CF2E-D5C9-40A2-8774-EE7B5C037884}"/>
              </a:ext>
            </a:extLst>
          </p:cNvPr>
          <p:cNvSpPr>
            <a:spLocks noGrp="1"/>
          </p:cNvSpPr>
          <p:nvPr>
            <p:ph idx="1"/>
          </p:nvPr>
        </p:nvSpPr>
        <p:spPr/>
        <p:txBody>
          <a:bodyPr/>
          <a:lstStyle/>
          <a:p>
            <a:r>
              <a:rPr lang="es-MX" dirty="0"/>
              <a:t>Todo extintor terminado, junto con su soporte, debe transportarse y ser entregado en embalajes construidos de tal manera que ofrezcan seguridad al recipiente. Los extintores sobre ruedas deben protegerse con materiales y formas de sujeción que permitan facilidad de manejo.</a:t>
            </a:r>
          </a:p>
        </p:txBody>
      </p:sp>
    </p:spTree>
    <p:extLst>
      <p:ext uri="{BB962C8B-B14F-4D97-AF65-F5344CB8AC3E}">
        <p14:creationId xmlns:p14="http://schemas.microsoft.com/office/powerpoint/2010/main" val="184404708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5DFEDB7-3ACE-4D1F-AF2B-D4224C396093}"/>
              </a:ext>
            </a:extLst>
          </p:cNvPr>
          <p:cNvSpPr>
            <a:spLocks noGrp="1"/>
          </p:cNvSpPr>
          <p:nvPr>
            <p:ph type="title"/>
          </p:nvPr>
        </p:nvSpPr>
        <p:spPr/>
        <p:txBody>
          <a:bodyPr/>
          <a:lstStyle/>
          <a:p>
            <a:r>
              <a:rPr lang="es-MX" dirty="0"/>
              <a:t>9. Bibliografía</a:t>
            </a:r>
          </a:p>
        </p:txBody>
      </p:sp>
      <p:sp>
        <p:nvSpPr>
          <p:cNvPr id="3" name="Marcador de contenido 2">
            <a:extLst>
              <a:ext uri="{FF2B5EF4-FFF2-40B4-BE49-F238E27FC236}">
                <a16:creationId xmlns:a16="http://schemas.microsoft.com/office/drawing/2014/main" id="{B4F6994E-FCE9-4A23-A7B7-13781FE270A1}"/>
              </a:ext>
            </a:extLst>
          </p:cNvPr>
          <p:cNvSpPr>
            <a:spLocks noGrp="1"/>
          </p:cNvSpPr>
          <p:nvPr>
            <p:ph idx="1"/>
          </p:nvPr>
        </p:nvSpPr>
        <p:spPr/>
        <p:txBody>
          <a:bodyPr>
            <a:normAutofit fontScale="85000" lnSpcReduction="10000"/>
          </a:bodyPr>
          <a:lstStyle/>
          <a:p>
            <a:pPr marL="342900" indent="-342900">
              <a:buFont typeface="+mj-lt"/>
              <a:buAutoNum type="arabicPeriod"/>
            </a:pPr>
            <a:r>
              <a:rPr lang="es-MX" dirty="0"/>
              <a:t>NOM-CH-53-1994 Instrumentos de medición - manómetros para extintores. </a:t>
            </a:r>
          </a:p>
          <a:p>
            <a:pPr marL="342900" indent="-342900">
              <a:buFont typeface="+mj-lt"/>
              <a:buAutoNum type="arabicPeriod"/>
            </a:pPr>
            <a:r>
              <a:rPr lang="es-MX" dirty="0" err="1"/>
              <a:t>National</a:t>
            </a:r>
            <a:r>
              <a:rPr lang="es-MX" dirty="0"/>
              <a:t> </a:t>
            </a:r>
            <a:r>
              <a:rPr lang="es-MX" dirty="0" err="1"/>
              <a:t>Fire</a:t>
            </a:r>
            <a:r>
              <a:rPr lang="es-MX" dirty="0"/>
              <a:t> </a:t>
            </a:r>
            <a:r>
              <a:rPr lang="es-MX" dirty="0" err="1"/>
              <a:t>Cods</a:t>
            </a:r>
            <a:r>
              <a:rPr lang="es-MX" dirty="0"/>
              <a:t> "</a:t>
            </a:r>
            <a:r>
              <a:rPr lang="es-MX" dirty="0" err="1"/>
              <a:t>Recomended</a:t>
            </a:r>
            <a:r>
              <a:rPr lang="es-MX" dirty="0"/>
              <a:t> </a:t>
            </a:r>
            <a:r>
              <a:rPr lang="es-MX" dirty="0" err="1"/>
              <a:t>practices</a:t>
            </a:r>
            <a:r>
              <a:rPr lang="es-MX" dirty="0"/>
              <a:t> and manual" of </a:t>
            </a:r>
            <a:r>
              <a:rPr lang="es-MX" dirty="0" err="1"/>
              <a:t>the</a:t>
            </a:r>
            <a:r>
              <a:rPr lang="es-MX" dirty="0"/>
              <a:t> "</a:t>
            </a:r>
            <a:r>
              <a:rPr lang="es-MX" dirty="0" err="1"/>
              <a:t>National</a:t>
            </a:r>
            <a:r>
              <a:rPr lang="es-MX" dirty="0"/>
              <a:t> </a:t>
            </a:r>
            <a:r>
              <a:rPr lang="es-MX" dirty="0" err="1"/>
              <a:t>Fire</a:t>
            </a:r>
            <a:r>
              <a:rPr lang="es-MX" dirty="0"/>
              <a:t> </a:t>
            </a:r>
            <a:r>
              <a:rPr lang="es-MX" dirty="0" err="1"/>
              <a:t>Protection</a:t>
            </a:r>
            <a:r>
              <a:rPr lang="es-MX" dirty="0"/>
              <a:t> </a:t>
            </a:r>
            <a:r>
              <a:rPr lang="es-MX" dirty="0" err="1"/>
              <a:t>Association</a:t>
            </a:r>
            <a:r>
              <a:rPr lang="es-MX" dirty="0"/>
              <a:t>". </a:t>
            </a:r>
          </a:p>
          <a:p>
            <a:pPr marL="342900" indent="-342900">
              <a:buFont typeface="+mj-lt"/>
              <a:buAutoNum type="arabicPeriod"/>
            </a:pPr>
            <a:r>
              <a:rPr lang="es-MX" dirty="0"/>
              <a:t>Ul-299 (</a:t>
            </a:r>
            <a:r>
              <a:rPr lang="es-MX" dirty="0" err="1"/>
              <a:t>Under</a:t>
            </a:r>
            <a:r>
              <a:rPr lang="es-MX" dirty="0"/>
              <a:t> </a:t>
            </a:r>
            <a:r>
              <a:rPr lang="es-MX" dirty="0" err="1"/>
              <a:t>Writers</a:t>
            </a:r>
            <a:r>
              <a:rPr lang="es-MX" dirty="0"/>
              <a:t> </a:t>
            </a:r>
            <a:r>
              <a:rPr lang="es-MX" dirty="0" err="1"/>
              <a:t>Laboratories</a:t>
            </a:r>
            <a:r>
              <a:rPr lang="es-MX" dirty="0"/>
              <a:t> 299) </a:t>
            </a:r>
            <a:r>
              <a:rPr lang="es-MX" dirty="0" err="1"/>
              <a:t>Dry</a:t>
            </a:r>
            <a:r>
              <a:rPr lang="es-MX" dirty="0"/>
              <a:t> </a:t>
            </a:r>
            <a:r>
              <a:rPr lang="es-MX" dirty="0" err="1"/>
              <a:t>chemical</a:t>
            </a:r>
            <a:r>
              <a:rPr lang="es-MX" dirty="0"/>
              <a:t> </a:t>
            </a:r>
            <a:r>
              <a:rPr lang="es-MX" dirty="0" err="1"/>
              <a:t>fire</a:t>
            </a:r>
            <a:r>
              <a:rPr lang="es-MX" dirty="0"/>
              <a:t> </a:t>
            </a:r>
            <a:r>
              <a:rPr lang="es-MX" dirty="0" err="1"/>
              <a:t>extinguishers</a:t>
            </a:r>
            <a:r>
              <a:rPr lang="es-MX" dirty="0"/>
              <a:t>. 31 Oct. 1977. </a:t>
            </a:r>
          </a:p>
          <a:p>
            <a:pPr marL="342900" indent="-342900">
              <a:buFont typeface="+mj-lt"/>
              <a:buAutoNum type="arabicPeriod"/>
            </a:pPr>
            <a:r>
              <a:rPr lang="es-MX" dirty="0"/>
              <a:t>Bis-5423 </a:t>
            </a:r>
            <a:r>
              <a:rPr lang="es-MX" dirty="0" err="1"/>
              <a:t>Specification</a:t>
            </a:r>
            <a:r>
              <a:rPr lang="es-MX" dirty="0"/>
              <a:t> </a:t>
            </a:r>
            <a:r>
              <a:rPr lang="es-MX" dirty="0" err="1"/>
              <a:t>for</a:t>
            </a:r>
            <a:r>
              <a:rPr lang="es-MX" dirty="0"/>
              <a:t> portable </a:t>
            </a:r>
            <a:r>
              <a:rPr lang="es-MX" dirty="0" err="1"/>
              <a:t>fire</a:t>
            </a:r>
            <a:r>
              <a:rPr lang="es-MX" dirty="0"/>
              <a:t> </a:t>
            </a:r>
            <a:r>
              <a:rPr lang="es-MX" dirty="0" err="1"/>
              <a:t>extinguishers</a:t>
            </a:r>
            <a:r>
              <a:rPr lang="es-MX" dirty="0"/>
              <a:t>. </a:t>
            </a:r>
          </a:p>
          <a:p>
            <a:pPr marL="342900" indent="-342900">
              <a:buFont typeface="+mj-lt"/>
              <a:buAutoNum type="arabicPeriod"/>
            </a:pPr>
            <a:r>
              <a:rPr lang="es-MX" dirty="0"/>
              <a:t>NMX-Z-12-1987 Muestreo para la inspección por atributos. </a:t>
            </a:r>
          </a:p>
          <a:p>
            <a:pPr marL="342900" indent="-342900">
              <a:buFont typeface="+mj-lt"/>
              <a:buAutoNum type="arabicPeriod"/>
            </a:pPr>
            <a:r>
              <a:rPr lang="es-MX" dirty="0"/>
              <a:t>1[395]* NOM-S-5-1981 Seguridad- Extintores contra incendio a base de polvo químico seco con presión contenida- Especificaciones. </a:t>
            </a:r>
          </a:p>
          <a:p>
            <a:pPr marL="342900" indent="-342900">
              <a:buFont typeface="+mj-lt"/>
              <a:buAutoNum type="arabicPeriod"/>
            </a:pPr>
            <a:r>
              <a:rPr lang="es-MX"/>
              <a:t>2[396</a:t>
            </a:r>
            <a:r>
              <a:rPr lang="es-MX" dirty="0"/>
              <a:t>]* NOM-S-7-1981 Norma oficial de seguridad- extintores contra incendio, métodos de prueba de construcción y funcionamiento</a:t>
            </a:r>
            <a:r>
              <a:rPr lang="es-MX"/>
              <a:t>. </a:t>
            </a:r>
          </a:p>
          <a:p>
            <a:pPr marL="342900" indent="-342900">
              <a:buFont typeface="+mj-lt"/>
              <a:buAutoNum type="arabicPeriod"/>
            </a:pPr>
            <a:r>
              <a:rPr lang="es-MX"/>
              <a:t>3[397</a:t>
            </a:r>
            <a:r>
              <a:rPr lang="es-MX" dirty="0"/>
              <a:t>]* NOM-S-32-1986 Seguridad - extintores portátiles- métodos de prueba para determinar el potencial mínimo de extinción.</a:t>
            </a:r>
          </a:p>
        </p:txBody>
      </p:sp>
    </p:spTree>
    <p:extLst>
      <p:ext uri="{BB962C8B-B14F-4D97-AF65-F5344CB8AC3E}">
        <p14:creationId xmlns:p14="http://schemas.microsoft.com/office/powerpoint/2010/main" val="204686766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B147084-64BA-4B45-8474-EA6E36BDE871}"/>
              </a:ext>
            </a:extLst>
          </p:cNvPr>
          <p:cNvSpPr>
            <a:spLocks noGrp="1"/>
          </p:cNvSpPr>
          <p:nvPr>
            <p:ph type="title"/>
          </p:nvPr>
        </p:nvSpPr>
        <p:spPr/>
        <p:txBody>
          <a:bodyPr/>
          <a:lstStyle/>
          <a:p>
            <a:r>
              <a:rPr lang="es-MX" dirty="0"/>
              <a:t>Apéndice.</a:t>
            </a:r>
          </a:p>
        </p:txBody>
      </p:sp>
      <p:sp>
        <p:nvSpPr>
          <p:cNvPr id="3" name="Marcador de contenido 2">
            <a:extLst>
              <a:ext uri="{FF2B5EF4-FFF2-40B4-BE49-F238E27FC236}">
                <a16:creationId xmlns:a16="http://schemas.microsoft.com/office/drawing/2014/main" id="{530620D4-552A-41D3-B53D-A4BE11A87A9F}"/>
              </a:ext>
            </a:extLst>
          </p:cNvPr>
          <p:cNvSpPr>
            <a:spLocks noGrp="1"/>
          </p:cNvSpPr>
          <p:nvPr>
            <p:ph idx="1"/>
          </p:nvPr>
        </p:nvSpPr>
        <p:spPr/>
        <p:txBody>
          <a:bodyPr/>
          <a:lstStyle/>
          <a:p>
            <a:r>
              <a:rPr lang="es-MX" dirty="0"/>
              <a:t>A.1 La autorización del uso de los extinguidores estará sujeta a las disposiciones reglamentarias correspondientes. </a:t>
            </a:r>
          </a:p>
          <a:p>
            <a:r>
              <a:rPr lang="es-MX" dirty="0"/>
              <a:t>A.2 El fabricante de válvulas de descarga para extintores a base de polvo químico seco debe proporcionar su producto con los datos siguientes: </a:t>
            </a:r>
          </a:p>
          <a:p>
            <a:pPr>
              <a:buFontTx/>
              <a:buChar char="-"/>
            </a:pPr>
            <a:r>
              <a:rPr lang="es-MX" dirty="0"/>
              <a:t>Torque que recomienda usar en el ensamble. </a:t>
            </a:r>
          </a:p>
          <a:p>
            <a:pPr>
              <a:buFontTx/>
              <a:buChar char="-"/>
            </a:pPr>
            <a:r>
              <a:rPr lang="es-MX" dirty="0"/>
              <a:t>Composición del material empleado, con la finalidad de que el ensamblador o el fabricante de extintores estén en posibilidad de prevenir la corrosión galvánica. </a:t>
            </a:r>
          </a:p>
          <a:p>
            <a:pPr>
              <a:buFontTx/>
              <a:buChar char="-"/>
            </a:pPr>
            <a:r>
              <a:rPr lang="es-MX" dirty="0"/>
              <a:t>Especificar el procedimiento para hacer efectiva la garantía durante la vida media de 5 años, en el caso de defectos imputables al fabricante.</a:t>
            </a:r>
          </a:p>
        </p:txBody>
      </p:sp>
    </p:spTree>
    <p:extLst>
      <p:ext uri="{BB962C8B-B14F-4D97-AF65-F5344CB8AC3E}">
        <p14:creationId xmlns:p14="http://schemas.microsoft.com/office/powerpoint/2010/main" val="2199457704"/>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0A9B031-8EFC-418E-8264-63A3E523D74F}"/>
              </a:ext>
            </a:extLst>
          </p:cNvPr>
          <p:cNvSpPr>
            <a:spLocks noGrp="1"/>
          </p:cNvSpPr>
          <p:nvPr>
            <p:ph type="title"/>
          </p:nvPr>
        </p:nvSpPr>
        <p:spPr/>
        <p:txBody>
          <a:bodyPr/>
          <a:lstStyle/>
          <a:p>
            <a:r>
              <a:rPr lang="es-MX" dirty="0"/>
              <a:t>TABLA 1</a:t>
            </a:r>
          </a:p>
        </p:txBody>
      </p:sp>
      <p:grpSp>
        <p:nvGrpSpPr>
          <p:cNvPr id="8" name="Grupo 7">
            <a:extLst>
              <a:ext uri="{FF2B5EF4-FFF2-40B4-BE49-F238E27FC236}">
                <a16:creationId xmlns:a16="http://schemas.microsoft.com/office/drawing/2014/main" id="{6B4DB739-2A85-416F-B21C-4F58AC07058E}"/>
              </a:ext>
            </a:extLst>
          </p:cNvPr>
          <p:cNvGrpSpPr/>
          <p:nvPr/>
        </p:nvGrpSpPr>
        <p:grpSpPr>
          <a:xfrm>
            <a:off x="4704522" y="86139"/>
            <a:ext cx="7487478" cy="6685722"/>
            <a:chOff x="3134139" y="132998"/>
            <a:chExt cx="5923721" cy="5447174"/>
          </a:xfrm>
        </p:grpSpPr>
        <p:pic>
          <p:nvPicPr>
            <p:cNvPr id="6" name="Imagen 5">
              <a:extLst>
                <a:ext uri="{FF2B5EF4-FFF2-40B4-BE49-F238E27FC236}">
                  <a16:creationId xmlns:a16="http://schemas.microsoft.com/office/drawing/2014/main" id="{60457581-0708-4E1F-8122-C0F3149B5DDD}"/>
                </a:ext>
              </a:extLst>
            </p:cNvPr>
            <p:cNvPicPr>
              <a:picLocks noChangeAspect="1"/>
            </p:cNvPicPr>
            <p:nvPr/>
          </p:nvPicPr>
          <p:blipFill rotWithShape="1">
            <a:blip r:embed="rId2"/>
            <a:srcRect l="28587" t="21442" r="22826" b="13412"/>
            <a:stretch/>
          </p:blipFill>
          <p:spPr>
            <a:xfrm>
              <a:off x="3134139" y="132998"/>
              <a:ext cx="5923721" cy="4465506"/>
            </a:xfrm>
            <a:prstGeom prst="rect">
              <a:avLst/>
            </a:prstGeom>
          </p:spPr>
        </p:pic>
        <p:pic>
          <p:nvPicPr>
            <p:cNvPr id="7" name="Imagen 6">
              <a:extLst>
                <a:ext uri="{FF2B5EF4-FFF2-40B4-BE49-F238E27FC236}">
                  <a16:creationId xmlns:a16="http://schemas.microsoft.com/office/drawing/2014/main" id="{7D06D28D-09F6-42F5-BD4A-B49F468ED14D}"/>
                </a:ext>
              </a:extLst>
            </p:cNvPr>
            <p:cNvPicPr>
              <a:picLocks noChangeAspect="1"/>
            </p:cNvPicPr>
            <p:nvPr/>
          </p:nvPicPr>
          <p:blipFill rotWithShape="1">
            <a:blip r:embed="rId3"/>
            <a:srcRect l="28968" t="36998" r="29728" b="46568"/>
            <a:stretch/>
          </p:blipFill>
          <p:spPr>
            <a:xfrm>
              <a:off x="3134139" y="4443362"/>
              <a:ext cx="5082210" cy="1136810"/>
            </a:xfrm>
            <a:prstGeom prst="rect">
              <a:avLst/>
            </a:prstGeom>
          </p:spPr>
        </p:pic>
      </p:grpSp>
    </p:spTree>
    <p:extLst>
      <p:ext uri="{BB962C8B-B14F-4D97-AF65-F5344CB8AC3E}">
        <p14:creationId xmlns:p14="http://schemas.microsoft.com/office/powerpoint/2010/main" val="931442667"/>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8D14915-F49B-4CAB-907F-940E1D1FC205}"/>
              </a:ext>
            </a:extLst>
          </p:cNvPr>
          <p:cNvSpPr>
            <a:spLocks noGrp="1"/>
          </p:cNvSpPr>
          <p:nvPr>
            <p:ph type="title"/>
          </p:nvPr>
        </p:nvSpPr>
        <p:spPr/>
        <p:txBody>
          <a:bodyPr>
            <a:normAutofit/>
          </a:bodyPr>
          <a:lstStyle/>
          <a:p>
            <a:r>
              <a:rPr lang="es-MX" sz="3600" dirty="0"/>
              <a:t>INSTRUCCIONES DE USO</a:t>
            </a:r>
          </a:p>
        </p:txBody>
      </p:sp>
      <p:sp>
        <p:nvSpPr>
          <p:cNvPr id="3" name="Marcador de contenido 2">
            <a:extLst>
              <a:ext uri="{FF2B5EF4-FFF2-40B4-BE49-F238E27FC236}">
                <a16:creationId xmlns:a16="http://schemas.microsoft.com/office/drawing/2014/main" id="{34B01130-CFAC-43DB-81E7-54F8A83EAB77}"/>
              </a:ext>
            </a:extLst>
          </p:cNvPr>
          <p:cNvSpPr>
            <a:spLocks noGrp="1"/>
          </p:cNvSpPr>
          <p:nvPr>
            <p:ph idx="1"/>
          </p:nvPr>
        </p:nvSpPr>
        <p:spPr/>
        <p:txBody>
          <a:bodyPr/>
          <a:lstStyle/>
          <a:p>
            <a:r>
              <a:rPr lang="es-MX" dirty="0"/>
              <a:t>A.3 Las empresas que se dediquen exclusivamente a la fabricación de válvulas para extintores a base de polvo químico seco, deben registrar su producto ante la Dirección General de Normas, a fin de obtener la autorización del uso de la contraseña oficial. </a:t>
            </a:r>
          </a:p>
        </p:txBody>
      </p:sp>
    </p:spTree>
    <p:extLst>
      <p:ext uri="{BB962C8B-B14F-4D97-AF65-F5344CB8AC3E}">
        <p14:creationId xmlns:p14="http://schemas.microsoft.com/office/powerpoint/2010/main" val="3326114060"/>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CEFE33A-F549-4515-AA6A-D9FD706A2343}"/>
              </a:ext>
            </a:extLst>
          </p:cNvPr>
          <p:cNvSpPr>
            <a:spLocks noGrp="1"/>
          </p:cNvSpPr>
          <p:nvPr>
            <p:ph type="title"/>
          </p:nvPr>
        </p:nvSpPr>
        <p:spPr/>
        <p:txBody>
          <a:bodyPr/>
          <a:lstStyle/>
          <a:p>
            <a:r>
              <a:rPr lang="es-MX" dirty="0"/>
              <a:t>Concordancia con normas internacionales</a:t>
            </a:r>
          </a:p>
        </p:txBody>
      </p:sp>
      <p:sp>
        <p:nvSpPr>
          <p:cNvPr id="3" name="Marcador de contenido 2">
            <a:extLst>
              <a:ext uri="{FF2B5EF4-FFF2-40B4-BE49-F238E27FC236}">
                <a16:creationId xmlns:a16="http://schemas.microsoft.com/office/drawing/2014/main" id="{D8668CBC-7E30-460C-8DAE-8CF9C86A7821}"/>
              </a:ext>
            </a:extLst>
          </p:cNvPr>
          <p:cNvSpPr>
            <a:spLocks noGrp="1"/>
          </p:cNvSpPr>
          <p:nvPr>
            <p:ph idx="1"/>
          </p:nvPr>
        </p:nvSpPr>
        <p:spPr/>
        <p:txBody>
          <a:bodyPr/>
          <a:lstStyle/>
          <a:p>
            <a:r>
              <a:rPr lang="es-MX" dirty="0"/>
              <a:t>La presente Norma Oficial Mexicana al momento de su elaboración no tiene concordancia con normas internacionales. </a:t>
            </a:r>
          </a:p>
          <a:p>
            <a:r>
              <a:rPr lang="es-MX" dirty="0"/>
              <a:t>La vigilancia del cumplimiento de esta Norma Oficial Mexicana corresponde a la Secretaría del Trabajo y Previsión Social.</a:t>
            </a:r>
          </a:p>
        </p:txBody>
      </p:sp>
    </p:spTree>
    <p:extLst>
      <p:ext uri="{BB962C8B-B14F-4D97-AF65-F5344CB8AC3E}">
        <p14:creationId xmlns:p14="http://schemas.microsoft.com/office/powerpoint/2010/main" val="3950485722"/>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DC2AEB8-F1E0-4A43-9D6E-5737B676CF85}"/>
              </a:ext>
            </a:extLst>
          </p:cNvPr>
          <p:cNvSpPr>
            <a:spLocks noGrp="1"/>
          </p:cNvSpPr>
          <p:nvPr>
            <p:ph type="title"/>
          </p:nvPr>
        </p:nvSpPr>
        <p:spPr/>
        <p:txBody>
          <a:bodyPr/>
          <a:lstStyle/>
          <a:p>
            <a:r>
              <a:rPr lang="es-MX" dirty="0"/>
              <a:t>Referencias</a:t>
            </a:r>
          </a:p>
        </p:txBody>
      </p:sp>
      <p:sp>
        <p:nvSpPr>
          <p:cNvPr id="3" name="Marcador de contenido 2">
            <a:extLst>
              <a:ext uri="{FF2B5EF4-FFF2-40B4-BE49-F238E27FC236}">
                <a16:creationId xmlns:a16="http://schemas.microsoft.com/office/drawing/2014/main" id="{9D0063F1-3DD0-4D12-8617-B0A08226C16E}"/>
              </a:ext>
            </a:extLst>
          </p:cNvPr>
          <p:cNvSpPr>
            <a:spLocks noGrp="1"/>
          </p:cNvSpPr>
          <p:nvPr>
            <p:ph idx="1"/>
          </p:nvPr>
        </p:nvSpPr>
        <p:spPr/>
        <p:txBody>
          <a:bodyPr/>
          <a:lstStyle/>
          <a:p>
            <a:r>
              <a:rPr lang="es-MX" dirty="0"/>
              <a:t>NORMA Oficial Mexicana NOM-100-STPS-1994, Seguridad-Extintores contra incendio a base de polvo químico seco con presión contenida-Especificaciones.</a:t>
            </a:r>
          </a:p>
        </p:txBody>
      </p:sp>
    </p:spTree>
    <p:extLst>
      <p:ext uri="{BB962C8B-B14F-4D97-AF65-F5344CB8AC3E}">
        <p14:creationId xmlns:p14="http://schemas.microsoft.com/office/powerpoint/2010/main" val="41057919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125996D-F1A3-4A40-A4EC-2A6CE0B0EEDA}"/>
              </a:ext>
            </a:extLst>
          </p:cNvPr>
          <p:cNvSpPr>
            <a:spLocks noGrp="1"/>
          </p:cNvSpPr>
          <p:nvPr>
            <p:ph type="ctrTitle"/>
          </p:nvPr>
        </p:nvSpPr>
        <p:spPr>
          <a:xfrm>
            <a:off x="1759236" y="2075504"/>
            <a:ext cx="8679915" cy="3238618"/>
          </a:xfrm>
        </p:spPr>
        <p:txBody>
          <a:bodyPr>
            <a:normAutofit fontScale="90000"/>
          </a:bodyPr>
          <a:lstStyle/>
          <a:p>
            <a:r>
              <a:rPr lang="es-MX" sz="8800" dirty="0"/>
              <a:t>3. Definiciones </a:t>
            </a:r>
            <a:br>
              <a:rPr lang="es-MX" sz="8800" dirty="0"/>
            </a:br>
            <a:br>
              <a:rPr lang="es-MX" sz="8800" dirty="0"/>
            </a:br>
            <a:r>
              <a:rPr lang="es-MX" sz="8800" dirty="0"/>
              <a:t>Agente extinguidor:</a:t>
            </a:r>
          </a:p>
        </p:txBody>
      </p:sp>
    </p:spTree>
    <p:extLst>
      <p:ext uri="{BB962C8B-B14F-4D97-AF65-F5344CB8AC3E}">
        <p14:creationId xmlns:p14="http://schemas.microsoft.com/office/powerpoint/2010/main" val="199287855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F4064D9-0F90-47EE-8BA9-B040664EF74E}"/>
              </a:ext>
            </a:extLst>
          </p:cNvPr>
          <p:cNvSpPr>
            <a:spLocks noGrp="1"/>
          </p:cNvSpPr>
          <p:nvPr>
            <p:ph type="ctrTitle"/>
          </p:nvPr>
        </p:nvSpPr>
        <p:spPr/>
        <p:txBody>
          <a:bodyPr>
            <a:normAutofit/>
          </a:bodyPr>
          <a:lstStyle/>
          <a:p>
            <a:r>
              <a:rPr lang="es-MX" dirty="0"/>
              <a:t>NOM-100-STPS-1994</a:t>
            </a:r>
          </a:p>
        </p:txBody>
      </p:sp>
      <p:sp>
        <p:nvSpPr>
          <p:cNvPr id="3" name="Subtítulo 2">
            <a:extLst>
              <a:ext uri="{FF2B5EF4-FFF2-40B4-BE49-F238E27FC236}">
                <a16:creationId xmlns:a16="http://schemas.microsoft.com/office/drawing/2014/main" id="{2C9C1C9B-888C-43B0-B423-C0C7D252AA38}"/>
              </a:ext>
            </a:extLst>
          </p:cNvPr>
          <p:cNvSpPr>
            <a:spLocks noGrp="1"/>
          </p:cNvSpPr>
          <p:nvPr>
            <p:ph type="subTitle" idx="1"/>
          </p:nvPr>
        </p:nvSpPr>
        <p:spPr/>
        <p:txBody>
          <a:bodyPr/>
          <a:lstStyle/>
          <a:p>
            <a:r>
              <a:rPr lang="en-US" dirty="0"/>
              <a:t>Instructor: Andres Cavezza, M.S.M.E, M.B.A, P.E,</a:t>
            </a:r>
            <a:endParaRPr lang="es-MX" dirty="0"/>
          </a:p>
        </p:txBody>
      </p:sp>
    </p:spTree>
    <p:extLst>
      <p:ext uri="{BB962C8B-B14F-4D97-AF65-F5344CB8AC3E}">
        <p14:creationId xmlns:p14="http://schemas.microsoft.com/office/powerpoint/2010/main" val="2361978468"/>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D2C420A-39F9-48B4-BE27-52824CCF4513}"/>
              </a:ext>
            </a:extLst>
          </p:cNvPr>
          <p:cNvSpPr>
            <a:spLocks noGrp="1"/>
          </p:cNvSpPr>
          <p:nvPr>
            <p:ph type="title"/>
          </p:nvPr>
        </p:nvSpPr>
        <p:spPr/>
        <p:txBody>
          <a:bodyPr/>
          <a:lstStyle/>
          <a:p>
            <a:endParaRPr lang="es-MX"/>
          </a:p>
        </p:txBody>
      </p:sp>
      <p:sp>
        <p:nvSpPr>
          <p:cNvPr id="3" name="Marcador de contenido 2">
            <a:extLst>
              <a:ext uri="{FF2B5EF4-FFF2-40B4-BE49-F238E27FC236}">
                <a16:creationId xmlns:a16="http://schemas.microsoft.com/office/drawing/2014/main" id="{D5697415-5376-4D43-AF97-233C4F46C6B0}"/>
              </a:ext>
            </a:extLst>
          </p:cNvPr>
          <p:cNvSpPr>
            <a:spLocks noGrp="1"/>
          </p:cNvSpPr>
          <p:nvPr>
            <p:ph idx="1"/>
          </p:nvPr>
        </p:nvSpPr>
        <p:spPr/>
        <p:txBody>
          <a:bodyPr/>
          <a:lstStyle/>
          <a:p>
            <a:endParaRPr lang="es-MX"/>
          </a:p>
        </p:txBody>
      </p:sp>
      <p:pic>
        <p:nvPicPr>
          <p:cNvPr id="1026" name="Picture 2" descr="Quiz quiz: How much do you know about quizzes? - BBC News">
            <a:extLst>
              <a:ext uri="{FF2B5EF4-FFF2-40B4-BE49-F238E27FC236}">
                <a16:creationId xmlns:a16="http://schemas.microsoft.com/office/drawing/2014/main" id="{319D507F-4D27-4260-B121-62E1EBFB8E4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56751285"/>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886BA86-11CC-466E-9320-B0C8051F639C}"/>
              </a:ext>
            </a:extLst>
          </p:cNvPr>
          <p:cNvSpPr>
            <a:spLocks noGrp="1"/>
          </p:cNvSpPr>
          <p:nvPr>
            <p:ph type="title"/>
          </p:nvPr>
        </p:nvSpPr>
        <p:spPr/>
        <p:txBody>
          <a:bodyPr>
            <a:noAutofit/>
          </a:bodyPr>
          <a:lstStyle/>
          <a:p>
            <a:r>
              <a:rPr lang="es-MX" sz="2800" dirty="0"/>
              <a:t>1.	NORMA Oficial Mexicana referente a Seguridad-Extintores contra incendio a base de polvo químico seco con presión contenida-Especificaciones.</a:t>
            </a:r>
          </a:p>
        </p:txBody>
      </p:sp>
      <p:sp>
        <p:nvSpPr>
          <p:cNvPr id="3" name="Marcador de contenido 2">
            <a:extLst>
              <a:ext uri="{FF2B5EF4-FFF2-40B4-BE49-F238E27FC236}">
                <a16:creationId xmlns:a16="http://schemas.microsoft.com/office/drawing/2014/main" id="{BB430D59-ABAE-4F98-AC18-FFE15AD777D9}"/>
              </a:ext>
            </a:extLst>
          </p:cNvPr>
          <p:cNvSpPr>
            <a:spLocks noGrp="1"/>
          </p:cNvSpPr>
          <p:nvPr>
            <p:ph idx="1"/>
          </p:nvPr>
        </p:nvSpPr>
        <p:spPr/>
        <p:txBody>
          <a:bodyPr>
            <a:normAutofit/>
          </a:bodyPr>
          <a:lstStyle/>
          <a:p>
            <a:pPr marL="0" indent="0">
              <a:buNone/>
            </a:pPr>
            <a:r>
              <a:rPr lang="es-MX" dirty="0"/>
              <a:t>a)	NOM-110-STPS-1994</a:t>
            </a:r>
          </a:p>
          <a:p>
            <a:pPr marL="0" indent="0">
              <a:buNone/>
            </a:pPr>
            <a:r>
              <a:rPr lang="es-MX" dirty="0"/>
              <a:t>b)	NOM-010-STPS-1994</a:t>
            </a:r>
          </a:p>
          <a:p>
            <a:pPr marL="0" indent="0">
              <a:buNone/>
            </a:pPr>
            <a:r>
              <a:rPr lang="es-MX" dirty="0"/>
              <a:t>c)	NOM-100-STPS-1994</a:t>
            </a:r>
          </a:p>
          <a:p>
            <a:pPr marL="0" indent="0">
              <a:buNone/>
            </a:pPr>
            <a:r>
              <a:rPr lang="es-MX" dirty="0"/>
              <a:t>d)	NOM-101-STPS-1994</a:t>
            </a:r>
          </a:p>
          <a:p>
            <a:endParaRPr lang="es-MX" dirty="0"/>
          </a:p>
        </p:txBody>
      </p:sp>
      <p:sp>
        <p:nvSpPr>
          <p:cNvPr id="4" name="Rectángulo 3">
            <a:extLst>
              <a:ext uri="{FF2B5EF4-FFF2-40B4-BE49-F238E27FC236}">
                <a16:creationId xmlns:a16="http://schemas.microsoft.com/office/drawing/2014/main" id="{54665991-0C14-474B-A0CB-D974E17C27F5}"/>
              </a:ext>
            </a:extLst>
          </p:cNvPr>
          <p:cNvSpPr/>
          <p:nvPr/>
        </p:nvSpPr>
        <p:spPr>
          <a:xfrm>
            <a:off x="5118447" y="3207026"/>
            <a:ext cx="3498979" cy="530087"/>
          </a:xfrm>
          <a:prstGeom prst="rect">
            <a:avLst/>
          </a:prstGeom>
          <a:noFill/>
          <a:ln w="762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Tree>
    <p:extLst>
      <p:ext uri="{BB962C8B-B14F-4D97-AF65-F5344CB8AC3E}">
        <p14:creationId xmlns:p14="http://schemas.microsoft.com/office/powerpoint/2010/main" val="39511483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886BA86-11CC-466E-9320-B0C8051F639C}"/>
              </a:ext>
            </a:extLst>
          </p:cNvPr>
          <p:cNvSpPr>
            <a:spLocks noGrp="1"/>
          </p:cNvSpPr>
          <p:nvPr>
            <p:ph type="title"/>
          </p:nvPr>
        </p:nvSpPr>
        <p:spPr/>
        <p:txBody>
          <a:bodyPr>
            <a:normAutofit fontScale="90000"/>
          </a:bodyPr>
          <a:lstStyle/>
          <a:p>
            <a:r>
              <a:rPr lang="es-MX" dirty="0"/>
              <a:t>2.	El Objetivo y campo de aplicación se encuentra en el capítulo:</a:t>
            </a:r>
          </a:p>
        </p:txBody>
      </p:sp>
      <p:sp>
        <p:nvSpPr>
          <p:cNvPr id="3" name="Marcador de contenido 2">
            <a:extLst>
              <a:ext uri="{FF2B5EF4-FFF2-40B4-BE49-F238E27FC236}">
                <a16:creationId xmlns:a16="http://schemas.microsoft.com/office/drawing/2014/main" id="{BB430D59-ABAE-4F98-AC18-FFE15AD777D9}"/>
              </a:ext>
            </a:extLst>
          </p:cNvPr>
          <p:cNvSpPr>
            <a:spLocks noGrp="1"/>
          </p:cNvSpPr>
          <p:nvPr>
            <p:ph idx="1"/>
          </p:nvPr>
        </p:nvSpPr>
        <p:spPr/>
        <p:txBody>
          <a:bodyPr>
            <a:normAutofit/>
          </a:bodyPr>
          <a:lstStyle/>
          <a:p>
            <a:pPr marL="0" indent="0">
              <a:buNone/>
            </a:pPr>
            <a:r>
              <a:rPr lang="es-MX" dirty="0"/>
              <a:t>a)	1</a:t>
            </a:r>
          </a:p>
          <a:p>
            <a:pPr marL="0" indent="0">
              <a:buNone/>
            </a:pPr>
            <a:r>
              <a:rPr lang="es-MX" dirty="0"/>
              <a:t>b)	2</a:t>
            </a:r>
          </a:p>
          <a:p>
            <a:pPr marL="0" indent="0">
              <a:buNone/>
            </a:pPr>
            <a:r>
              <a:rPr lang="es-MX" dirty="0"/>
              <a:t>c)	3</a:t>
            </a:r>
          </a:p>
          <a:p>
            <a:pPr marL="0" indent="0">
              <a:buNone/>
            </a:pPr>
            <a:r>
              <a:rPr lang="es-MX" dirty="0"/>
              <a:t>d)	4</a:t>
            </a:r>
          </a:p>
          <a:p>
            <a:endParaRPr lang="es-MX" dirty="0"/>
          </a:p>
        </p:txBody>
      </p:sp>
      <p:sp>
        <p:nvSpPr>
          <p:cNvPr id="4" name="Rectángulo 3">
            <a:extLst>
              <a:ext uri="{FF2B5EF4-FFF2-40B4-BE49-F238E27FC236}">
                <a16:creationId xmlns:a16="http://schemas.microsoft.com/office/drawing/2014/main" id="{54665991-0C14-474B-A0CB-D974E17C27F5}"/>
              </a:ext>
            </a:extLst>
          </p:cNvPr>
          <p:cNvSpPr/>
          <p:nvPr/>
        </p:nvSpPr>
        <p:spPr>
          <a:xfrm>
            <a:off x="5118448" y="2269179"/>
            <a:ext cx="1375118" cy="530087"/>
          </a:xfrm>
          <a:prstGeom prst="rect">
            <a:avLst/>
          </a:prstGeom>
          <a:noFill/>
          <a:ln w="762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Tree>
    <p:extLst>
      <p:ext uri="{BB962C8B-B14F-4D97-AF65-F5344CB8AC3E}">
        <p14:creationId xmlns:p14="http://schemas.microsoft.com/office/powerpoint/2010/main" val="20513494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886BA86-11CC-466E-9320-B0C8051F639C}"/>
              </a:ext>
            </a:extLst>
          </p:cNvPr>
          <p:cNvSpPr>
            <a:spLocks noGrp="1"/>
          </p:cNvSpPr>
          <p:nvPr>
            <p:ph type="title"/>
          </p:nvPr>
        </p:nvSpPr>
        <p:spPr/>
        <p:txBody>
          <a:bodyPr>
            <a:normAutofit fontScale="90000"/>
          </a:bodyPr>
          <a:lstStyle/>
          <a:p>
            <a:r>
              <a:rPr lang="es-MX" dirty="0"/>
              <a:t>3.	Esta norma complementa la siguiente norma oficial mexicana:</a:t>
            </a:r>
          </a:p>
        </p:txBody>
      </p:sp>
      <p:sp>
        <p:nvSpPr>
          <p:cNvPr id="3" name="Marcador de contenido 2">
            <a:extLst>
              <a:ext uri="{FF2B5EF4-FFF2-40B4-BE49-F238E27FC236}">
                <a16:creationId xmlns:a16="http://schemas.microsoft.com/office/drawing/2014/main" id="{BB430D59-ABAE-4F98-AC18-FFE15AD777D9}"/>
              </a:ext>
            </a:extLst>
          </p:cNvPr>
          <p:cNvSpPr>
            <a:spLocks noGrp="1"/>
          </p:cNvSpPr>
          <p:nvPr>
            <p:ph idx="1"/>
          </p:nvPr>
        </p:nvSpPr>
        <p:spPr/>
        <p:txBody>
          <a:bodyPr>
            <a:normAutofit/>
          </a:bodyPr>
          <a:lstStyle/>
          <a:p>
            <a:pPr marL="0" indent="0">
              <a:buNone/>
            </a:pPr>
            <a:r>
              <a:rPr lang="es-MX" dirty="0"/>
              <a:t>a)	NOM-022-STPS</a:t>
            </a:r>
          </a:p>
          <a:p>
            <a:pPr marL="0" indent="0">
              <a:buNone/>
            </a:pPr>
            <a:r>
              <a:rPr lang="es-MX" dirty="0"/>
              <a:t>b)	NOM-104-STPS</a:t>
            </a:r>
          </a:p>
          <a:p>
            <a:pPr marL="0" indent="0">
              <a:buNone/>
            </a:pPr>
            <a:r>
              <a:rPr lang="es-MX" dirty="0"/>
              <a:t>c)	NOM-116-STPS</a:t>
            </a:r>
          </a:p>
          <a:p>
            <a:pPr marL="0" indent="0">
              <a:buNone/>
            </a:pPr>
            <a:r>
              <a:rPr lang="es-MX" dirty="0"/>
              <a:t>d)	NOM-100-STPS</a:t>
            </a:r>
          </a:p>
          <a:p>
            <a:endParaRPr lang="es-MX" dirty="0"/>
          </a:p>
        </p:txBody>
      </p:sp>
      <p:sp>
        <p:nvSpPr>
          <p:cNvPr id="4" name="Rectángulo 3">
            <a:extLst>
              <a:ext uri="{FF2B5EF4-FFF2-40B4-BE49-F238E27FC236}">
                <a16:creationId xmlns:a16="http://schemas.microsoft.com/office/drawing/2014/main" id="{54665991-0C14-474B-A0CB-D974E17C27F5}"/>
              </a:ext>
            </a:extLst>
          </p:cNvPr>
          <p:cNvSpPr/>
          <p:nvPr/>
        </p:nvSpPr>
        <p:spPr>
          <a:xfrm>
            <a:off x="5118447" y="2738106"/>
            <a:ext cx="2832857" cy="530087"/>
          </a:xfrm>
          <a:prstGeom prst="rect">
            <a:avLst/>
          </a:prstGeom>
          <a:noFill/>
          <a:ln w="762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Tree>
    <p:extLst>
      <p:ext uri="{BB962C8B-B14F-4D97-AF65-F5344CB8AC3E}">
        <p14:creationId xmlns:p14="http://schemas.microsoft.com/office/powerpoint/2010/main" val="9614475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886BA86-11CC-466E-9320-B0C8051F639C}"/>
              </a:ext>
            </a:extLst>
          </p:cNvPr>
          <p:cNvSpPr>
            <a:spLocks noGrp="1"/>
          </p:cNvSpPr>
          <p:nvPr>
            <p:ph type="title"/>
          </p:nvPr>
        </p:nvSpPr>
        <p:spPr/>
        <p:txBody>
          <a:bodyPr>
            <a:noAutofit/>
          </a:bodyPr>
          <a:lstStyle/>
          <a:p>
            <a:r>
              <a:rPr lang="es-MX" sz="2800" dirty="0"/>
              <a:t>4.	Agua simple o mezclada con aditivos o mezcla de productos químicos cuya acción provoca la extinción del fuego.</a:t>
            </a:r>
          </a:p>
        </p:txBody>
      </p:sp>
      <p:sp>
        <p:nvSpPr>
          <p:cNvPr id="3" name="Marcador de contenido 2">
            <a:extLst>
              <a:ext uri="{FF2B5EF4-FFF2-40B4-BE49-F238E27FC236}">
                <a16:creationId xmlns:a16="http://schemas.microsoft.com/office/drawing/2014/main" id="{BB430D59-ABAE-4F98-AC18-FFE15AD777D9}"/>
              </a:ext>
            </a:extLst>
          </p:cNvPr>
          <p:cNvSpPr>
            <a:spLocks noGrp="1"/>
          </p:cNvSpPr>
          <p:nvPr>
            <p:ph idx="1"/>
          </p:nvPr>
        </p:nvSpPr>
        <p:spPr/>
        <p:txBody>
          <a:bodyPr>
            <a:normAutofit/>
          </a:bodyPr>
          <a:lstStyle/>
          <a:p>
            <a:pPr marL="0" indent="0">
              <a:buNone/>
            </a:pPr>
            <a:r>
              <a:rPr lang="es-MX" dirty="0"/>
              <a:t>a)	Agente extinguidor</a:t>
            </a:r>
          </a:p>
          <a:p>
            <a:pPr marL="0" indent="0">
              <a:buNone/>
            </a:pPr>
            <a:r>
              <a:rPr lang="es-MX" dirty="0"/>
              <a:t>b)	Alcance</a:t>
            </a:r>
          </a:p>
          <a:p>
            <a:pPr marL="0" indent="0">
              <a:buNone/>
            </a:pPr>
            <a:r>
              <a:rPr lang="es-MX" dirty="0"/>
              <a:t>c)	Capacidad nominal</a:t>
            </a:r>
          </a:p>
          <a:p>
            <a:pPr marL="0" indent="0">
              <a:buNone/>
            </a:pPr>
            <a:r>
              <a:rPr lang="es-MX" dirty="0"/>
              <a:t>d)	Contenido neto</a:t>
            </a:r>
          </a:p>
          <a:p>
            <a:endParaRPr lang="es-MX" dirty="0"/>
          </a:p>
        </p:txBody>
      </p:sp>
      <p:sp>
        <p:nvSpPr>
          <p:cNvPr id="4" name="Rectángulo 3">
            <a:extLst>
              <a:ext uri="{FF2B5EF4-FFF2-40B4-BE49-F238E27FC236}">
                <a16:creationId xmlns:a16="http://schemas.microsoft.com/office/drawing/2014/main" id="{54665991-0C14-474B-A0CB-D974E17C27F5}"/>
              </a:ext>
            </a:extLst>
          </p:cNvPr>
          <p:cNvSpPr/>
          <p:nvPr/>
        </p:nvSpPr>
        <p:spPr>
          <a:xfrm>
            <a:off x="5118447" y="2292627"/>
            <a:ext cx="3498979" cy="530087"/>
          </a:xfrm>
          <a:prstGeom prst="rect">
            <a:avLst/>
          </a:prstGeom>
          <a:noFill/>
          <a:ln w="762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Tree>
    <p:extLst>
      <p:ext uri="{BB962C8B-B14F-4D97-AF65-F5344CB8AC3E}">
        <p14:creationId xmlns:p14="http://schemas.microsoft.com/office/powerpoint/2010/main" val="39278181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886BA86-11CC-466E-9320-B0C8051F639C}"/>
              </a:ext>
            </a:extLst>
          </p:cNvPr>
          <p:cNvSpPr>
            <a:spLocks noGrp="1"/>
          </p:cNvSpPr>
          <p:nvPr>
            <p:ph type="title"/>
          </p:nvPr>
        </p:nvSpPr>
        <p:spPr/>
        <p:txBody>
          <a:bodyPr>
            <a:noAutofit/>
          </a:bodyPr>
          <a:lstStyle/>
          <a:p>
            <a:r>
              <a:rPr lang="es-MX" sz="3200" dirty="0"/>
              <a:t>5.	Es la masa o volumen del agente extinguidor contenida en el cuerpo de un extintor.</a:t>
            </a:r>
          </a:p>
        </p:txBody>
      </p:sp>
      <p:sp>
        <p:nvSpPr>
          <p:cNvPr id="3" name="Marcador de contenido 2">
            <a:extLst>
              <a:ext uri="{FF2B5EF4-FFF2-40B4-BE49-F238E27FC236}">
                <a16:creationId xmlns:a16="http://schemas.microsoft.com/office/drawing/2014/main" id="{BB430D59-ABAE-4F98-AC18-FFE15AD777D9}"/>
              </a:ext>
            </a:extLst>
          </p:cNvPr>
          <p:cNvSpPr>
            <a:spLocks noGrp="1"/>
          </p:cNvSpPr>
          <p:nvPr>
            <p:ph idx="1"/>
          </p:nvPr>
        </p:nvSpPr>
        <p:spPr/>
        <p:txBody>
          <a:bodyPr>
            <a:normAutofit/>
          </a:bodyPr>
          <a:lstStyle/>
          <a:p>
            <a:pPr marL="0" indent="0">
              <a:buNone/>
            </a:pPr>
            <a:r>
              <a:rPr lang="es-MX" dirty="0"/>
              <a:t>a)	Agente extinguidor</a:t>
            </a:r>
          </a:p>
          <a:p>
            <a:pPr marL="0" indent="0">
              <a:buNone/>
            </a:pPr>
            <a:r>
              <a:rPr lang="es-MX" dirty="0"/>
              <a:t>b)	Alcance</a:t>
            </a:r>
          </a:p>
          <a:p>
            <a:pPr marL="0" indent="0">
              <a:buNone/>
            </a:pPr>
            <a:r>
              <a:rPr lang="es-MX" dirty="0"/>
              <a:t>c)	Capacidad nominal</a:t>
            </a:r>
          </a:p>
          <a:p>
            <a:pPr marL="0" indent="0">
              <a:buNone/>
            </a:pPr>
            <a:r>
              <a:rPr lang="es-MX" dirty="0"/>
              <a:t>d)	Contenido neto</a:t>
            </a:r>
          </a:p>
          <a:p>
            <a:endParaRPr lang="es-MX" dirty="0"/>
          </a:p>
        </p:txBody>
      </p:sp>
      <p:sp>
        <p:nvSpPr>
          <p:cNvPr id="4" name="Rectángulo 3">
            <a:extLst>
              <a:ext uri="{FF2B5EF4-FFF2-40B4-BE49-F238E27FC236}">
                <a16:creationId xmlns:a16="http://schemas.microsoft.com/office/drawing/2014/main" id="{54665991-0C14-474B-A0CB-D974E17C27F5}"/>
              </a:ext>
            </a:extLst>
          </p:cNvPr>
          <p:cNvSpPr/>
          <p:nvPr/>
        </p:nvSpPr>
        <p:spPr>
          <a:xfrm>
            <a:off x="5118448" y="3652500"/>
            <a:ext cx="2885866" cy="530087"/>
          </a:xfrm>
          <a:prstGeom prst="rect">
            <a:avLst/>
          </a:prstGeom>
          <a:noFill/>
          <a:ln w="762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Tree>
    <p:extLst>
      <p:ext uri="{BB962C8B-B14F-4D97-AF65-F5344CB8AC3E}">
        <p14:creationId xmlns:p14="http://schemas.microsoft.com/office/powerpoint/2010/main" val="4059123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886BA86-11CC-466E-9320-B0C8051F639C}"/>
              </a:ext>
            </a:extLst>
          </p:cNvPr>
          <p:cNvSpPr>
            <a:spLocks noGrp="1"/>
          </p:cNvSpPr>
          <p:nvPr>
            <p:ph type="title"/>
          </p:nvPr>
        </p:nvSpPr>
        <p:spPr/>
        <p:txBody>
          <a:bodyPr>
            <a:noAutofit/>
          </a:bodyPr>
          <a:lstStyle/>
          <a:p>
            <a:r>
              <a:rPr lang="es-MX" sz="3200" dirty="0"/>
              <a:t>6.	La correspondiente al modelo marcado por el fabricante en el cuerpo del extintor. </a:t>
            </a:r>
          </a:p>
        </p:txBody>
      </p:sp>
      <p:sp>
        <p:nvSpPr>
          <p:cNvPr id="3" name="Marcador de contenido 2">
            <a:extLst>
              <a:ext uri="{FF2B5EF4-FFF2-40B4-BE49-F238E27FC236}">
                <a16:creationId xmlns:a16="http://schemas.microsoft.com/office/drawing/2014/main" id="{BB430D59-ABAE-4F98-AC18-FFE15AD777D9}"/>
              </a:ext>
            </a:extLst>
          </p:cNvPr>
          <p:cNvSpPr>
            <a:spLocks noGrp="1"/>
          </p:cNvSpPr>
          <p:nvPr>
            <p:ph idx="1"/>
          </p:nvPr>
        </p:nvSpPr>
        <p:spPr/>
        <p:txBody>
          <a:bodyPr>
            <a:normAutofit/>
          </a:bodyPr>
          <a:lstStyle/>
          <a:p>
            <a:pPr marL="0" indent="0">
              <a:buNone/>
            </a:pPr>
            <a:r>
              <a:rPr lang="es-MX" dirty="0"/>
              <a:t>a)	Agente extinguidor</a:t>
            </a:r>
          </a:p>
          <a:p>
            <a:pPr marL="0" indent="0">
              <a:buNone/>
            </a:pPr>
            <a:r>
              <a:rPr lang="es-MX" dirty="0"/>
              <a:t>b)	Alcance</a:t>
            </a:r>
          </a:p>
          <a:p>
            <a:pPr marL="0" indent="0">
              <a:buNone/>
            </a:pPr>
            <a:r>
              <a:rPr lang="es-MX" dirty="0"/>
              <a:t>c)	Capacidad nominal</a:t>
            </a:r>
          </a:p>
          <a:p>
            <a:pPr marL="0" indent="0">
              <a:buNone/>
            </a:pPr>
            <a:r>
              <a:rPr lang="es-MX" dirty="0"/>
              <a:t>d)	Contenido neto</a:t>
            </a:r>
          </a:p>
          <a:p>
            <a:endParaRPr lang="es-MX" dirty="0"/>
          </a:p>
        </p:txBody>
      </p:sp>
      <p:sp>
        <p:nvSpPr>
          <p:cNvPr id="4" name="Rectángulo 3">
            <a:extLst>
              <a:ext uri="{FF2B5EF4-FFF2-40B4-BE49-F238E27FC236}">
                <a16:creationId xmlns:a16="http://schemas.microsoft.com/office/drawing/2014/main" id="{54665991-0C14-474B-A0CB-D974E17C27F5}"/>
              </a:ext>
            </a:extLst>
          </p:cNvPr>
          <p:cNvSpPr/>
          <p:nvPr/>
        </p:nvSpPr>
        <p:spPr>
          <a:xfrm>
            <a:off x="5118447" y="3207026"/>
            <a:ext cx="3498979" cy="530087"/>
          </a:xfrm>
          <a:prstGeom prst="rect">
            <a:avLst/>
          </a:prstGeom>
          <a:noFill/>
          <a:ln w="762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Tree>
    <p:extLst>
      <p:ext uri="{BB962C8B-B14F-4D97-AF65-F5344CB8AC3E}">
        <p14:creationId xmlns:p14="http://schemas.microsoft.com/office/powerpoint/2010/main" val="40104315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886BA86-11CC-466E-9320-B0C8051F639C}"/>
              </a:ext>
            </a:extLst>
          </p:cNvPr>
          <p:cNvSpPr>
            <a:spLocks noGrp="1"/>
          </p:cNvSpPr>
          <p:nvPr>
            <p:ph type="title"/>
          </p:nvPr>
        </p:nvSpPr>
        <p:spPr/>
        <p:txBody>
          <a:bodyPr>
            <a:noAutofit/>
          </a:bodyPr>
          <a:lstStyle/>
          <a:p>
            <a:r>
              <a:rPr lang="es-MX" sz="2400" dirty="0"/>
              <a:t>7.	Es el extintor que se diseña para ser transportado y operado manualmente y en condiciones de funcionamiento tiene una masa total que no excede de los 20 kg.</a:t>
            </a:r>
          </a:p>
        </p:txBody>
      </p:sp>
      <p:sp>
        <p:nvSpPr>
          <p:cNvPr id="3" name="Marcador de contenido 2">
            <a:extLst>
              <a:ext uri="{FF2B5EF4-FFF2-40B4-BE49-F238E27FC236}">
                <a16:creationId xmlns:a16="http://schemas.microsoft.com/office/drawing/2014/main" id="{BB430D59-ABAE-4F98-AC18-FFE15AD777D9}"/>
              </a:ext>
            </a:extLst>
          </p:cNvPr>
          <p:cNvSpPr>
            <a:spLocks noGrp="1"/>
          </p:cNvSpPr>
          <p:nvPr>
            <p:ph idx="1"/>
          </p:nvPr>
        </p:nvSpPr>
        <p:spPr/>
        <p:txBody>
          <a:bodyPr>
            <a:normAutofit/>
          </a:bodyPr>
          <a:lstStyle/>
          <a:p>
            <a:pPr marL="0" indent="0">
              <a:buNone/>
            </a:pPr>
            <a:r>
              <a:rPr lang="es-MX" dirty="0"/>
              <a:t>a)	Extintor</a:t>
            </a:r>
          </a:p>
          <a:p>
            <a:pPr marL="0" indent="0">
              <a:buNone/>
            </a:pPr>
            <a:r>
              <a:rPr lang="es-MX" dirty="0"/>
              <a:t>b)	Extintor portátil</a:t>
            </a:r>
          </a:p>
          <a:p>
            <a:pPr marL="0" indent="0">
              <a:buNone/>
            </a:pPr>
            <a:r>
              <a:rPr lang="es-MX" dirty="0"/>
              <a:t>c)	Extintor de presión contenida</a:t>
            </a:r>
          </a:p>
          <a:p>
            <a:pPr marL="0" indent="0">
              <a:buNone/>
            </a:pPr>
            <a:r>
              <a:rPr lang="es-MX" dirty="0"/>
              <a:t>d)	Extintor móvil</a:t>
            </a:r>
          </a:p>
          <a:p>
            <a:endParaRPr lang="es-MX" dirty="0"/>
          </a:p>
        </p:txBody>
      </p:sp>
      <p:sp>
        <p:nvSpPr>
          <p:cNvPr id="4" name="Rectángulo 3">
            <a:extLst>
              <a:ext uri="{FF2B5EF4-FFF2-40B4-BE49-F238E27FC236}">
                <a16:creationId xmlns:a16="http://schemas.microsoft.com/office/drawing/2014/main" id="{54665991-0C14-474B-A0CB-D974E17C27F5}"/>
              </a:ext>
            </a:extLst>
          </p:cNvPr>
          <p:cNvSpPr/>
          <p:nvPr/>
        </p:nvSpPr>
        <p:spPr>
          <a:xfrm>
            <a:off x="5118448" y="2714659"/>
            <a:ext cx="2899118" cy="530087"/>
          </a:xfrm>
          <a:prstGeom prst="rect">
            <a:avLst/>
          </a:prstGeom>
          <a:noFill/>
          <a:ln w="762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Tree>
    <p:extLst>
      <p:ext uri="{BB962C8B-B14F-4D97-AF65-F5344CB8AC3E}">
        <p14:creationId xmlns:p14="http://schemas.microsoft.com/office/powerpoint/2010/main" val="33264371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886BA86-11CC-466E-9320-B0C8051F639C}"/>
              </a:ext>
            </a:extLst>
          </p:cNvPr>
          <p:cNvSpPr>
            <a:spLocks noGrp="1"/>
          </p:cNvSpPr>
          <p:nvPr>
            <p:ph type="title"/>
          </p:nvPr>
        </p:nvSpPr>
        <p:spPr/>
        <p:txBody>
          <a:bodyPr>
            <a:noAutofit/>
          </a:bodyPr>
          <a:lstStyle/>
          <a:p>
            <a:r>
              <a:rPr lang="es-MX" sz="2800" dirty="0"/>
              <a:t>8.	Extintor en el que el gas impulsor es almacenado con el agente extinguidor en el interior del recipiente, estando éste presurizado.</a:t>
            </a:r>
          </a:p>
        </p:txBody>
      </p:sp>
      <p:sp>
        <p:nvSpPr>
          <p:cNvPr id="3" name="Marcador de contenido 2">
            <a:extLst>
              <a:ext uri="{FF2B5EF4-FFF2-40B4-BE49-F238E27FC236}">
                <a16:creationId xmlns:a16="http://schemas.microsoft.com/office/drawing/2014/main" id="{BB430D59-ABAE-4F98-AC18-FFE15AD777D9}"/>
              </a:ext>
            </a:extLst>
          </p:cNvPr>
          <p:cNvSpPr>
            <a:spLocks noGrp="1"/>
          </p:cNvSpPr>
          <p:nvPr>
            <p:ph idx="1"/>
          </p:nvPr>
        </p:nvSpPr>
        <p:spPr/>
        <p:txBody>
          <a:bodyPr>
            <a:normAutofit/>
          </a:bodyPr>
          <a:lstStyle/>
          <a:p>
            <a:pPr marL="0" indent="0">
              <a:buNone/>
            </a:pPr>
            <a:r>
              <a:rPr lang="es-MX" dirty="0"/>
              <a:t>a)	Extintor</a:t>
            </a:r>
          </a:p>
          <a:p>
            <a:pPr marL="0" indent="0">
              <a:buNone/>
            </a:pPr>
            <a:r>
              <a:rPr lang="es-MX" dirty="0"/>
              <a:t>b)	Extintor portátil</a:t>
            </a:r>
          </a:p>
          <a:p>
            <a:pPr marL="0" indent="0">
              <a:buNone/>
            </a:pPr>
            <a:r>
              <a:rPr lang="es-MX" dirty="0"/>
              <a:t>c)	Extintor de presión contenida</a:t>
            </a:r>
          </a:p>
          <a:p>
            <a:pPr marL="0" indent="0">
              <a:buNone/>
            </a:pPr>
            <a:r>
              <a:rPr lang="es-MX" dirty="0"/>
              <a:t>d)	Extintor móvil</a:t>
            </a:r>
          </a:p>
          <a:p>
            <a:endParaRPr lang="es-MX" dirty="0"/>
          </a:p>
        </p:txBody>
      </p:sp>
      <p:sp>
        <p:nvSpPr>
          <p:cNvPr id="4" name="Rectángulo 3">
            <a:extLst>
              <a:ext uri="{FF2B5EF4-FFF2-40B4-BE49-F238E27FC236}">
                <a16:creationId xmlns:a16="http://schemas.microsoft.com/office/drawing/2014/main" id="{54665991-0C14-474B-A0CB-D974E17C27F5}"/>
              </a:ext>
            </a:extLst>
          </p:cNvPr>
          <p:cNvSpPr/>
          <p:nvPr/>
        </p:nvSpPr>
        <p:spPr>
          <a:xfrm>
            <a:off x="5118447" y="3207026"/>
            <a:ext cx="4317101" cy="530087"/>
          </a:xfrm>
          <a:prstGeom prst="rect">
            <a:avLst/>
          </a:prstGeom>
          <a:noFill/>
          <a:ln w="762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Tree>
    <p:extLst>
      <p:ext uri="{BB962C8B-B14F-4D97-AF65-F5344CB8AC3E}">
        <p14:creationId xmlns:p14="http://schemas.microsoft.com/office/powerpoint/2010/main" val="4304833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125996D-F1A3-4A40-A4EC-2A6CE0B0EEDA}"/>
              </a:ext>
            </a:extLst>
          </p:cNvPr>
          <p:cNvSpPr>
            <a:spLocks noGrp="1"/>
          </p:cNvSpPr>
          <p:nvPr>
            <p:ph type="ctrTitle"/>
          </p:nvPr>
        </p:nvSpPr>
        <p:spPr>
          <a:xfrm>
            <a:off x="1759236" y="2075504"/>
            <a:ext cx="8679915" cy="3238618"/>
          </a:xfrm>
        </p:spPr>
        <p:txBody>
          <a:bodyPr/>
          <a:lstStyle/>
          <a:p>
            <a:r>
              <a:rPr lang="es-MX" dirty="0"/>
              <a:t>Agua simple o mezclada con aditivos o mezcla de productos químicos cuya acción provoca la extinción del fuego.</a:t>
            </a:r>
          </a:p>
        </p:txBody>
      </p:sp>
    </p:spTree>
    <p:extLst>
      <p:ext uri="{BB962C8B-B14F-4D97-AF65-F5344CB8AC3E}">
        <p14:creationId xmlns:p14="http://schemas.microsoft.com/office/powerpoint/2010/main" val="293631876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886BA86-11CC-466E-9320-B0C8051F639C}"/>
              </a:ext>
            </a:extLst>
          </p:cNvPr>
          <p:cNvSpPr>
            <a:spLocks noGrp="1"/>
          </p:cNvSpPr>
          <p:nvPr>
            <p:ph type="title"/>
          </p:nvPr>
        </p:nvSpPr>
        <p:spPr/>
        <p:txBody>
          <a:bodyPr>
            <a:noAutofit/>
          </a:bodyPr>
          <a:lstStyle/>
          <a:p>
            <a:r>
              <a:rPr lang="es-MX" sz="2400" dirty="0"/>
              <a:t>9.	Es el aparato indicado para combatir conatos de incendio, que tiene un agente extinguidor que es expulsado por la acción de una presión interna y que por sus características es recargable.</a:t>
            </a:r>
          </a:p>
        </p:txBody>
      </p:sp>
      <p:sp>
        <p:nvSpPr>
          <p:cNvPr id="3" name="Marcador de contenido 2">
            <a:extLst>
              <a:ext uri="{FF2B5EF4-FFF2-40B4-BE49-F238E27FC236}">
                <a16:creationId xmlns:a16="http://schemas.microsoft.com/office/drawing/2014/main" id="{BB430D59-ABAE-4F98-AC18-FFE15AD777D9}"/>
              </a:ext>
            </a:extLst>
          </p:cNvPr>
          <p:cNvSpPr>
            <a:spLocks noGrp="1"/>
          </p:cNvSpPr>
          <p:nvPr>
            <p:ph idx="1"/>
          </p:nvPr>
        </p:nvSpPr>
        <p:spPr/>
        <p:txBody>
          <a:bodyPr>
            <a:normAutofit/>
          </a:bodyPr>
          <a:lstStyle/>
          <a:p>
            <a:pPr marL="0" indent="0">
              <a:buNone/>
            </a:pPr>
            <a:r>
              <a:rPr lang="es-MX" dirty="0"/>
              <a:t>a)	Extintor</a:t>
            </a:r>
          </a:p>
          <a:p>
            <a:pPr marL="0" indent="0">
              <a:buNone/>
            </a:pPr>
            <a:r>
              <a:rPr lang="es-MX" dirty="0"/>
              <a:t>b)	Extintor portátil</a:t>
            </a:r>
          </a:p>
          <a:p>
            <a:pPr marL="0" indent="0">
              <a:buNone/>
            </a:pPr>
            <a:r>
              <a:rPr lang="es-MX" dirty="0"/>
              <a:t>c)	Extintor de presión contenida</a:t>
            </a:r>
          </a:p>
          <a:p>
            <a:pPr marL="0" indent="0">
              <a:buNone/>
            </a:pPr>
            <a:r>
              <a:rPr lang="es-MX" dirty="0"/>
              <a:t>d)	Extintor móvil</a:t>
            </a:r>
          </a:p>
          <a:p>
            <a:endParaRPr lang="es-MX" dirty="0"/>
          </a:p>
        </p:txBody>
      </p:sp>
      <p:sp>
        <p:nvSpPr>
          <p:cNvPr id="4" name="Rectángulo 3">
            <a:extLst>
              <a:ext uri="{FF2B5EF4-FFF2-40B4-BE49-F238E27FC236}">
                <a16:creationId xmlns:a16="http://schemas.microsoft.com/office/drawing/2014/main" id="{54665991-0C14-474B-A0CB-D974E17C27F5}"/>
              </a:ext>
            </a:extLst>
          </p:cNvPr>
          <p:cNvSpPr/>
          <p:nvPr/>
        </p:nvSpPr>
        <p:spPr>
          <a:xfrm>
            <a:off x="5118447" y="2245735"/>
            <a:ext cx="2024475" cy="530087"/>
          </a:xfrm>
          <a:prstGeom prst="rect">
            <a:avLst/>
          </a:prstGeom>
          <a:noFill/>
          <a:ln w="762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Tree>
    <p:extLst>
      <p:ext uri="{BB962C8B-B14F-4D97-AF65-F5344CB8AC3E}">
        <p14:creationId xmlns:p14="http://schemas.microsoft.com/office/powerpoint/2010/main" val="26560456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886BA86-11CC-466E-9320-B0C8051F639C}"/>
              </a:ext>
            </a:extLst>
          </p:cNvPr>
          <p:cNvSpPr>
            <a:spLocks noGrp="1"/>
          </p:cNvSpPr>
          <p:nvPr>
            <p:ph type="title"/>
          </p:nvPr>
        </p:nvSpPr>
        <p:spPr/>
        <p:txBody>
          <a:bodyPr>
            <a:noAutofit/>
          </a:bodyPr>
          <a:lstStyle/>
          <a:p>
            <a:r>
              <a:rPr lang="es-MX" sz="2400" dirty="0"/>
              <a:t>10.	Son los fuegos de materiales sólidos de tipo de descarga orgánica, cuya combustión tiene lugar normalmente con formación de brasas, como madera, telas, papel, hule, plástico y similares.</a:t>
            </a:r>
          </a:p>
        </p:txBody>
      </p:sp>
      <p:sp>
        <p:nvSpPr>
          <p:cNvPr id="3" name="Marcador de contenido 2">
            <a:extLst>
              <a:ext uri="{FF2B5EF4-FFF2-40B4-BE49-F238E27FC236}">
                <a16:creationId xmlns:a16="http://schemas.microsoft.com/office/drawing/2014/main" id="{BB430D59-ABAE-4F98-AC18-FFE15AD777D9}"/>
              </a:ext>
            </a:extLst>
          </p:cNvPr>
          <p:cNvSpPr>
            <a:spLocks noGrp="1"/>
          </p:cNvSpPr>
          <p:nvPr>
            <p:ph idx="1"/>
          </p:nvPr>
        </p:nvSpPr>
        <p:spPr/>
        <p:txBody>
          <a:bodyPr>
            <a:normAutofit/>
          </a:bodyPr>
          <a:lstStyle/>
          <a:p>
            <a:pPr marL="0" indent="0">
              <a:buNone/>
            </a:pPr>
            <a:r>
              <a:rPr lang="es-MX" dirty="0"/>
              <a:t>a)	Válvula de descarga</a:t>
            </a:r>
          </a:p>
          <a:p>
            <a:pPr marL="0" indent="0">
              <a:buNone/>
            </a:pPr>
            <a:r>
              <a:rPr lang="es-MX" dirty="0"/>
              <a:t>b)	Fuego clase "A"</a:t>
            </a:r>
          </a:p>
          <a:p>
            <a:pPr marL="0" indent="0">
              <a:buNone/>
            </a:pPr>
            <a:r>
              <a:rPr lang="es-MX" dirty="0"/>
              <a:t>c)	Fuego clase "B"</a:t>
            </a:r>
          </a:p>
          <a:p>
            <a:pPr marL="0" indent="0">
              <a:buNone/>
            </a:pPr>
            <a:r>
              <a:rPr lang="es-MX" dirty="0"/>
              <a:t>d)	Fuego clase "C"</a:t>
            </a:r>
          </a:p>
          <a:p>
            <a:endParaRPr lang="es-MX" dirty="0"/>
          </a:p>
        </p:txBody>
      </p:sp>
      <p:sp>
        <p:nvSpPr>
          <p:cNvPr id="4" name="Rectángulo 3">
            <a:extLst>
              <a:ext uri="{FF2B5EF4-FFF2-40B4-BE49-F238E27FC236}">
                <a16:creationId xmlns:a16="http://schemas.microsoft.com/office/drawing/2014/main" id="{54665991-0C14-474B-A0CB-D974E17C27F5}"/>
              </a:ext>
            </a:extLst>
          </p:cNvPr>
          <p:cNvSpPr/>
          <p:nvPr/>
        </p:nvSpPr>
        <p:spPr>
          <a:xfrm>
            <a:off x="5118448" y="2738106"/>
            <a:ext cx="2846110" cy="530087"/>
          </a:xfrm>
          <a:prstGeom prst="rect">
            <a:avLst/>
          </a:prstGeom>
          <a:noFill/>
          <a:ln w="762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Tree>
    <p:extLst>
      <p:ext uri="{BB962C8B-B14F-4D97-AF65-F5344CB8AC3E}">
        <p14:creationId xmlns:p14="http://schemas.microsoft.com/office/powerpoint/2010/main" val="36029327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886BA86-11CC-466E-9320-B0C8051F639C}"/>
              </a:ext>
            </a:extLst>
          </p:cNvPr>
          <p:cNvSpPr>
            <a:spLocks noGrp="1"/>
          </p:cNvSpPr>
          <p:nvPr>
            <p:ph type="title"/>
          </p:nvPr>
        </p:nvSpPr>
        <p:spPr/>
        <p:txBody>
          <a:bodyPr>
            <a:normAutofit fontScale="90000"/>
          </a:bodyPr>
          <a:lstStyle/>
          <a:p>
            <a:r>
              <a:rPr lang="es-MX" dirty="0"/>
              <a:t>11.	Son los fuegos en los que intervienen líquidos y gases combustibles.</a:t>
            </a:r>
          </a:p>
        </p:txBody>
      </p:sp>
      <p:sp>
        <p:nvSpPr>
          <p:cNvPr id="3" name="Marcador de contenido 2">
            <a:extLst>
              <a:ext uri="{FF2B5EF4-FFF2-40B4-BE49-F238E27FC236}">
                <a16:creationId xmlns:a16="http://schemas.microsoft.com/office/drawing/2014/main" id="{BB430D59-ABAE-4F98-AC18-FFE15AD777D9}"/>
              </a:ext>
            </a:extLst>
          </p:cNvPr>
          <p:cNvSpPr>
            <a:spLocks noGrp="1"/>
          </p:cNvSpPr>
          <p:nvPr>
            <p:ph idx="1"/>
          </p:nvPr>
        </p:nvSpPr>
        <p:spPr/>
        <p:txBody>
          <a:bodyPr>
            <a:normAutofit/>
          </a:bodyPr>
          <a:lstStyle/>
          <a:p>
            <a:pPr marL="0" indent="0">
              <a:buNone/>
            </a:pPr>
            <a:r>
              <a:rPr lang="es-MX" dirty="0"/>
              <a:t>a)	Válvula de descarga</a:t>
            </a:r>
          </a:p>
          <a:p>
            <a:pPr marL="0" indent="0">
              <a:buNone/>
            </a:pPr>
            <a:r>
              <a:rPr lang="es-MX" dirty="0"/>
              <a:t>b)	Fuego clase "A"</a:t>
            </a:r>
          </a:p>
          <a:p>
            <a:pPr marL="0" indent="0">
              <a:buNone/>
            </a:pPr>
            <a:r>
              <a:rPr lang="es-MX" dirty="0"/>
              <a:t>c)	Fuego clase "B"</a:t>
            </a:r>
          </a:p>
          <a:p>
            <a:pPr marL="0" indent="0">
              <a:buNone/>
            </a:pPr>
            <a:r>
              <a:rPr lang="es-MX" dirty="0"/>
              <a:t>d)	Fuego clase "C"</a:t>
            </a:r>
          </a:p>
          <a:p>
            <a:endParaRPr lang="es-MX" dirty="0"/>
          </a:p>
        </p:txBody>
      </p:sp>
      <p:sp>
        <p:nvSpPr>
          <p:cNvPr id="4" name="Rectángulo 3">
            <a:extLst>
              <a:ext uri="{FF2B5EF4-FFF2-40B4-BE49-F238E27FC236}">
                <a16:creationId xmlns:a16="http://schemas.microsoft.com/office/drawing/2014/main" id="{54665991-0C14-474B-A0CB-D974E17C27F5}"/>
              </a:ext>
            </a:extLst>
          </p:cNvPr>
          <p:cNvSpPr/>
          <p:nvPr/>
        </p:nvSpPr>
        <p:spPr>
          <a:xfrm>
            <a:off x="5118447" y="3207026"/>
            <a:ext cx="2793101" cy="530087"/>
          </a:xfrm>
          <a:prstGeom prst="rect">
            <a:avLst/>
          </a:prstGeom>
          <a:noFill/>
          <a:ln w="762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Tree>
    <p:extLst>
      <p:ext uri="{BB962C8B-B14F-4D97-AF65-F5344CB8AC3E}">
        <p14:creationId xmlns:p14="http://schemas.microsoft.com/office/powerpoint/2010/main" val="38362113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886BA86-11CC-466E-9320-B0C8051F639C}"/>
              </a:ext>
            </a:extLst>
          </p:cNvPr>
          <p:cNvSpPr>
            <a:spLocks noGrp="1"/>
          </p:cNvSpPr>
          <p:nvPr>
            <p:ph type="title"/>
          </p:nvPr>
        </p:nvSpPr>
        <p:spPr/>
        <p:txBody>
          <a:bodyPr>
            <a:noAutofit/>
          </a:bodyPr>
          <a:lstStyle/>
          <a:p>
            <a:r>
              <a:rPr lang="es-MX" sz="2800" dirty="0"/>
              <a:t>12.	Son los fuegos en los que intervienen equipos eléctricos energizados donde es de importancia la no conductividad eléctrica del agente extinguidor.</a:t>
            </a:r>
          </a:p>
        </p:txBody>
      </p:sp>
      <p:sp>
        <p:nvSpPr>
          <p:cNvPr id="3" name="Marcador de contenido 2">
            <a:extLst>
              <a:ext uri="{FF2B5EF4-FFF2-40B4-BE49-F238E27FC236}">
                <a16:creationId xmlns:a16="http://schemas.microsoft.com/office/drawing/2014/main" id="{BB430D59-ABAE-4F98-AC18-FFE15AD777D9}"/>
              </a:ext>
            </a:extLst>
          </p:cNvPr>
          <p:cNvSpPr>
            <a:spLocks noGrp="1"/>
          </p:cNvSpPr>
          <p:nvPr>
            <p:ph idx="1"/>
          </p:nvPr>
        </p:nvSpPr>
        <p:spPr/>
        <p:txBody>
          <a:bodyPr>
            <a:normAutofit/>
          </a:bodyPr>
          <a:lstStyle/>
          <a:p>
            <a:pPr marL="0" indent="0">
              <a:buNone/>
            </a:pPr>
            <a:r>
              <a:rPr lang="es-MX" dirty="0"/>
              <a:t>a)	Válvula de descarga</a:t>
            </a:r>
          </a:p>
          <a:p>
            <a:pPr marL="0" indent="0">
              <a:buNone/>
            </a:pPr>
            <a:r>
              <a:rPr lang="es-MX" dirty="0"/>
              <a:t>b)	Fuego clase "A"</a:t>
            </a:r>
          </a:p>
          <a:p>
            <a:pPr marL="0" indent="0">
              <a:buNone/>
            </a:pPr>
            <a:r>
              <a:rPr lang="es-MX" dirty="0"/>
              <a:t>c)	Fuego clase "B"</a:t>
            </a:r>
          </a:p>
          <a:p>
            <a:pPr marL="0" indent="0">
              <a:buNone/>
            </a:pPr>
            <a:r>
              <a:rPr lang="es-MX" dirty="0"/>
              <a:t>d)	Fuego clase "C"</a:t>
            </a:r>
          </a:p>
          <a:p>
            <a:endParaRPr lang="es-MX" dirty="0"/>
          </a:p>
        </p:txBody>
      </p:sp>
      <p:sp>
        <p:nvSpPr>
          <p:cNvPr id="4" name="Rectángulo 3">
            <a:extLst>
              <a:ext uri="{FF2B5EF4-FFF2-40B4-BE49-F238E27FC236}">
                <a16:creationId xmlns:a16="http://schemas.microsoft.com/office/drawing/2014/main" id="{54665991-0C14-474B-A0CB-D974E17C27F5}"/>
              </a:ext>
            </a:extLst>
          </p:cNvPr>
          <p:cNvSpPr/>
          <p:nvPr/>
        </p:nvSpPr>
        <p:spPr>
          <a:xfrm>
            <a:off x="5118447" y="3652501"/>
            <a:ext cx="2793101" cy="530087"/>
          </a:xfrm>
          <a:prstGeom prst="rect">
            <a:avLst/>
          </a:prstGeom>
          <a:noFill/>
          <a:ln w="762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Tree>
    <p:extLst>
      <p:ext uri="{BB962C8B-B14F-4D97-AF65-F5344CB8AC3E}">
        <p14:creationId xmlns:p14="http://schemas.microsoft.com/office/powerpoint/2010/main" val="37420891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886BA86-11CC-466E-9320-B0C8051F639C}"/>
              </a:ext>
            </a:extLst>
          </p:cNvPr>
          <p:cNvSpPr>
            <a:spLocks noGrp="1"/>
          </p:cNvSpPr>
          <p:nvPr>
            <p:ph type="title"/>
          </p:nvPr>
        </p:nvSpPr>
        <p:spPr/>
        <p:txBody>
          <a:bodyPr>
            <a:noAutofit/>
          </a:bodyPr>
          <a:lstStyle/>
          <a:p>
            <a:r>
              <a:rPr lang="es-MX" sz="2800" dirty="0"/>
              <a:t>13.	Es la presión de operación normal del extintor, marcada tanto en el cuerpo del extintor como en la placa de datos.</a:t>
            </a:r>
          </a:p>
        </p:txBody>
      </p:sp>
      <p:sp>
        <p:nvSpPr>
          <p:cNvPr id="3" name="Marcador de contenido 2">
            <a:extLst>
              <a:ext uri="{FF2B5EF4-FFF2-40B4-BE49-F238E27FC236}">
                <a16:creationId xmlns:a16="http://schemas.microsoft.com/office/drawing/2014/main" id="{BB430D59-ABAE-4F98-AC18-FFE15AD777D9}"/>
              </a:ext>
            </a:extLst>
          </p:cNvPr>
          <p:cNvSpPr>
            <a:spLocks noGrp="1"/>
          </p:cNvSpPr>
          <p:nvPr>
            <p:ph idx="1"/>
          </p:nvPr>
        </p:nvSpPr>
        <p:spPr/>
        <p:txBody>
          <a:bodyPr>
            <a:normAutofit/>
          </a:bodyPr>
          <a:lstStyle/>
          <a:p>
            <a:pPr marL="0" indent="0">
              <a:buNone/>
            </a:pPr>
            <a:r>
              <a:rPr lang="es-MX" dirty="0"/>
              <a:t>a)	Marchamo</a:t>
            </a:r>
          </a:p>
          <a:p>
            <a:pPr marL="0" indent="0">
              <a:buNone/>
            </a:pPr>
            <a:r>
              <a:rPr lang="es-MX" dirty="0"/>
              <a:t>b)	Tiempo de funcionamiento</a:t>
            </a:r>
          </a:p>
          <a:p>
            <a:pPr marL="0" indent="0">
              <a:buNone/>
            </a:pPr>
            <a:r>
              <a:rPr lang="es-MX" dirty="0"/>
              <a:t>c)	Presión nominal</a:t>
            </a:r>
          </a:p>
          <a:p>
            <a:pPr marL="0" indent="0">
              <a:buNone/>
            </a:pPr>
            <a:r>
              <a:rPr lang="es-MX" dirty="0"/>
              <a:t>d)	Presión de trabajo</a:t>
            </a:r>
          </a:p>
          <a:p>
            <a:endParaRPr lang="es-MX" dirty="0"/>
          </a:p>
        </p:txBody>
      </p:sp>
      <p:sp>
        <p:nvSpPr>
          <p:cNvPr id="4" name="Rectángulo 3">
            <a:extLst>
              <a:ext uri="{FF2B5EF4-FFF2-40B4-BE49-F238E27FC236}">
                <a16:creationId xmlns:a16="http://schemas.microsoft.com/office/drawing/2014/main" id="{54665991-0C14-474B-A0CB-D974E17C27F5}"/>
              </a:ext>
            </a:extLst>
          </p:cNvPr>
          <p:cNvSpPr/>
          <p:nvPr/>
        </p:nvSpPr>
        <p:spPr>
          <a:xfrm>
            <a:off x="5118448" y="3207026"/>
            <a:ext cx="2899118" cy="530087"/>
          </a:xfrm>
          <a:prstGeom prst="rect">
            <a:avLst/>
          </a:prstGeom>
          <a:noFill/>
          <a:ln w="762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Tree>
    <p:extLst>
      <p:ext uri="{BB962C8B-B14F-4D97-AF65-F5344CB8AC3E}">
        <p14:creationId xmlns:p14="http://schemas.microsoft.com/office/powerpoint/2010/main" val="17781418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886BA86-11CC-466E-9320-B0C8051F639C}"/>
              </a:ext>
            </a:extLst>
          </p:cNvPr>
          <p:cNvSpPr>
            <a:spLocks noGrp="1"/>
          </p:cNvSpPr>
          <p:nvPr>
            <p:ph type="title"/>
          </p:nvPr>
        </p:nvSpPr>
        <p:spPr/>
        <p:txBody>
          <a:bodyPr>
            <a:noAutofit/>
          </a:bodyPr>
          <a:lstStyle/>
          <a:p>
            <a:r>
              <a:rPr lang="es-MX" sz="2800" dirty="0"/>
              <a:t>14.	Es el intervalo de presiones en las cuales se garantiza la operación y funcionamiento del extintor y que se señala en el manómetro indicador.</a:t>
            </a:r>
          </a:p>
        </p:txBody>
      </p:sp>
      <p:sp>
        <p:nvSpPr>
          <p:cNvPr id="3" name="Marcador de contenido 2">
            <a:extLst>
              <a:ext uri="{FF2B5EF4-FFF2-40B4-BE49-F238E27FC236}">
                <a16:creationId xmlns:a16="http://schemas.microsoft.com/office/drawing/2014/main" id="{BB430D59-ABAE-4F98-AC18-FFE15AD777D9}"/>
              </a:ext>
            </a:extLst>
          </p:cNvPr>
          <p:cNvSpPr>
            <a:spLocks noGrp="1"/>
          </p:cNvSpPr>
          <p:nvPr>
            <p:ph idx="1"/>
          </p:nvPr>
        </p:nvSpPr>
        <p:spPr/>
        <p:txBody>
          <a:bodyPr>
            <a:normAutofit/>
          </a:bodyPr>
          <a:lstStyle/>
          <a:p>
            <a:pPr marL="0" indent="0">
              <a:buNone/>
            </a:pPr>
            <a:r>
              <a:rPr lang="es-MX" dirty="0"/>
              <a:t>a)	Marchamo</a:t>
            </a:r>
          </a:p>
          <a:p>
            <a:pPr marL="0" indent="0">
              <a:buNone/>
            </a:pPr>
            <a:r>
              <a:rPr lang="es-MX" dirty="0"/>
              <a:t>b)	Tiempo de funcionamiento</a:t>
            </a:r>
          </a:p>
          <a:p>
            <a:pPr marL="0" indent="0">
              <a:buNone/>
            </a:pPr>
            <a:r>
              <a:rPr lang="es-MX" dirty="0"/>
              <a:t>c)	Presión nominal</a:t>
            </a:r>
          </a:p>
          <a:p>
            <a:pPr marL="0" indent="0">
              <a:buNone/>
            </a:pPr>
            <a:r>
              <a:rPr lang="es-MX" dirty="0"/>
              <a:t>d)	Presión de trabajo</a:t>
            </a:r>
          </a:p>
          <a:p>
            <a:endParaRPr lang="es-MX" dirty="0"/>
          </a:p>
        </p:txBody>
      </p:sp>
      <p:sp>
        <p:nvSpPr>
          <p:cNvPr id="4" name="Rectángulo 3">
            <a:extLst>
              <a:ext uri="{FF2B5EF4-FFF2-40B4-BE49-F238E27FC236}">
                <a16:creationId xmlns:a16="http://schemas.microsoft.com/office/drawing/2014/main" id="{54665991-0C14-474B-A0CB-D974E17C27F5}"/>
              </a:ext>
            </a:extLst>
          </p:cNvPr>
          <p:cNvSpPr/>
          <p:nvPr/>
        </p:nvSpPr>
        <p:spPr>
          <a:xfrm>
            <a:off x="5118448" y="3652500"/>
            <a:ext cx="3349692" cy="530087"/>
          </a:xfrm>
          <a:prstGeom prst="rect">
            <a:avLst/>
          </a:prstGeom>
          <a:noFill/>
          <a:ln w="762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Tree>
    <p:extLst>
      <p:ext uri="{BB962C8B-B14F-4D97-AF65-F5344CB8AC3E}">
        <p14:creationId xmlns:p14="http://schemas.microsoft.com/office/powerpoint/2010/main" val="28501331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886BA86-11CC-466E-9320-B0C8051F639C}"/>
              </a:ext>
            </a:extLst>
          </p:cNvPr>
          <p:cNvSpPr>
            <a:spLocks noGrp="1"/>
          </p:cNvSpPr>
          <p:nvPr>
            <p:ph type="title"/>
          </p:nvPr>
        </p:nvSpPr>
        <p:spPr/>
        <p:txBody>
          <a:bodyPr>
            <a:noAutofit/>
          </a:bodyPr>
          <a:lstStyle/>
          <a:p>
            <a:r>
              <a:rPr lang="es-MX" sz="2400" dirty="0"/>
              <a:t>15.	Ligadura o fleje que se pone en torno a la válvula del extintor para sujetar el seguro o pasador, el cual también puede ser parte del seguro, ofreciendo la garantía de que el extintor no ha sido operado.</a:t>
            </a:r>
          </a:p>
        </p:txBody>
      </p:sp>
      <p:sp>
        <p:nvSpPr>
          <p:cNvPr id="3" name="Marcador de contenido 2">
            <a:extLst>
              <a:ext uri="{FF2B5EF4-FFF2-40B4-BE49-F238E27FC236}">
                <a16:creationId xmlns:a16="http://schemas.microsoft.com/office/drawing/2014/main" id="{BB430D59-ABAE-4F98-AC18-FFE15AD777D9}"/>
              </a:ext>
            </a:extLst>
          </p:cNvPr>
          <p:cNvSpPr>
            <a:spLocks noGrp="1"/>
          </p:cNvSpPr>
          <p:nvPr>
            <p:ph idx="1"/>
          </p:nvPr>
        </p:nvSpPr>
        <p:spPr/>
        <p:txBody>
          <a:bodyPr>
            <a:normAutofit/>
          </a:bodyPr>
          <a:lstStyle/>
          <a:p>
            <a:pPr marL="0" indent="0">
              <a:buNone/>
            </a:pPr>
            <a:r>
              <a:rPr lang="es-MX" dirty="0"/>
              <a:t>a)	Marchamo</a:t>
            </a:r>
          </a:p>
          <a:p>
            <a:pPr marL="0" indent="0">
              <a:buNone/>
            </a:pPr>
            <a:r>
              <a:rPr lang="es-MX" dirty="0"/>
              <a:t>b)	Tiempo de funcionamiento</a:t>
            </a:r>
          </a:p>
          <a:p>
            <a:pPr marL="0" indent="0">
              <a:buNone/>
            </a:pPr>
            <a:r>
              <a:rPr lang="es-MX" dirty="0"/>
              <a:t>c)	Presión nominal</a:t>
            </a:r>
          </a:p>
          <a:p>
            <a:pPr marL="0" indent="0">
              <a:buNone/>
            </a:pPr>
            <a:r>
              <a:rPr lang="es-MX" dirty="0"/>
              <a:t>d)	Presión de trabajo</a:t>
            </a:r>
          </a:p>
          <a:p>
            <a:endParaRPr lang="es-MX" dirty="0"/>
          </a:p>
        </p:txBody>
      </p:sp>
      <p:sp>
        <p:nvSpPr>
          <p:cNvPr id="4" name="Rectángulo 3">
            <a:extLst>
              <a:ext uri="{FF2B5EF4-FFF2-40B4-BE49-F238E27FC236}">
                <a16:creationId xmlns:a16="http://schemas.microsoft.com/office/drawing/2014/main" id="{54665991-0C14-474B-A0CB-D974E17C27F5}"/>
              </a:ext>
            </a:extLst>
          </p:cNvPr>
          <p:cNvSpPr/>
          <p:nvPr/>
        </p:nvSpPr>
        <p:spPr>
          <a:xfrm>
            <a:off x="5118448" y="2316078"/>
            <a:ext cx="2395536" cy="530087"/>
          </a:xfrm>
          <a:prstGeom prst="rect">
            <a:avLst/>
          </a:prstGeom>
          <a:noFill/>
          <a:ln w="762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Tree>
    <p:extLst>
      <p:ext uri="{BB962C8B-B14F-4D97-AF65-F5344CB8AC3E}">
        <p14:creationId xmlns:p14="http://schemas.microsoft.com/office/powerpoint/2010/main" val="10818104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886BA86-11CC-466E-9320-B0C8051F639C}"/>
              </a:ext>
            </a:extLst>
          </p:cNvPr>
          <p:cNvSpPr>
            <a:spLocks noGrp="1"/>
          </p:cNvSpPr>
          <p:nvPr>
            <p:ph type="title"/>
          </p:nvPr>
        </p:nvSpPr>
        <p:spPr/>
        <p:txBody>
          <a:bodyPr>
            <a:noAutofit/>
          </a:bodyPr>
          <a:lstStyle/>
          <a:p>
            <a:r>
              <a:rPr lang="es-MX" sz="3200" dirty="0"/>
              <a:t>16.	Presión a la que se somete el recipiente del extintor para verificar la seguridad de su operación.</a:t>
            </a:r>
          </a:p>
        </p:txBody>
      </p:sp>
      <p:sp>
        <p:nvSpPr>
          <p:cNvPr id="3" name="Marcador de contenido 2">
            <a:extLst>
              <a:ext uri="{FF2B5EF4-FFF2-40B4-BE49-F238E27FC236}">
                <a16:creationId xmlns:a16="http://schemas.microsoft.com/office/drawing/2014/main" id="{BB430D59-ABAE-4F98-AC18-FFE15AD777D9}"/>
              </a:ext>
            </a:extLst>
          </p:cNvPr>
          <p:cNvSpPr>
            <a:spLocks noGrp="1"/>
          </p:cNvSpPr>
          <p:nvPr>
            <p:ph idx="1"/>
          </p:nvPr>
        </p:nvSpPr>
        <p:spPr/>
        <p:txBody>
          <a:bodyPr>
            <a:normAutofit/>
          </a:bodyPr>
          <a:lstStyle/>
          <a:p>
            <a:pPr marL="0" indent="0">
              <a:buNone/>
            </a:pPr>
            <a:r>
              <a:rPr lang="es-MX" dirty="0"/>
              <a:t>a)	Presión de ruptura</a:t>
            </a:r>
          </a:p>
          <a:p>
            <a:pPr marL="0" indent="0">
              <a:buNone/>
            </a:pPr>
            <a:r>
              <a:rPr lang="es-MX" dirty="0"/>
              <a:t>b)	Presión de prueba</a:t>
            </a:r>
          </a:p>
          <a:p>
            <a:pPr marL="0" indent="0">
              <a:buNone/>
            </a:pPr>
            <a:r>
              <a:rPr lang="es-MX" dirty="0"/>
              <a:t>c)	Presión de trabajo</a:t>
            </a:r>
          </a:p>
          <a:p>
            <a:pPr marL="0" indent="0">
              <a:buNone/>
            </a:pPr>
            <a:r>
              <a:rPr lang="es-MX" dirty="0"/>
              <a:t>d)	Presión nominal</a:t>
            </a:r>
          </a:p>
          <a:p>
            <a:endParaRPr lang="es-MX" dirty="0"/>
          </a:p>
        </p:txBody>
      </p:sp>
      <p:sp>
        <p:nvSpPr>
          <p:cNvPr id="4" name="Rectángulo 3">
            <a:extLst>
              <a:ext uri="{FF2B5EF4-FFF2-40B4-BE49-F238E27FC236}">
                <a16:creationId xmlns:a16="http://schemas.microsoft.com/office/drawing/2014/main" id="{54665991-0C14-474B-A0CB-D974E17C27F5}"/>
              </a:ext>
            </a:extLst>
          </p:cNvPr>
          <p:cNvSpPr/>
          <p:nvPr/>
        </p:nvSpPr>
        <p:spPr>
          <a:xfrm>
            <a:off x="5118447" y="2316074"/>
            <a:ext cx="3498979" cy="530087"/>
          </a:xfrm>
          <a:prstGeom prst="rect">
            <a:avLst/>
          </a:prstGeom>
          <a:noFill/>
          <a:ln w="762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Tree>
    <p:extLst>
      <p:ext uri="{BB962C8B-B14F-4D97-AF65-F5344CB8AC3E}">
        <p14:creationId xmlns:p14="http://schemas.microsoft.com/office/powerpoint/2010/main" val="40712874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886BA86-11CC-466E-9320-B0C8051F639C}"/>
              </a:ext>
            </a:extLst>
          </p:cNvPr>
          <p:cNvSpPr>
            <a:spLocks noGrp="1"/>
          </p:cNvSpPr>
          <p:nvPr>
            <p:ph type="title"/>
          </p:nvPr>
        </p:nvSpPr>
        <p:spPr/>
        <p:txBody>
          <a:bodyPr>
            <a:noAutofit/>
          </a:bodyPr>
          <a:lstStyle/>
          <a:p>
            <a:r>
              <a:rPr lang="es-MX" sz="3200" dirty="0"/>
              <a:t>17.	Presión a la que se somete el recipiente del extintor para verificar la seguridad de su operación.</a:t>
            </a:r>
          </a:p>
        </p:txBody>
      </p:sp>
      <p:sp>
        <p:nvSpPr>
          <p:cNvPr id="3" name="Marcador de contenido 2">
            <a:extLst>
              <a:ext uri="{FF2B5EF4-FFF2-40B4-BE49-F238E27FC236}">
                <a16:creationId xmlns:a16="http://schemas.microsoft.com/office/drawing/2014/main" id="{BB430D59-ABAE-4F98-AC18-FFE15AD777D9}"/>
              </a:ext>
            </a:extLst>
          </p:cNvPr>
          <p:cNvSpPr>
            <a:spLocks noGrp="1"/>
          </p:cNvSpPr>
          <p:nvPr>
            <p:ph idx="1"/>
          </p:nvPr>
        </p:nvSpPr>
        <p:spPr/>
        <p:txBody>
          <a:bodyPr>
            <a:normAutofit/>
          </a:bodyPr>
          <a:lstStyle/>
          <a:p>
            <a:pPr marL="0" indent="0">
              <a:buNone/>
            </a:pPr>
            <a:r>
              <a:rPr lang="es-MX" dirty="0"/>
              <a:t>a)	Presión de ruptura</a:t>
            </a:r>
          </a:p>
          <a:p>
            <a:pPr marL="0" indent="0">
              <a:buNone/>
            </a:pPr>
            <a:r>
              <a:rPr lang="es-MX" dirty="0"/>
              <a:t>b)	Presión de prueba</a:t>
            </a:r>
          </a:p>
          <a:p>
            <a:pPr marL="0" indent="0">
              <a:buNone/>
            </a:pPr>
            <a:r>
              <a:rPr lang="es-MX" dirty="0"/>
              <a:t>c)	Presión de trabajo</a:t>
            </a:r>
          </a:p>
          <a:p>
            <a:pPr marL="0" indent="0">
              <a:buNone/>
            </a:pPr>
            <a:r>
              <a:rPr lang="es-MX" dirty="0"/>
              <a:t>d)	Presión nominal</a:t>
            </a:r>
          </a:p>
          <a:p>
            <a:endParaRPr lang="es-MX" dirty="0"/>
          </a:p>
        </p:txBody>
      </p:sp>
      <p:sp>
        <p:nvSpPr>
          <p:cNvPr id="4" name="Rectángulo 3">
            <a:extLst>
              <a:ext uri="{FF2B5EF4-FFF2-40B4-BE49-F238E27FC236}">
                <a16:creationId xmlns:a16="http://schemas.microsoft.com/office/drawing/2014/main" id="{54665991-0C14-474B-A0CB-D974E17C27F5}"/>
              </a:ext>
            </a:extLst>
          </p:cNvPr>
          <p:cNvSpPr/>
          <p:nvPr/>
        </p:nvSpPr>
        <p:spPr>
          <a:xfrm>
            <a:off x="5118447" y="2738106"/>
            <a:ext cx="3498979" cy="530087"/>
          </a:xfrm>
          <a:prstGeom prst="rect">
            <a:avLst/>
          </a:prstGeom>
          <a:noFill/>
          <a:ln w="762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Tree>
    <p:extLst>
      <p:ext uri="{BB962C8B-B14F-4D97-AF65-F5344CB8AC3E}">
        <p14:creationId xmlns:p14="http://schemas.microsoft.com/office/powerpoint/2010/main" val="21555862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886BA86-11CC-466E-9320-B0C8051F639C}"/>
              </a:ext>
            </a:extLst>
          </p:cNvPr>
          <p:cNvSpPr>
            <a:spLocks noGrp="1"/>
          </p:cNvSpPr>
          <p:nvPr>
            <p:ph type="title"/>
          </p:nvPr>
        </p:nvSpPr>
        <p:spPr/>
        <p:txBody>
          <a:bodyPr>
            <a:noAutofit/>
          </a:bodyPr>
          <a:lstStyle/>
          <a:p>
            <a:r>
              <a:rPr lang="es-MX" sz="2800" dirty="0"/>
              <a:t>18.	Los extintores objeto de esta Norma se clasifican en _____ subtipos, designándose como extintores a base de polvo químico seco con presión contenida. </a:t>
            </a:r>
          </a:p>
        </p:txBody>
      </p:sp>
      <p:sp>
        <p:nvSpPr>
          <p:cNvPr id="3" name="Marcador de contenido 2">
            <a:extLst>
              <a:ext uri="{FF2B5EF4-FFF2-40B4-BE49-F238E27FC236}">
                <a16:creationId xmlns:a16="http://schemas.microsoft.com/office/drawing/2014/main" id="{BB430D59-ABAE-4F98-AC18-FFE15AD777D9}"/>
              </a:ext>
            </a:extLst>
          </p:cNvPr>
          <p:cNvSpPr>
            <a:spLocks noGrp="1"/>
          </p:cNvSpPr>
          <p:nvPr>
            <p:ph idx="1"/>
          </p:nvPr>
        </p:nvSpPr>
        <p:spPr/>
        <p:txBody>
          <a:bodyPr>
            <a:normAutofit/>
          </a:bodyPr>
          <a:lstStyle/>
          <a:p>
            <a:pPr marL="0" indent="0">
              <a:buNone/>
            </a:pPr>
            <a:r>
              <a:rPr lang="es-MX" dirty="0"/>
              <a:t>a)	1</a:t>
            </a:r>
          </a:p>
          <a:p>
            <a:pPr marL="0" indent="0">
              <a:buNone/>
            </a:pPr>
            <a:r>
              <a:rPr lang="es-MX" dirty="0"/>
              <a:t>b)	2</a:t>
            </a:r>
          </a:p>
          <a:p>
            <a:pPr marL="0" indent="0">
              <a:buNone/>
            </a:pPr>
            <a:r>
              <a:rPr lang="es-MX" dirty="0"/>
              <a:t>c)	3</a:t>
            </a:r>
          </a:p>
          <a:p>
            <a:pPr marL="0" indent="0">
              <a:buNone/>
            </a:pPr>
            <a:r>
              <a:rPr lang="es-MX" dirty="0"/>
              <a:t>d)	4</a:t>
            </a:r>
          </a:p>
          <a:p>
            <a:endParaRPr lang="es-MX" dirty="0"/>
          </a:p>
        </p:txBody>
      </p:sp>
      <p:sp>
        <p:nvSpPr>
          <p:cNvPr id="4" name="Rectángulo 3">
            <a:extLst>
              <a:ext uri="{FF2B5EF4-FFF2-40B4-BE49-F238E27FC236}">
                <a16:creationId xmlns:a16="http://schemas.microsoft.com/office/drawing/2014/main" id="{54665991-0C14-474B-A0CB-D974E17C27F5}"/>
              </a:ext>
            </a:extLst>
          </p:cNvPr>
          <p:cNvSpPr/>
          <p:nvPr/>
        </p:nvSpPr>
        <p:spPr>
          <a:xfrm>
            <a:off x="5118447" y="2761551"/>
            <a:ext cx="1454631" cy="530087"/>
          </a:xfrm>
          <a:prstGeom prst="rect">
            <a:avLst/>
          </a:prstGeom>
          <a:noFill/>
          <a:ln w="762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Tree>
    <p:extLst>
      <p:ext uri="{BB962C8B-B14F-4D97-AF65-F5344CB8AC3E}">
        <p14:creationId xmlns:p14="http://schemas.microsoft.com/office/powerpoint/2010/main" val="24236723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125996D-F1A3-4A40-A4EC-2A6CE0B0EEDA}"/>
              </a:ext>
            </a:extLst>
          </p:cNvPr>
          <p:cNvSpPr>
            <a:spLocks noGrp="1"/>
          </p:cNvSpPr>
          <p:nvPr>
            <p:ph type="ctrTitle"/>
          </p:nvPr>
        </p:nvSpPr>
        <p:spPr>
          <a:xfrm>
            <a:off x="1759236" y="2075504"/>
            <a:ext cx="8679915" cy="3238618"/>
          </a:xfrm>
        </p:spPr>
        <p:txBody>
          <a:bodyPr>
            <a:normAutofit/>
          </a:bodyPr>
          <a:lstStyle/>
          <a:p>
            <a:r>
              <a:rPr lang="es-MX" sz="11500" dirty="0"/>
              <a:t>Alcance</a:t>
            </a:r>
          </a:p>
        </p:txBody>
      </p:sp>
    </p:spTree>
    <p:extLst>
      <p:ext uri="{BB962C8B-B14F-4D97-AF65-F5344CB8AC3E}">
        <p14:creationId xmlns:p14="http://schemas.microsoft.com/office/powerpoint/2010/main" val="379891754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886BA86-11CC-466E-9320-B0C8051F639C}"/>
              </a:ext>
            </a:extLst>
          </p:cNvPr>
          <p:cNvSpPr>
            <a:spLocks noGrp="1"/>
          </p:cNvSpPr>
          <p:nvPr>
            <p:ph type="title"/>
          </p:nvPr>
        </p:nvSpPr>
        <p:spPr/>
        <p:txBody>
          <a:bodyPr>
            <a:normAutofit/>
          </a:bodyPr>
          <a:lstStyle/>
          <a:p>
            <a:r>
              <a:rPr lang="es-MX" dirty="0"/>
              <a:t>19.	El capítulo 5 corresponde a:</a:t>
            </a:r>
          </a:p>
        </p:txBody>
      </p:sp>
      <p:sp>
        <p:nvSpPr>
          <p:cNvPr id="3" name="Marcador de contenido 2">
            <a:extLst>
              <a:ext uri="{FF2B5EF4-FFF2-40B4-BE49-F238E27FC236}">
                <a16:creationId xmlns:a16="http://schemas.microsoft.com/office/drawing/2014/main" id="{BB430D59-ABAE-4F98-AC18-FFE15AD777D9}"/>
              </a:ext>
            </a:extLst>
          </p:cNvPr>
          <p:cNvSpPr>
            <a:spLocks noGrp="1"/>
          </p:cNvSpPr>
          <p:nvPr>
            <p:ph idx="1"/>
          </p:nvPr>
        </p:nvSpPr>
        <p:spPr/>
        <p:txBody>
          <a:bodyPr>
            <a:normAutofit/>
          </a:bodyPr>
          <a:lstStyle/>
          <a:p>
            <a:pPr marL="0" indent="0">
              <a:buNone/>
            </a:pPr>
            <a:r>
              <a:rPr lang="es-MX" dirty="0"/>
              <a:t>a)	Definiciones</a:t>
            </a:r>
          </a:p>
          <a:p>
            <a:pPr marL="0" indent="0">
              <a:buNone/>
            </a:pPr>
            <a:r>
              <a:rPr lang="es-MX" dirty="0"/>
              <a:t>b)	Objetivo</a:t>
            </a:r>
          </a:p>
          <a:p>
            <a:pPr marL="0" indent="0">
              <a:buNone/>
            </a:pPr>
            <a:r>
              <a:rPr lang="es-MX" dirty="0"/>
              <a:t>c)	Referencias</a:t>
            </a:r>
          </a:p>
          <a:p>
            <a:pPr marL="0" indent="0">
              <a:buNone/>
            </a:pPr>
            <a:r>
              <a:rPr lang="es-MX" dirty="0"/>
              <a:t>d)	Especificaciones</a:t>
            </a:r>
          </a:p>
          <a:p>
            <a:endParaRPr lang="es-MX" dirty="0"/>
          </a:p>
        </p:txBody>
      </p:sp>
      <p:sp>
        <p:nvSpPr>
          <p:cNvPr id="4" name="Rectángulo 3">
            <a:extLst>
              <a:ext uri="{FF2B5EF4-FFF2-40B4-BE49-F238E27FC236}">
                <a16:creationId xmlns:a16="http://schemas.microsoft.com/office/drawing/2014/main" id="{54665991-0C14-474B-A0CB-D974E17C27F5}"/>
              </a:ext>
            </a:extLst>
          </p:cNvPr>
          <p:cNvSpPr/>
          <p:nvPr/>
        </p:nvSpPr>
        <p:spPr>
          <a:xfrm>
            <a:off x="5118447" y="3582162"/>
            <a:ext cx="2952127" cy="530087"/>
          </a:xfrm>
          <a:prstGeom prst="rect">
            <a:avLst/>
          </a:prstGeom>
          <a:noFill/>
          <a:ln w="762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Tree>
    <p:extLst>
      <p:ext uri="{BB962C8B-B14F-4D97-AF65-F5344CB8AC3E}">
        <p14:creationId xmlns:p14="http://schemas.microsoft.com/office/powerpoint/2010/main" val="16490812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886BA86-11CC-466E-9320-B0C8051F639C}"/>
              </a:ext>
            </a:extLst>
          </p:cNvPr>
          <p:cNvSpPr>
            <a:spLocks noGrp="1"/>
          </p:cNvSpPr>
          <p:nvPr>
            <p:ph type="title"/>
          </p:nvPr>
        </p:nvSpPr>
        <p:spPr/>
        <p:txBody>
          <a:bodyPr>
            <a:noAutofit/>
          </a:bodyPr>
          <a:lstStyle/>
          <a:p>
            <a:r>
              <a:rPr lang="es-MX" sz="2000" dirty="0"/>
              <a:t>20.	Vida útil. Las válvulas después de abrir y cerrar durante ______ ciclos completos, sometidos a la presión nominal del extintor y aplicando una carga de 50 kg, en las manijas, deben conservar sus características de funcionamiento, hermeticidad y sin que se presenten deformaciones en las manijas y los pernos. </a:t>
            </a:r>
          </a:p>
        </p:txBody>
      </p:sp>
      <p:sp>
        <p:nvSpPr>
          <p:cNvPr id="3" name="Marcador de contenido 2">
            <a:extLst>
              <a:ext uri="{FF2B5EF4-FFF2-40B4-BE49-F238E27FC236}">
                <a16:creationId xmlns:a16="http://schemas.microsoft.com/office/drawing/2014/main" id="{BB430D59-ABAE-4F98-AC18-FFE15AD777D9}"/>
              </a:ext>
            </a:extLst>
          </p:cNvPr>
          <p:cNvSpPr>
            <a:spLocks noGrp="1"/>
          </p:cNvSpPr>
          <p:nvPr>
            <p:ph idx="1"/>
          </p:nvPr>
        </p:nvSpPr>
        <p:spPr/>
        <p:txBody>
          <a:bodyPr>
            <a:normAutofit/>
          </a:bodyPr>
          <a:lstStyle/>
          <a:p>
            <a:pPr marL="0" indent="0">
              <a:buNone/>
            </a:pPr>
            <a:r>
              <a:rPr lang="es-MX" dirty="0"/>
              <a:t>a)	25</a:t>
            </a:r>
          </a:p>
          <a:p>
            <a:pPr marL="0" indent="0">
              <a:buNone/>
            </a:pPr>
            <a:r>
              <a:rPr lang="es-MX" dirty="0"/>
              <a:t>b)	50</a:t>
            </a:r>
          </a:p>
          <a:p>
            <a:pPr marL="0" indent="0">
              <a:buNone/>
            </a:pPr>
            <a:r>
              <a:rPr lang="es-MX" dirty="0"/>
              <a:t>c)	75</a:t>
            </a:r>
          </a:p>
          <a:p>
            <a:pPr marL="0" indent="0">
              <a:buNone/>
            </a:pPr>
            <a:r>
              <a:rPr lang="es-MX" dirty="0"/>
              <a:t>d)	100</a:t>
            </a:r>
          </a:p>
          <a:p>
            <a:endParaRPr lang="es-MX" dirty="0"/>
          </a:p>
        </p:txBody>
      </p:sp>
      <p:sp>
        <p:nvSpPr>
          <p:cNvPr id="4" name="Rectángulo 3">
            <a:extLst>
              <a:ext uri="{FF2B5EF4-FFF2-40B4-BE49-F238E27FC236}">
                <a16:creationId xmlns:a16="http://schemas.microsoft.com/office/drawing/2014/main" id="{54665991-0C14-474B-A0CB-D974E17C27F5}"/>
              </a:ext>
            </a:extLst>
          </p:cNvPr>
          <p:cNvSpPr/>
          <p:nvPr/>
        </p:nvSpPr>
        <p:spPr>
          <a:xfrm>
            <a:off x="5118448" y="2714660"/>
            <a:ext cx="1626910" cy="530087"/>
          </a:xfrm>
          <a:prstGeom prst="rect">
            <a:avLst/>
          </a:prstGeom>
          <a:noFill/>
          <a:ln w="762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Tree>
    <p:extLst>
      <p:ext uri="{BB962C8B-B14F-4D97-AF65-F5344CB8AC3E}">
        <p14:creationId xmlns:p14="http://schemas.microsoft.com/office/powerpoint/2010/main" val="13032815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886BA86-11CC-466E-9320-B0C8051F639C}"/>
              </a:ext>
            </a:extLst>
          </p:cNvPr>
          <p:cNvSpPr>
            <a:spLocks noGrp="1"/>
          </p:cNvSpPr>
          <p:nvPr>
            <p:ph type="title"/>
          </p:nvPr>
        </p:nvSpPr>
        <p:spPr/>
        <p:txBody>
          <a:bodyPr>
            <a:noAutofit/>
          </a:bodyPr>
          <a:lstStyle/>
          <a:p>
            <a:r>
              <a:rPr lang="es-MX" sz="3200" dirty="0"/>
              <a:t>21.	Cuando se requiera de un muestreo éste se efectuará como lo establezca la _______.</a:t>
            </a:r>
          </a:p>
        </p:txBody>
      </p:sp>
      <p:sp>
        <p:nvSpPr>
          <p:cNvPr id="3" name="Marcador de contenido 2">
            <a:extLst>
              <a:ext uri="{FF2B5EF4-FFF2-40B4-BE49-F238E27FC236}">
                <a16:creationId xmlns:a16="http://schemas.microsoft.com/office/drawing/2014/main" id="{BB430D59-ABAE-4F98-AC18-FFE15AD777D9}"/>
              </a:ext>
            </a:extLst>
          </p:cNvPr>
          <p:cNvSpPr>
            <a:spLocks noGrp="1"/>
          </p:cNvSpPr>
          <p:nvPr>
            <p:ph idx="1"/>
          </p:nvPr>
        </p:nvSpPr>
        <p:spPr/>
        <p:txBody>
          <a:bodyPr>
            <a:normAutofit/>
          </a:bodyPr>
          <a:lstStyle/>
          <a:p>
            <a:pPr marL="0" indent="0">
              <a:buNone/>
            </a:pPr>
            <a:r>
              <a:rPr lang="es-MX" dirty="0"/>
              <a:t>a)	NMX-Z-12.</a:t>
            </a:r>
          </a:p>
          <a:p>
            <a:pPr marL="0" indent="0">
              <a:buNone/>
            </a:pPr>
            <a:r>
              <a:rPr lang="es-MX" dirty="0"/>
              <a:t>b)	NOM-100-STPS</a:t>
            </a:r>
          </a:p>
          <a:p>
            <a:pPr marL="0" indent="0">
              <a:buNone/>
            </a:pPr>
            <a:r>
              <a:rPr lang="es-MX" dirty="0"/>
              <a:t>c)	ISO 9001</a:t>
            </a:r>
          </a:p>
          <a:p>
            <a:pPr marL="0" indent="0">
              <a:buNone/>
            </a:pPr>
            <a:r>
              <a:rPr lang="es-MX" dirty="0"/>
              <a:t>d)	Ninguna de las anteriores</a:t>
            </a:r>
          </a:p>
          <a:p>
            <a:endParaRPr lang="es-MX" dirty="0"/>
          </a:p>
        </p:txBody>
      </p:sp>
      <p:sp>
        <p:nvSpPr>
          <p:cNvPr id="4" name="Rectángulo 3">
            <a:extLst>
              <a:ext uri="{FF2B5EF4-FFF2-40B4-BE49-F238E27FC236}">
                <a16:creationId xmlns:a16="http://schemas.microsoft.com/office/drawing/2014/main" id="{54665991-0C14-474B-A0CB-D974E17C27F5}"/>
              </a:ext>
            </a:extLst>
          </p:cNvPr>
          <p:cNvSpPr/>
          <p:nvPr/>
        </p:nvSpPr>
        <p:spPr>
          <a:xfrm>
            <a:off x="5118448" y="2292629"/>
            <a:ext cx="2289518" cy="530087"/>
          </a:xfrm>
          <a:prstGeom prst="rect">
            <a:avLst/>
          </a:prstGeom>
          <a:noFill/>
          <a:ln w="762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Tree>
    <p:extLst>
      <p:ext uri="{BB962C8B-B14F-4D97-AF65-F5344CB8AC3E}">
        <p14:creationId xmlns:p14="http://schemas.microsoft.com/office/powerpoint/2010/main" val="12547395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886BA86-11CC-466E-9320-B0C8051F639C}"/>
              </a:ext>
            </a:extLst>
          </p:cNvPr>
          <p:cNvSpPr>
            <a:spLocks noGrp="1"/>
          </p:cNvSpPr>
          <p:nvPr>
            <p:ph type="title"/>
          </p:nvPr>
        </p:nvSpPr>
        <p:spPr/>
        <p:txBody>
          <a:bodyPr>
            <a:normAutofit/>
          </a:bodyPr>
          <a:lstStyle/>
          <a:p>
            <a:r>
              <a:rPr lang="es-MX" dirty="0"/>
              <a:t>22.	El capítulo 7 hace referencia a:</a:t>
            </a:r>
          </a:p>
        </p:txBody>
      </p:sp>
      <p:sp>
        <p:nvSpPr>
          <p:cNvPr id="3" name="Marcador de contenido 2">
            <a:extLst>
              <a:ext uri="{FF2B5EF4-FFF2-40B4-BE49-F238E27FC236}">
                <a16:creationId xmlns:a16="http://schemas.microsoft.com/office/drawing/2014/main" id="{BB430D59-ABAE-4F98-AC18-FFE15AD777D9}"/>
              </a:ext>
            </a:extLst>
          </p:cNvPr>
          <p:cNvSpPr>
            <a:spLocks noGrp="1"/>
          </p:cNvSpPr>
          <p:nvPr>
            <p:ph idx="1"/>
          </p:nvPr>
        </p:nvSpPr>
        <p:spPr/>
        <p:txBody>
          <a:bodyPr>
            <a:normAutofit/>
          </a:bodyPr>
          <a:lstStyle/>
          <a:p>
            <a:pPr marL="0" indent="0">
              <a:buNone/>
            </a:pPr>
            <a:r>
              <a:rPr lang="es-MX" dirty="0"/>
              <a:t>a)	Métodos de Prueba</a:t>
            </a:r>
          </a:p>
          <a:p>
            <a:pPr marL="0" indent="0">
              <a:buNone/>
            </a:pPr>
            <a:r>
              <a:rPr lang="es-MX" dirty="0"/>
              <a:t>b)	Muestreo</a:t>
            </a:r>
          </a:p>
          <a:p>
            <a:pPr marL="0" indent="0">
              <a:buNone/>
            </a:pPr>
            <a:r>
              <a:rPr lang="es-MX" dirty="0"/>
              <a:t>c)	Definiciones</a:t>
            </a:r>
          </a:p>
          <a:p>
            <a:pPr marL="0" indent="0">
              <a:buNone/>
            </a:pPr>
            <a:r>
              <a:rPr lang="es-MX" dirty="0"/>
              <a:t>d)	Referencias</a:t>
            </a:r>
          </a:p>
          <a:p>
            <a:endParaRPr lang="es-MX" dirty="0"/>
          </a:p>
        </p:txBody>
      </p:sp>
      <p:sp>
        <p:nvSpPr>
          <p:cNvPr id="4" name="Rectángulo 3">
            <a:extLst>
              <a:ext uri="{FF2B5EF4-FFF2-40B4-BE49-F238E27FC236}">
                <a16:creationId xmlns:a16="http://schemas.microsoft.com/office/drawing/2014/main" id="{54665991-0C14-474B-A0CB-D974E17C27F5}"/>
              </a:ext>
            </a:extLst>
          </p:cNvPr>
          <p:cNvSpPr/>
          <p:nvPr/>
        </p:nvSpPr>
        <p:spPr>
          <a:xfrm>
            <a:off x="5118447" y="2269179"/>
            <a:ext cx="3498979" cy="530087"/>
          </a:xfrm>
          <a:prstGeom prst="rect">
            <a:avLst/>
          </a:prstGeom>
          <a:noFill/>
          <a:ln w="762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Tree>
    <p:extLst>
      <p:ext uri="{BB962C8B-B14F-4D97-AF65-F5344CB8AC3E}">
        <p14:creationId xmlns:p14="http://schemas.microsoft.com/office/powerpoint/2010/main" val="129301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886BA86-11CC-466E-9320-B0C8051F639C}"/>
              </a:ext>
            </a:extLst>
          </p:cNvPr>
          <p:cNvSpPr>
            <a:spLocks noGrp="1"/>
          </p:cNvSpPr>
          <p:nvPr>
            <p:ph type="title"/>
          </p:nvPr>
        </p:nvSpPr>
        <p:spPr/>
        <p:txBody>
          <a:bodyPr>
            <a:noAutofit/>
          </a:bodyPr>
          <a:lstStyle/>
          <a:p>
            <a:r>
              <a:rPr lang="es-MX" sz="2800" dirty="0"/>
              <a:t>23.	__________   debe llevar grabados en forma clara e indeleble sobre el mismo o en una placa metálica adosada en forma permanente. </a:t>
            </a:r>
          </a:p>
        </p:txBody>
      </p:sp>
      <p:sp>
        <p:nvSpPr>
          <p:cNvPr id="3" name="Marcador de contenido 2">
            <a:extLst>
              <a:ext uri="{FF2B5EF4-FFF2-40B4-BE49-F238E27FC236}">
                <a16:creationId xmlns:a16="http://schemas.microsoft.com/office/drawing/2014/main" id="{BB430D59-ABAE-4F98-AC18-FFE15AD777D9}"/>
              </a:ext>
            </a:extLst>
          </p:cNvPr>
          <p:cNvSpPr>
            <a:spLocks noGrp="1"/>
          </p:cNvSpPr>
          <p:nvPr>
            <p:ph idx="1"/>
          </p:nvPr>
        </p:nvSpPr>
        <p:spPr/>
        <p:txBody>
          <a:bodyPr>
            <a:normAutofit/>
          </a:bodyPr>
          <a:lstStyle/>
          <a:p>
            <a:pPr marL="0" indent="0">
              <a:buNone/>
            </a:pPr>
            <a:r>
              <a:rPr lang="es-MX" dirty="0"/>
              <a:t>a)	Uno de cada 10 extintores</a:t>
            </a:r>
          </a:p>
          <a:p>
            <a:pPr marL="0" indent="0">
              <a:buNone/>
            </a:pPr>
            <a:r>
              <a:rPr lang="es-MX" dirty="0"/>
              <a:t>b)	Cada extintor</a:t>
            </a:r>
          </a:p>
          <a:p>
            <a:pPr marL="0" indent="0">
              <a:buNone/>
            </a:pPr>
            <a:r>
              <a:rPr lang="es-MX" dirty="0"/>
              <a:t>c)	Uno de cada 100 extintores</a:t>
            </a:r>
          </a:p>
          <a:p>
            <a:pPr marL="0" indent="0">
              <a:buNone/>
            </a:pPr>
            <a:r>
              <a:rPr lang="es-MX" dirty="0"/>
              <a:t>d)	Ninguna de las anteriores</a:t>
            </a:r>
          </a:p>
          <a:p>
            <a:endParaRPr lang="es-MX" dirty="0"/>
          </a:p>
        </p:txBody>
      </p:sp>
      <p:sp>
        <p:nvSpPr>
          <p:cNvPr id="4" name="Rectángulo 3">
            <a:extLst>
              <a:ext uri="{FF2B5EF4-FFF2-40B4-BE49-F238E27FC236}">
                <a16:creationId xmlns:a16="http://schemas.microsoft.com/office/drawing/2014/main" id="{54665991-0C14-474B-A0CB-D974E17C27F5}"/>
              </a:ext>
            </a:extLst>
          </p:cNvPr>
          <p:cNvSpPr/>
          <p:nvPr/>
        </p:nvSpPr>
        <p:spPr>
          <a:xfrm>
            <a:off x="5118447" y="2738106"/>
            <a:ext cx="2685945" cy="530087"/>
          </a:xfrm>
          <a:prstGeom prst="rect">
            <a:avLst/>
          </a:prstGeom>
          <a:noFill/>
          <a:ln w="762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Tree>
    <p:extLst>
      <p:ext uri="{BB962C8B-B14F-4D97-AF65-F5344CB8AC3E}">
        <p14:creationId xmlns:p14="http://schemas.microsoft.com/office/powerpoint/2010/main" val="40815163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886BA86-11CC-466E-9320-B0C8051F639C}"/>
              </a:ext>
            </a:extLst>
          </p:cNvPr>
          <p:cNvSpPr>
            <a:spLocks noGrp="1"/>
          </p:cNvSpPr>
          <p:nvPr>
            <p:ph type="title"/>
          </p:nvPr>
        </p:nvSpPr>
        <p:spPr/>
        <p:txBody>
          <a:bodyPr>
            <a:normAutofit fontScale="90000"/>
          </a:bodyPr>
          <a:lstStyle/>
          <a:p>
            <a:r>
              <a:rPr lang="es-MX" dirty="0"/>
              <a:t>24.	En fuego clase "C" no utilizar en voltajes mayores a _______ volts.</a:t>
            </a:r>
          </a:p>
        </p:txBody>
      </p:sp>
      <p:sp>
        <p:nvSpPr>
          <p:cNvPr id="3" name="Marcador de contenido 2">
            <a:extLst>
              <a:ext uri="{FF2B5EF4-FFF2-40B4-BE49-F238E27FC236}">
                <a16:creationId xmlns:a16="http://schemas.microsoft.com/office/drawing/2014/main" id="{BB430D59-ABAE-4F98-AC18-FFE15AD777D9}"/>
              </a:ext>
            </a:extLst>
          </p:cNvPr>
          <p:cNvSpPr>
            <a:spLocks noGrp="1"/>
          </p:cNvSpPr>
          <p:nvPr>
            <p:ph idx="1"/>
          </p:nvPr>
        </p:nvSpPr>
        <p:spPr/>
        <p:txBody>
          <a:bodyPr>
            <a:normAutofit/>
          </a:bodyPr>
          <a:lstStyle/>
          <a:p>
            <a:pPr marL="0" indent="0">
              <a:buNone/>
            </a:pPr>
            <a:r>
              <a:rPr lang="es-MX" dirty="0"/>
              <a:t>a)	100</a:t>
            </a:r>
          </a:p>
          <a:p>
            <a:pPr marL="0" indent="0">
              <a:buNone/>
            </a:pPr>
            <a:r>
              <a:rPr lang="es-MX" dirty="0"/>
              <a:t>b)	1000</a:t>
            </a:r>
          </a:p>
          <a:p>
            <a:pPr marL="0" indent="0">
              <a:buNone/>
            </a:pPr>
            <a:r>
              <a:rPr lang="es-MX" dirty="0"/>
              <a:t>c)	10000</a:t>
            </a:r>
          </a:p>
          <a:p>
            <a:pPr marL="0" indent="0">
              <a:buNone/>
            </a:pPr>
            <a:r>
              <a:rPr lang="es-MX" dirty="0"/>
              <a:t>d)	100000</a:t>
            </a:r>
          </a:p>
          <a:p>
            <a:endParaRPr lang="es-MX" dirty="0"/>
          </a:p>
        </p:txBody>
      </p:sp>
      <p:sp>
        <p:nvSpPr>
          <p:cNvPr id="4" name="Rectángulo 3">
            <a:extLst>
              <a:ext uri="{FF2B5EF4-FFF2-40B4-BE49-F238E27FC236}">
                <a16:creationId xmlns:a16="http://schemas.microsoft.com/office/drawing/2014/main" id="{54665991-0C14-474B-A0CB-D974E17C27F5}"/>
              </a:ext>
            </a:extLst>
          </p:cNvPr>
          <p:cNvSpPr/>
          <p:nvPr/>
        </p:nvSpPr>
        <p:spPr>
          <a:xfrm>
            <a:off x="5118448" y="2714660"/>
            <a:ext cx="1626910" cy="530087"/>
          </a:xfrm>
          <a:prstGeom prst="rect">
            <a:avLst/>
          </a:prstGeom>
          <a:noFill/>
          <a:ln w="762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Tree>
    <p:extLst>
      <p:ext uri="{BB962C8B-B14F-4D97-AF65-F5344CB8AC3E}">
        <p14:creationId xmlns:p14="http://schemas.microsoft.com/office/powerpoint/2010/main" val="2622222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886BA86-11CC-466E-9320-B0C8051F639C}"/>
              </a:ext>
            </a:extLst>
          </p:cNvPr>
          <p:cNvSpPr>
            <a:spLocks noGrp="1"/>
          </p:cNvSpPr>
          <p:nvPr>
            <p:ph type="title"/>
          </p:nvPr>
        </p:nvSpPr>
        <p:spPr/>
        <p:txBody>
          <a:bodyPr>
            <a:normAutofit/>
          </a:bodyPr>
          <a:lstStyle/>
          <a:p>
            <a:r>
              <a:rPr lang="es-MX" dirty="0"/>
              <a:t>25.	El capítulo 9 hace referencia a:</a:t>
            </a:r>
          </a:p>
        </p:txBody>
      </p:sp>
      <p:sp>
        <p:nvSpPr>
          <p:cNvPr id="3" name="Marcador de contenido 2">
            <a:extLst>
              <a:ext uri="{FF2B5EF4-FFF2-40B4-BE49-F238E27FC236}">
                <a16:creationId xmlns:a16="http://schemas.microsoft.com/office/drawing/2014/main" id="{BB430D59-ABAE-4F98-AC18-FFE15AD777D9}"/>
              </a:ext>
            </a:extLst>
          </p:cNvPr>
          <p:cNvSpPr>
            <a:spLocks noGrp="1"/>
          </p:cNvSpPr>
          <p:nvPr>
            <p:ph idx="1"/>
          </p:nvPr>
        </p:nvSpPr>
        <p:spPr/>
        <p:txBody>
          <a:bodyPr>
            <a:normAutofit/>
          </a:bodyPr>
          <a:lstStyle/>
          <a:p>
            <a:pPr marL="0" indent="0">
              <a:buNone/>
            </a:pPr>
            <a:r>
              <a:rPr lang="es-MX" dirty="0"/>
              <a:t>a)	Definiciones</a:t>
            </a:r>
          </a:p>
          <a:p>
            <a:pPr marL="0" indent="0">
              <a:buNone/>
            </a:pPr>
            <a:r>
              <a:rPr lang="es-MX" dirty="0"/>
              <a:t>b)	Referencias</a:t>
            </a:r>
          </a:p>
          <a:p>
            <a:pPr marL="0" indent="0">
              <a:buNone/>
            </a:pPr>
            <a:r>
              <a:rPr lang="es-MX" dirty="0"/>
              <a:t>c)	Bibliografía</a:t>
            </a:r>
          </a:p>
          <a:p>
            <a:pPr marL="0" indent="0">
              <a:buNone/>
            </a:pPr>
            <a:r>
              <a:rPr lang="es-MX" dirty="0"/>
              <a:t>d)	Ninguna de las anteriores</a:t>
            </a:r>
          </a:p>
          <a:p>
            <a:endParaRPr lang="es-MX" dirty="0"/>
          </a:p>
        </p:txBody>
      </p:sp>
      <p:sp>
        <p:nvSpPr>
          <p:cNvPr id="4" name="Rectángulo 3">
            <a:extLst>
              <a:ext uri="{FF2B5EF4-FFF2-40B4-BE49-F238E27FC236}">
                <a16:creationId xmlns:a16="http://schemas.microsoft.com/office/drawing/2014/main" id="{54665991-0C14-474B-A0CB-D974E17C27F5}"/>
              </a:ext>
            </a:extLst>
          </p:cNvPr>
          <p:cNvSpPr/>
          <p:nvPr/>
        </p:nvSpPr>
        <p:spPr>
          <a:xfrm>
            <a:off x="5118447" y="3207026"/>
            <a:ext cx="2369031" cy="530087"/>
          </a:xfrm>
          <a:prstGeom prst="rect">
            <a:avLst/>
          </a:prstGeom>
          <a:noFill/>
          <a:ln w="762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Tree>
    <p:extLst>
      <p:ext uri="{BB962C8B-B14F-4D97-AF65-F5344CB8AC3E}">
        <p14:creationId xmlns:p14="http://schemas.microsoft.com/office/powerpoint/2010/main" val="17539576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886BA86-11CC-466E-9320-B0C8051F639C}"/>
              </a:ext>
            </a:extLst>
          </p:cNvPr>
          <p:cNvSpPr>
            <a:spLocks noGrp="1"/>
          </p:cNvSpPr>
          <p:nvPr>
            <p:ph type="title"/>
          </p:nvPr>
        </p:nvSpPr>
        <p:spPr/>
        <p:txBody>
          <a:bodyPr>
            <a:noAutofit/>
          </a:bodyPr>
          <a:lstStyle/>
          <a:p>
            <a:r>
              <a:rPr lang="es-MX" sz="2800" dirty="0"/>
              <a:t>26.	La presente Norma Oficial Mexicana al momento de su elaboración ___________ concordancia con normas internacionales. </a:t>
            </a:r>
          </a:p>
        </p:txBody>
      </p:sp>
      <p:sp>
        <p:nvSpPr>
          <p:cNvPr id="3" name="Marcador de contenido 2">
            <a:extLst>
              <a:ext uri="{FF2B5EF4-FFF2-40B4-BE49-F238E27FC236}">
                <a16:creationId xmlns:a16="http://schemas.microsoft.com/office/drawing/2014/main" id="{BB430D59-ABAE-4F98-AC18-FFE15AD777D9}"/>
              </a:ext>
            </a:extLst>
          </p:cNvPr>
          <p:cNvSpPr>
            <a:spLocks noGrp="1"/>
          </p:cNvSpPr>
          <p:nvPr>
            <p:ph idx="1"/>
          </p:nvPr>
        </p:nvSpPr>
        <p:spPr/>
        <p:txBody>
          <a:bodyPr>
            <a:normAutofit/>
          </a:bodyPr>
          <a:lstStyle/>
          <a:p>
            <a:pPr marL="0" indent="0">
              <a:buNone/>
            </a:pPr>
            <a:r>
              <a:rPr lang="es-MX" dirty="0"/>
              <a:t>a)	Tiene</a:t>
            </a:r>
          </a:p>
          <a:p>
            <a:pPr marL="0" indent="0">
              <a:buNone/>
            </a:pPr>
            <a:r>
              <a:rPr lang="es-MX" dirty="0"/>
              <a:t>b)	No tiene</a:t>
            </a:r>
          </a:p>
          <a:p>
            <a:pPr marL="0" indent="0">
              <a:buNone/>
            </a:pPr>
            <a:r>
              <a:rPr lang="es-MX" dirty="0"/>
              <a:t>c)	Puede</a:t>
            </a:r>
          </a:p>
          <a:p>
            <a:pPr marL="0" indent="0">
              <a:buNone/>
            </a:pPr>
            <a:r>
              <a:rPr lang="es-MX" dirty="0"/>
              <a:t>d)	Ninguna de las anteriores</a:t>
            </a:r>
          </a:p>
          <a:p>
            <a:endParaRPr lang="es-MX" dirty="0"/>
          </a:p>
        </p:txBody>
      </p:sp>
      <p:sp>
        <p:nvSpPr>
          <p:cNvPr id="4" name="Rectángulo 3">
            <a:extLst>
              <a:ext uri="{FF2B5EF4-FFF2-40B4-BE49-F238E27FC236}">
                <a16:creationId xmlns:a16="http://schemas.microsoft.com/office/drawing/2014/main" id="{54665991-0C14-474B-A0CB-D974E17C27F5}"/>
              </a:ext>
            </a:extLst>
          </p:cNvPr>
          <p:cNvSpPr/>
          <p:nvPr/>
        </p:nvSpPr>
        <p:spPr>
          <a:xfrm>
            <a:off x="5118448" y="2667767"/>
            <a:ext cx="2143744" cy="530087"/>
          </a:xfrm>
          <a:prstGeom prst="rect">
            <a:avLst/>
          </a:prstGeom>
          <a:noFill/>
          <a:ln w="762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Tree>
    <p:extLst>
      <p:ext uri="{BB962C8B-B14F-4D97-AF65-F5344CB8AC3E}">
        <p14:creationId xmlns:p14="http://schemas.microsoft.com/office/powerpoint/2010/main" val="11540038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886BA86-11CC-466E-9320-B0C8051F639C}"/>
              </a:ext>
            </a:extLst>
          </p:cNvPr>
          <p:cNvSpPr>
            <a:spLocks noGrp="1"/>
          </p:cNvSpPr>
          <p:nvPr>
            <p:ph type="title"/>
          </p:nvPr>
        </p:nvSpPr>
        <p:spPr/>
        <p:txBody>
          <a:bodyPr>
            <a:normAutofit fontScale="90000"/>
          </a:bodyPr>
          <a:lstStyle/>
          <a:p>
            <a:r>
              <a:rPr lang="es-MX" dirty="0"/>
              <a:t>27.	La vigilancia del cumplimiento de esta Norma Oficial Mexicana corresponde a la:</a:t>
            </a:r>
          </a:p>
        </p:txBody>
      </p:sp>
      <p:sp>
        <p:nvSpPr>
          <p:cNvPr id="3" name="Marcador de contenido 2">
            <a:extLst>
              <a:ext uri="{FF2B5EF4-FFF2-40B4-BE49-F238E27FC236}">
                <a16:creationId xmlns:a16="http://schemas.microsoft.com/office/drawing/2014/main" id="{BB430D59-ABAE-4F98-AC18-FFE15AD777D9}"/>
              </a:ext>
            </a:extLst>
          </p:cNvPr>
          <p:cNvSpPr>
            <a:spLocks noGrp="1"/>
          </p:cNvSpPr>
          <p:nvPr>
            <p:ph idx="1"/>
          </p:nvPr>
        </p:nvSpPr>
        <p:spPr/>
        <p:txBody>
          <a:bodyPr>
            <a:normAutofit/>
          </a:bodyPr>
          <a:lstStyle/>
          <a:p>
            <a:pPr marL="0" indent="0">
              <a:buNone/>
            </a:pPr>
            <a:r>
              <a:rPr lang="es-MX" dirty="0"/>
              <a:t>a)	Secretaría de Salud</a:t>
            </a:r>
          </a:p>
          <a:p>
            <a:pPr marL="0" indent="0">
              <a:buNone/>
            </a:pPr>
            <a:r>
              <a:rPr lang="es-MX" dirty="0"/>
              <a:t>b)	Secretaría Desarrollo</a:t>
            </a:r>
          </a:p>
          <a:p>
            <a:pPr marL="0" indent="0">
              <a:buNone/>
            </a:pPr>
            <a:r>
              <a:rPr lang="es-MX" dirty="0"/>
              <a:t>c)	Secretaría del Trabajo y Previsión Social</a:t>
            </a:r>
          </a:p>
          <a:p>
            <a:pPr marL="0" indent="0">
              <a:buNone/>
            </a:pPr>
            <a:r>
              <a:rPr lang="es-MX" dirty="0"/>
              <a:t>d)	Ninguna de las anteriores</a:t>
            </a:r>
          </a:p>
          <a:p>
            <a:endParaRPr lang="es-MX" dirty="0"/>
          </a:p>
        </p:txBody>
      </p:sp>
      <p:sp>
        <p:nvSpPr>
          <p:cNvPr id="4" name="Rectángulo 3">
            <a:extLst>
              <a:ext uri="{FF2B5EF4-FFF2-40B4-BE49-F238E27FC236}">
                <a16:creationId xmlns:a16="http://schemas.microsoft.com/office/drawing/2014/main" id="{54665991-0C14-474B-A0CB-D974E17C27F5}"/>
              </a:ext>
            </a:extLst>
          </p:cNvPr>
          <p:cNvSpPr/>
          <p:nvPr/>
        </p:nvSpPr>
        <p:spPr>
          <a:xfrm>
            <a:off x="5118447" y="3230472"/>
            <a:ext cx="5443536" cy="530087"/>
          </a:xfrm>
          <a:prstGeom prst="rect">
            <a:avLst/>
          </a:prstGeom>
          <a:noFill/>
          <a:ln w="762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Tree>
    <p:extLst>
      <p:ext uri="{BB962C8B-B14F-4D97-AF65-F5344CB8AC3E}">
        <p14:creationId xmlns:p14="http://schemas.microsoft.com/office/powerpoint/2010/main" val="19312246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886BA86-11CC-466E-9320-B0C8051F639C}"/>
              </a:ext>
            </a:extLst>
          </p:cNvPr>
          <p:cNvSpPr>
            <a:spLocks noGrp="1"/>
          </p:cNvSpPr>
          <p:nvPr>
            <p:ph type="title"/>
          </p:nvPr>
        </p:nvSpPr>
        <p:spPr/>
        <p:txBody>
          <a:bodyPr>
            <a:noAutofit/>
          </a:bodyPr>
          <a:lstStyle/>
          <a:p>
            <a:r>
              <a:rPr lang="es-MX" sz="2400" dirty="0"/>
              <a:t>28.	Temperatura.  No menos de _____ en la masa de la capacidad nominal de polvo químico seco, debe ser descargada cuando un extintor es sometido a las temperaturas de -5 y 49ºC. </a:t>
            </a:r>
          </a:p>
        </p:txBody>
      </p:sp>
      <p:sp>
        <p:nvSpPr>
          <p:cNvPr id="3" name="Marcador de contenido 2">
            <a:extLst>
              <a:ext uri="{FF2B5EF4-FFF2-40B4-BE49-F238E27FC236}">
                <a16:creationId xmlns:a16="http://schemas.microsoft.com/office/drawing/2014/main" id="{BB430D59-ABAE-4F98-AC18-FFE15AD777D9}"/>
              </a:ext>
            </a:extLst>
          </p:cNvPr>
          <p:cNvSpPr>
            <a:spLocks noGrp="1"/>
          </p:cNvSpPr>
          <p:nvPr>
            <p:ph idx="1"/>
          </p:nvPr>
        </p:nvSpPr>
        <p:spPr/>
        <p:txBody>
          <a:bodyPr>
            <a:normAutofit/>
          </a:bodyPr>
          <a:lstStyle/>
          <a:p>
            <a:pPr marL="0" indent="0">
              <a:buNone/>
            </a:pPr>
            <a:r>
              <a:rPr lang="es-MX" dirty="0"/>
              <a:t>a)	50%</a:t>
            </a:r>
          </a:p>
          <a:p>
            <a:pPr marL="0" indent="0">
              <a:buNone/>
            </a:pPr>
            <a:r>
              <a:rPr lang="es-MX" dirty="0"/>
              <a:t>b)	75%</a:t>
            </a:r>
          </a:p>
          <a:p>
            <a:pPr marL="0" indent="0">
              <a:buNone/>
            </a:pPr>
            <a:r>
              <a:rPr lang="es-MX" dirty="0"/>
              <a:t>c)	85%</a:t>
            </a:r>
          </a:p>
          <a:p>
            <a:pPr marL="0" indent="0">
              <a:buNone/>
            </a:pPr>
            <a:r>
              <a:rPr lang="es-MX" dirty="0"/>
              <a:t>d)	90%</a:t>
            </a:r>
          </a:p>
          <a:p>
            <a:endParaRPr lang="es-MX" dirty="0"/>
          </a:p>
        </p:txBody>
      </p:sp>
      <p:sp>
        <p:nvSpPr>
          <p:cNvPr id="4" name="Rectángulo 3">
            <a:extLst>
              <a:ext uri="{FF2B5EF4-FFF2-40B4-BE49-F238E27FC236}">
                <a16:creationId xmlns:a16="http://schemas.microsoft.com/office/drawing/2014/main" id="{54665991-0C14-474B-A0CB-D974E17C27F5}"/>
              </a:ext>
            </a:extLst>
          </p:cNvPr>
          <p:cNvSpPr/>
          <p:nvPr/>
        </p:nvSpPr>
        <p:spPr>
          <a:xfrm>
            <a:off x="5118447" y="3207026"/>
            <a:ext cx="1600405" cy="530087"/>
          </a:xfrm>
          <a:prstGeom prst="rect">
            <a:avLst/>
          </a:prstGeom>
          <a:noFill/>
          <a:ln w="762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Tree>
    <p:extLst>
      <p:ext uri="{BB962C8B-B14F-4D97-AF65-F5344CB8AC3E}">
        <p14:creationId xmlns:p14="http://schemas.microsoft.com/office/powerpoint/2010/main" val="39293127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125996D-F1A3-4A40-A4EC-2A6CE0B0EEDA}"/>
              </a:ext>
            </a:extLst>
          </p:cNvPr>
          <p:cNvSpPr>
            <a:spLocks noGrp="1"/>
          </p:cNvSpPr>
          <p:nvPr>
            <p:ph type="ctrTitle"/>
          </p:nvPr>
        </p:nvSpPr>
        <p:spPr>
          <a:xfrm>
            <a:off x="1759236" y="2075504"/>
            <a:ext cx="8679915" cy="3238618"/>
          </a:xfrm>
        </p:spPr>
        <p:txBody>
          <a:bodyPr/>
          <a:lstStyle/>
          <a:p>
            <a:r>
              <a:rPr lang="es-MX" dirty="0"/>
              <a:t>Distancia mínima horizontal a la cual llega el agente extinguidor.</a:t>
            </a:r>
          </a:p>
        </p:txBody>
      </p:sp>
    </p:spTree>
    <p:extLst>
      <p:ext uri="{BB962C8B-B14F-4D97-AF65-F5344CB8AC3E}">
        <p14:creationId xmlns:p14="http://schemas.microsoft.com/office/powerpoint/2010/main" val="313877172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886BA86-11CC-466E-9320-B0C8051F639C}"/>
              </a:ext>
            </a:extLst>
          </p:cNvPr>
          <p:cNvSpPr>
            <a:spLocks noGrp="1"/>
          </p:cNvSpPr>
          <p:nvPr>
            <p:ph type="title"/>
          </p:nvPr>
        </p:nvSpPr>
        <p:spPr/>
        <p:txBody>
          <a:bodyPr/>
          <a:lstStyle/>
          <a:p>
            <a:r>
              <a:rPr lang="es-MX" dirty="0"/>
              <a:t>29.	El capítulo 5 se refiere a:</a:t>
            </a:r>
          </a:p>
        </p:txBody>
      </p:sp>
      <p:sp>
        <p:nvSpPr>
          <p:cNvPr id="3" name="Marcador de contenido 2">
            <a:extLst>
              <a:ext uri="{FF2B5EF4-FFF2-40B4-BE49-F238E27FC236}">
                <a16:creationId xmlns:a16="http://schemas.microsoft.com/office/drawing/2014/main" id="{BB430D59-ABAE-4F98-AC18-FFE15AD777D9}"/>
              </a:ext>
            </a:extLst>
          </p:cNvPr>
          <p:cNvSpPr>
            <a:spLocks noGrp="1"/>
          </p:cNvSpPr>
          <p:nvPr>
            <p:ph idx="1"/>
          </p:nvPr>
        </p:nvSpPr>
        <p:spPr/>
        <p:txBody>
          <a:bodyPr>
            <a:normAutofit/>
          </a:bodyPr>
          <a:lstStyle/>
          <a:p>
            <a:pPr marL="0" indent="0">
              <a:buNone/>
            </a:pPr>
            <a:r>
              <a:rPr lang="es-MX" dirty="0"/>
              <a:t>a)	Campo de aplicación</a:t>
            </a:r>
          </a:p>
          <a:p>
            <a:pPr marL="0" indent="0">
              <a:buNone/>
            </a:pPr>
            <a:r>
              <a:rPr lang="es-MX" dirty="0"/>
              <a:t>b)	Bibliografía</a:t>
            </a:r>
          </a:p>
          <a:p>
            <a:pPr marL="0" indent="0">
              <a:buNone/>
            </a:pPr>
            <a:r>
              <a:rPr lang="es-MX" dirty="0"/>
              <a:t>c)	Marcado</a:t>
            </a:r>
          </a:p>
          <a:p>
            <a:pPr marL="0" indent="0">
              <a:buNone/>
            </a:pPr>
            <a:r>
              <a:rPr lang="es-MX" dirty="0"/>
              <a:t>d)	Ninguna de las anteriores</a:t>
            </a:r>
          </a:p>
          <a:p>
            <a:endParaRPr lang="es-MX" dirty="0"/>
          </a:p>
        </p:txBody>
      </p:sp>
      <p:sp>
        <p:nvSpPr>
          <p:cNvPr id="4" name="Rectángulo 3">
            <a:extLst>
              <a:ext uri="{FF2B5EF4-FFF2-40B4-BE49-F238E27FC236}">
                <a16:creationId xmlns:a16="http://schemas.microsoft.com/office/drawing/2014/main" id="{54665991-0C14-474B-A0CB-D974E17C27F5}"/>
              </a:ext>
            </a:extLst>
          </p:cNvPr>
          <p:cNvSpPr/>
          <p:nvPr/>
        </p:nvSpPr>
        <p:spPr>
          <a:xfrm>
            <a:off x="5118447" y="3652500"/>
            <a:ext cx="3946040" cy="530087"/>
          </a:xfrm>
          <a:prstGeom prst="rect">
            <a:avLst/>
          </a:prstGeom>
          <a:noFill/>
          <a:ln w="762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p>
        </p:txBody>
      </p:sp>
    </p:spTree>
    <p:extLst>
      <p:ext uri="{BB962C8B-B14F-4D97-AF65-F5344CB8AC3E}">
        <p14:creationId xmlns:p14="http://schemas.microsoft.com/office/powerpoint/2010/main" val="19631828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886BA86-11CC-466E-9320-B0C8051F639C}"/>
              </a:ext>
            </a:extLst>
          </p:cNvPr>
          <p:cNvSpPr>
            <a:spLocks noGrp="1"/>
          </p:cNvSpPr>
          <p:nvPr>
            <p:ph type="title"/>
          </p:nvPr>
        </p:nvSpPr>
        <p:spPr/>
        <p:txBody>
          <a:bodyPr>
            <a:noAutofit/>
          </a:bodyPr>
          <a:lstStyle/>
          <a:p>
            <a:r>
              <a:rPr lang="es-MX" sz="1800" dirty="0"/>
              <a:t>30.	Esta Norma Oficial Mexicana establece las especificaciones de seguridad que deben cumplir los extintores contra fuegos clases _________ con presión contenida de nitrógeno o gases inertes secos y que usan como agente extinguidor el polvo químico seco, para combatir conatos de incendio en los centros de trabajo.</a:t>
            </a:r>
          </a:p>
        </p:txBody>
      </p:sp>
      <p:sp>
        <p:nvSpPr>
          <p:cNvPr id="3" name="Marcador de contenido 2">
            <a:extLst>
              <a:ext uri="{FF2B5EF4-FFF2-40B4-BE49-F238E27FC236}">
                <a16:creationId xmlns:a16="http://schemas.microsoft.com/office/drawing/2014/main" id="{BB430D59-ABAE-4F98-AC18-FFE15AD777D9}"/>
              </a:ext>
            </a:extLst>
          </p:cNvPr>
          <p:cNvSpPr>
            <a:spLocks noGrp="1"/>
          </p:cNvSpPr>
          <p:nvPr>
            <p:ph idx="1"/>
          </p:nvPr>
        </p:nvSpPr>
        <p:spPr/>
        <p:txBody>
          <a:bodyPr/>
          <a:lstStyle/>
          <a:p>
            <a:pPr marL="0" indent="0">
              <a:buNone/>
            </a:pPr>
            <a:r>
              <a:rPr lang="es-MX" dirty="0"/>
              <a:t>a)	A, B y C</a:t>
            </a:r>
          </a:p>
          <a:p>
            <a:pPr marL="0" indent="0">
              <a:buNone/>
            </a:pPr>
            <a:r>
              <a:rPr lang="es-MX" dirty="0"/>
              <a:t>b)	A, D y X</a:t>
            </a:r>
          </a:p>
          <a:p>
            <a:pPr marL="0" indent="0">
              <a:buNone/>
            </a:pPr>
            <a:r>
              <a:rPr lang="es-MX" dirty="0"/>
              <a:t>c)	X, Y </a:t>
            </a:r>
            <a:r>
              <a:rPr lang="es-MX" dirty="0" err="1"/>
              <a:t>y</a:t>
            </a:r>
            <a:r>
              <a:rPr lang="es-MX" dirty="0"/>
              <a:t> Z</a:t>
            </a:r>
          </a:p>
          <a:p>
            <a:pPr marL="0" indent="0">
              <a:buNone/>
            </a:pPr>
            <a:r>
              <a:rPr lang="es-MX" dirty="0"/>
              <a:t>d)	Ninguna de las anteriores</a:t>
            </a:r>
          </a:p>
        </p:txBody>
      </p:sp>
      <p:sp>
        <p:nvSpPr>
          <p:cNvPr id="4" name="Rectángulo 3">
            <a:extLst>
              <a:ext uri="{FF2B5EF4-FFF2-40B4-BE49-F238E27FC236}">
                <a16:creationId xmlns:a16="http://schemas.microsoft.com/office/drawing/2014/main" id="{54665991-0C14-474B-A0CB-D974E17C27F5}"/>
              </a:ext>
            </a:extLst>
          </p:cNvPr>
          <p:cNvSpPr/>
          <p:nvPr/>
        </p:nvSpPr>
        <p:spPr>
          <a:xfrm>
            <a:off x="5118447" y="2480197"/>
            <a:ext cx="2037727" cy="530087"/>
          </a:xfrm>
          <a:prstGeom prst="rect">
            <a:avLst/>
          </a:prstGeom>
          <a:noFill/>
          <a:ln w="762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Tree>
    <p:extLst>
      <p:ext uri="{BB962C8B-B14F-4D97-AF65-F5344CB8AC3E}">
        <p14:creationId xmlns:p14="http://schemas.microsoft.com/office/powerpoint/2010/main" val="31195775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DC2AEB8-F1E0-4A43-9D6E-5737B676CF85}"/>
              </a:ext>
            </a:extLst>
          </p:cNvPr>
          <p:cNvSpPr>
            <a:spLocks noGrp="1"/>
          </p:cNvSpPr>
          <p:nvPr>
            <p:ph type="title"/>
          </p:nvPr>
        </p:nvSpPr>
        <p:spPr/>
        <p:txBody>
          <a:bodyPr/>
          <a:lstStyle/>
          <a:p>
            <a:r>
              <a:rPr lang="es-MX" dirty="0"/>
              <a:t>Referencias</a:t>
            </a:r>
          </a:p>
        </p:txBody>
      </p:sp>
      <p:sp>
        <p:nvSpPr>
          <p:cNvPr id="3" name="Marcador de contenido 2">
            <a:extLst>
              <a:ext uri="{FF2B5EF4-FFF2-40B4-BE49-F238E27FC236}">
                <a16:creationId xmlns:a16="http://schemas.microsoft.com/office/drawing/2014/main" id="{9D0063F1-3DD0-4D12-8617-B0A08226C16E}"/>
              </a:ext>
            </a:extLst>
          </p:cNvPr>
          <p:cNvSpPr>
            <a:spLocks noGrp="1"/>
          </p:cNvSpPr>
          <p:nvPr>
            <p:ph idx="1"/>
          </p:nvPr>
        </p:nvSpPr>
        <p:spPr/>
        <p:txBody>
          <a:bodyPr/>
          <a:lstStyle/>
          <a:p>
            <a:r>
              <a:rPr lang="es-MX" dirty="0"/>
              <a:t>NORMA Oficial Mexicana NOM-100-STPS-1994, Seguridad-Extintores contra incendio a base de polvo químico seco con presión contenida-Especificaciones.</a:t>
            </a:r>
          </a:p>
        </p:txBody>
      </p:sp>
    </p:spTree>
    <p:extLst>
      <p:ext uri="{BB962C8B-B14F-4D97-AF65-F5344CB8AC3E}">
        <p14:creationId xmlns:p14="http://schemas.microsoft.com/office/powerpoint/2010/main" val="1711612995"/>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F4064D9-0F90-47EE-8BA9-B040664EF74E}"/>
              </a:ext>
            </a:extLst>
          </p:cNvPr>
          <p:cNvSpPr>
            <a:spLocks noGrp="1"/>
          </p:cNvSpPr>
          <p:nvPr>
            <p:ph type="ctrTitle"/>
          </p:nvPr>
        </p:nvSpPr>
        <p:spPr/>
        <p:txBody>
          <a:bodyPr>
            <a:normAutofit/>
          </a:bodyPr>
          <a:lstStyle/>
          <a:p>
            <a:r>
              <a:rPr lang="es-MX" dirty="0"/>
              <a:t>NOM-100-STPS-1994</a:t>
            </a:r>
          </a:p>
        </p:txBody>
      </p:sp>
      <p:sp>
        <p:nvSpPr>
          <p:cNvPr id="3" name="Subtítulo 2">
            <a:extLst>
              <a:ext uri="{FF2B5EF4-FFF2-40B4-BE49-F238E27FC236}">
                <a16:creationId xmlns:a16="http://schemas.microsoft.com/office/drawing/2014/main" id="{2C9C1C9B-888C-43B0-B423-C0C7D252AA38}"/>
              </a:ext>
            </a:extLst>
          </p:cNvPr>
          <p:cNvSpPr>
            <a:spLocks noGrp="1"/>
          </p:cNvSpPr>
          <p:nvPr>
            <p:ph type="subTitle" idx="1"/>
          </p:nvPr>
        </p:nvSpPr>
        <p:spPr/>
        <p:txBody>
          <a:bodyPr/>
          <a:lstStyle/>
          <a:p>
            <a:r>
              <a:rPr lang="en-US" dirty="0"/>
              <a:t>Instructor: Andres Cavezza, M.S.M.E, M.B.A, P.E,</a:t>
            </a:r>
            <a:endParaRPr lang="es-MX" dirty="0"/>
          </a:p>
        </p:txBody>
      </p:sp>
    </p:spTree>
    <p:extLst>
      <p:ext uri="{BB962C8B-B14F-4D97-AF65-F5344CB8AC3E}">
        <p14:creationId xmlns:p14="http://schemas.microsoft.com/office/powerpoint/2010/main" val="381570077"/>
      </p:ext>
    </p:extLst>
  </p:cSld>
  <p:clrMapOvr>
    <a:masterClrMapping/>
  </p:clrMapOvr>
</p:sld>
</file>

<file path=ppt/theme/theme1.xml><?xml version="1.0" encoding="utf-8"?>
<a:theme xmlns:a="http://schemas.openxmlformats.org/drawingml/2006/main" name="Atlas">
  <a:themeElements>
    <a:clrScheme name="Atlas">
      <a:dk1>
        <a:sysClr val="windowText" lastClr="000000"/>
      </a:dk1>
      <a:lt1>
        <a:sysClr val="window" lastClr="FFFFFF"/>
      </a:lt1>
      <a:dk2>
        <a:srgbClr val="454545"/>
      </a:dk2>
      <a:lt2>
        <a:srgbClr val="E0E0E0"/>
      </a:lt2>
      <a:accent1>
        <a:srgbClr val="F3960F"/>
      </a:accent1>
      <a:accent2>
        <a:srgbClr val="E04116"/>
      </a:accent2>
      <a:accent3>
        <a:srgbClr val="9D4DE7"/>
      </a:accent3>
      <a:accent4>
        <a:srgbClr val="449EF3"/>
      </a:accent4>
      <a:accent5>
        <a:srgbClr val="39C6BE"/>
      </a:accent5>
      <a:accent6>
        <a:srgbClr val="88C933"/>
      </a:accent6>
      <a:hlink>
        <a:srgbClr val="EBB41F"/>
      </a:hlink>
      <a:folHlink>
        <a:srgbClr val="E1D676"/>
      </a:folHlink>
    </a:clrScheme>
    <a:fontScheme name="Atlas">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tlas">
      <a:fillStyleLst>
        <a:solidFill>
          <a:schemeClr val="phClr"/>
        </a:solidFill>
        <a:gradFill rotWithShape="1">
          <a:gsLst>
            <a:gs pos="0">
              <a:schemeClr val="phClr">
                <a:tint val="62000"/>
                <a:alpha val="60000"/>
                <a:satMod val="109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hade val="90000"/>
            </a:schemeClr>
          </a:solidFill>
          <a:prstDash val="solid"/>
        </a:ln>
        <a:ln w="15875" cap="flat" cmpd="sng" algn="ctr">
          <a:solidFill>
            <a:schemeClr val="phClr">
              <a:shade val="90000"/>
            </a:schemeClr>
          </a:solidFill>
          <a:prstDash val="solid"/>
        </a:ln>
        <a:ln w="25400" cap="flat" cmpd="sng" algn="ctr">
          <a:solidFill>
            <a:schemeClr val="phClr"/>
          </a:solidFill>
          <a:prstDash val="solid"/>
        </a:ln>
      </a:lnStyleLst>
      <a:effectStyleLst>
        <a:effectStyle>
          <a:effectLst/>
        </a:effectStyle>
        <a:effectStyle>
          <a:effectLst/>
        </a:effectStyle>
        <a:effectStyle>
          <a:effectLst>
            <a:outerShdw blurRad="38100" dist="25400" dir="5400000" rotWithShape="0">
              <a:srgbClr val="000000">
                <a:alpha val="75000"/>
              </a:srgbClr>
            </a:outerShdw>
          </a:effectLst>
          <a:scene3d>
            <a:camera prst="orthographicFront">
              <a:rot lat="0" lon="0" rev="0"/>
            </a:camera>
            <a:lightRig rig="threePt" dir="tl"/>
          </a:scene3d>
          <a:sp3d>
            <a:bevelT w="0" h="0"/>
          </a:sp3d>
        </a:effectStyle>
      </a:effectStyleLst>
      <a:bgFillStyleLst>
        <a:solidFill>
          <a:schemeClr val="phClr"/>
        </a:solidFill>
        <a:solidFill>
          <a:schemeClr val="phClr"/>
        </a:solidFill>
        <a:gradFill rotWithShape="1">
          <a:gsLst>
            <a:gs pos="10000">
              <a:schemeClr val="phClr">
                <a:tint val="94000"/>
                <a:lumMod val="116000"/>
              </a:schemeClr>
            </a:gs>
            <a:gs pos="100000">
              <a:schemeClr val="phClr">
                <a:tint val="98000"/>
                <a:shade val="86000"/>
                <a:satMod val="90000"/>
                <a:lumMod val="88000"/>
              </a:schemeClr>
            </a:gs>
          </a:gsLst>
          <a:path path="circle">
            <a:fillToRect l="50000" t="15000" r="50000" b="169000"/>
          </a:path>
        </a:gradFill>
      </a:bgFillStyleLst>
    </a:fmtScheme>
  </a:themeElements>
  <a:objectDefaults/>
  <a:extraClrSchemeLst/>
  <a:extLst>
    <a:ext uri="{05A4C25C-085E-4340-85A3-A5531E510DB2}">
      <thm15:themeFamily xmlns:thm15="http://schemas.microsoft.com/office/thememl/2012/main" name="Atlas" id="{5156B0E4-0EB1-49FE-A26B-15F6F698AEC6}" vid="{29B3952A-A5A2-4E72-A5C9-A88B41734E04}"/>
    </a:ext>
  </a:extLst>
</a:theme>
</file>

<file path=docProps/app.xml><?xml version="1.0" encoding="utf-8"?>
<Properties xmlns="http://schemas.openxmlformats.org/officeDocument/2006/extended-properties" xmlns:vt="http://schemas.openxmlformats.org/officeDocument/2006/docPropsVTypes">
  <Template>Atlas</Template>
  <TotalTime>1263</TotalTime>
  <Words>2722</Words>
  <Application>Microsoft Office PowerPoint</Application>
  <PresentationFormat>Widescreen</PresentationFormat>
  <Paragraphs>304</Paragraphs>
  <Slides>93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93</vt:i4>
      </vt:variant>
    </vt:vector>
  </HeadingPairs>
  <TitlesOfParts>
    <vt:vector size="97" baseType="lpstr">
      <vt:lpstr>Calibri Light</vt:lpstr>
      <vt:lpstr>Rockwell</vt:lpstr>
      <vt:lpstr>Wingdings</vt:lpstr>
      <vt:lpstr>Atlas</vt:lpstr>
      <vt:lpstr>NOM-100-STPS-1994</vt:lpstr>
      <vt:lpstr>Temario</vt:lpstr>
      <vt:lpstr>NOM-100-STPS-1994</vt:lpstr>
      <vt:lpstr>1. Objetivo y campo de aplicación</vt:lpstr>
      <vt:lpstr>2. Referencias</vt:lpstr>
      <vt:lpstr>3. Definiciones   Agente extinguidor:</vt:lpstr>
      <vt:lpstr>Agua simple o mezclada con aditivos o mezcla de productos químicos cuya acción provoca la extinción del fuego.</vt:lpstr>
      <vt:lpstr>Alcance</vt:lpstr>
      <vt:lpstr>Distancia mínima horizontal a la cual llega el agente extinguidor.</vt:lpstr>
      <vt:lpstr>Capacidad nominal</vt:lpstr>
      <vt:lpstr>La correspondiente al modelo marcado por el fabricante en el cuerpo del extintor. Contenedor expresada en dm3 o Kg de agente extinguidor.</vt:lpstr>
      <vt:lpstr>Contenido neto</vt:lpstr>
      <vt:lpstr>Es la masa o volumen del agente extinguidor contenida en el cuerpo de un extintor.</vt:lpstr>
      <vt:lpstr>Extintor</vt:lpstr>
      <vt:lpstr>Es el aparato indicado para combatir conatos de incendio, que tiene un agente extinguidor que es expulsado por la acción de una presión interna y que por sus características es recargable.</vt:lpstr>
      <vt:lpstr>Extintor portátil</vt:lpstr>
      <vt:lpstr>Es el extintor que se diseña para ser transportado y operado manualmente y en condiciones de funcionamiento tiene una masa total que no excede de los 20 kg.</vt:lpstr>
      <vt:lpstr>Extintor de presión contenida</vt:lpstr>
      <vt:lpstr>Extintor en el que el gas impulsor es almacenado con el agente extinguidor en el interior del recipiente, estando éste presurizado.</vt:lpstr>
      <vt:lpstr>Extintor móvil</vt:lpstr>
      <vt:lpstr>Es el extintor que se diseña para ser transportado y operado sobre ruedas, sin locomoción propia, cuya masa es superior a 20 kg.</vt:lpstr>
      <vt:lpstr>Válvula de descarga</vt:lpstr>
      <vt:lpstr>Dispositivo empleado para permitir el paso del agente extinguidor contenido en el recipiente del extintor.</vt:lpstr>
      <vt:lpstr>Fuego clase "A"</vt:lpstr>
      <vt:lpstr>Son los fuegos de materiales sólidos de tipo de descarga orgánica, cuya combustión tiene lugar normalmente con formación de brasas, como madera, telas, papel, hule, plástico y similares.</vt:lpstr>
      <vt:lpstr>Fuego clase "B"</vt:lpstr>
      <vt:lpstr>Son los fuegos en los que intervienen líquidos y gases combustibles.</vt:lpstr>
      <vt:lpstr>Fuego clase "C"</vt:lpstr>
      <vt:lpstr>Son los fuegos en los que intervienen equipos eléctricos energizados donde es de importancia la no conductividad eléctrica del agente extinguidor.</vt:lpstr>
      <vt:lpstr>Marchamo o precinto</vt:lpstr>
      <vt:lpstr>Ligadura o fleje que se pone en torno a la válvula del extintor para sujetar el seguro o pasador, el cual también puede ser parte del seguro, ofreciendo la garantía de que el extintor no ha sido operado.</vt:lpstr>
      <vt:lpstr>Tiempo de funcionamiento (descarga)</vt:lpstr>
      <vt:lpstr>Tiempo durante el cual tiene lugar la descarga del agente extinguidor sin que haya alguna interrupción de la válvula totalmente abierta y sin considerar el tiempo de la descarga del gas residual.</vt:lpstr>
      <vt:lpstr>Presión nominal</vt:lpstr>
      <vt:lpstr>Es la presión de operación normal del extintor, marcada tanto en el cuerpo del extintor como en la placa de datos.</vt:lpstr>
      <vt:lpstr>Presión de trabajo</vt:lpstr>
      <vt:lpstr>Es el intervalo de presiones en las cuales se garantiza la operación y funcionamiento del extintor y que se señala en el manómetro indicador.</vt:lpstr>
      <vt:lpstr>Presión de prueba</vt:lpstr>
      <vt:lpstr>Presión a la que se somete el recipiente del extintor para verificar la seguridad de su operación.</vt:lpstr>
      <vt:lpstr>Presión de ruptura</vt:lpstr>
      <vt:lpstr>Es la presión a la cual se inicia la ruptura que soporta el extintor.</vt:lpstr>
      <vt:lpstr>4. Clasificación</vt:lpstr>
      <vt:lpstr>5. Especificaciones</vt:lpstr>
      <vt:lpstr>5.4 Seguridad.</vt:lpstr>
      <vt:lpstr>5.4 Seguridad.</vt:lpstr>
      <vt:lpstr>5.4 Seguridad.</vt:lpstr>
      <vt:lpstr>5. Especificaciones</vt:lpstr>
      <vt:lpstr>5. Especificaciones</vt:lpstr>
      <vt:lpstr>6. Muestreo</vt:lpstr>
      <vt:lpstr>7. Métodos de prueba</vt:lpstr>
      <vt:lpstr>8. Marcado</vt:lpstr>
      <vt:lpstr>8. Marcado</vt:lpstr>
      <vt:lpstr>8.3 Envase y embalaje.</vt:lpstr>
      <vt:lpstr>9. Bibliografía</vt:lpstr>
      <vt:lpstr>Apéndice.</vt:lpstr>
      <vt:lpstr>TABLA 1</vt:lpstr>
      <vt:lpstr>INSTRUCCIONES DE USO</vt:lpstr>
      <vt:lpstr>Concordancia con normas internacionales</vt:lpstr>
      <vt:lpstr>Referencias</vt:lpstr>
      <vt:lpstr>NOM-100-STPS-1994</vt:lpstr>
      <vt:lpstr>PowerPoint Presentation</vt:lpstr>
      <vt:lpstr>1. NORMA Oficial Mexicana referente a Seguridad-Extintores contra incendio a base de polvo químico seco con presión contenida-Especificaciones.</vt:lpstr>
      <vt:lpstr>2. El Objetivo y campo de aplicación se encuentra en el capítulo:</vt:lpstr>
      <vt:lpstr>3. Esta norma complementa la siguiente norma oficial mexicana:</vt:lpstr>
      <vt:lpstr>4. Agua simple o mezclada con aditivos o mezcla de productos químicos cuya acción provoca la extinción del fuego.</vt:lpstr>
      <vt:lpstr>5. Es la masa o volumen del agente extinguidor contenida en el cuerpo de un extintor.</vt:lpstr>
      <vt:lpstr>6. La correspondiente al modelo marcado por el fabricante en el cuerpo del extintor. </vt:lpstr>
      <vt:lpstr>7. Es el extintor que se diseña para ser transportado y operado manualmente y en condiciones de funcionamiento tiene una masa total que no excede de los 20 kg.</vt:lpstr>
      <vt:lpstr>8. Extintor en el que el gas impulsor es almacenado con el agente extinguidor en el interior del recipiente, estando éste presurizado.</vt:lpstr>
      <vt:lpstr>9. Es el aparato indicado para combatir conatos de incendio, que tiene un agente extinguidor que es expulsado por la acción de una presión interna y que por sus características es recargable.</vt:lpstr>
      <vt:lpstr>10. Son los fuegos de materiales sólidos de tipo de descarga orgánica, cuya combustión tiene lugar normalmente con formación de brasas, como madera, telas, papel, hule, plástico y similares.</vt:lpstr>
      <vt:lpstr>11. Son los fuegos en los que intervienen líquidos y gases combustibles.</vt:lpstr>
      <vt:lpstr>12. Son los fuegos en los que intervienen equipos eléctricos energizados donde es de importancia la no conductividad eléctrica del agente extinguidor.</vt:lpstr>
      <vt:lpstr>13. Es la presión de operación normal del extintor, marcada tanto en el cuerpo del extintor como en la placa de datos.</vt:lpstr>
      <vt:lpstr>14. Es el intervalo de presiones en las cuales se garantiza la operación y funcionamiento del extintor y que se señala en el manómetro indicador.</vt:lpstr>
      <vt:lpstr>15. Ligadura o fleje que se pone en torno a la válvula del extintor para sujetar el seguro o pasador, el cual también puede ser parte del seguro, ofreciendo la garantía de que el extintor no ha sido operado.</vt:lpstr>
      <vt:lpstr>16. Presión a la que se somete el recipiente del extintor para verificar la seguridad de su operación.</vt:lpstr>
      <vt:lpstr>17. Presión a la que se somete el recipiente del extintor para verificar la seguridad de su operación.</vt:lpstr>
      <vt:lpstr>18. Los extintores objeto de esta Norma se clasifican en _____ subtipos, designándose como extintores a base de polvo químico seco con presión contenida. </vt:lpstr>
      <vt:lpstr>19. El capítulo 5 corresponde a:</vt:lpstr>
      <vt:lpstr>20. Vida útil. Las válvulas después de abrir y cerrar durante ______ ciclos completos, sometidos a la presión nominal del extintor y aplicando una carga de 50 kg, en las manijas, deben conservar sus características de funcionamiento, hermeticidad y sin que se presenten deformaciones en las manijas y los pernos. </vt:lpstr>
      <vt:lpstr>21. Cuando se requiera de un muestreo éste se efectuará como lo establezca la _______.</vt:lpstr>
      <vt:lpstr>22. El capítulo 7 hace referencia a:</vt:lpstr>
      <vt:lpstr>23. __________   debe llevar grabados en forma clara e indeleble sobre el mismo o en una placa metálica adosada en forma permanente. </vt:lpstr>
      <vt:lpstr>24. En fuego clase "C" no utilizar en voltajes mayores a _______ volts.</vt:lpstr>
      <vt:lpstr>25. El capítulo 9 hace referencia a:</vt:lpstr>
      <vt:lpstr>26. La presente Norma Oficial Mexicana al momento de su elaboración ___________ concordancia con normas internacionales. </vt:lpstr>
      <vt:lpstr>27. La vigilancia del cumplimiento de esta Norma Oficial Mexicana corresponde a la:</vt:lpstr>
      <vt:lpstr>28. Temperatura.  No menos de _____ en la masa de la capacidad nominal de polvo químico seco, debe ser descargada cuando un extintor es sometido a las temperaturas de -5 y 49ºC. </vt:lpstr>
      <vt:lpstr>29. El capítulo 5 se refiere a:</vt:lpstr>
      <vt:lpstr>30. Esta Norma Oficial Mexicana establece las especificaciones de seguridad que deben cumplir los extintores contra fuegos clases _________ con presión contenida de nitrógeno o gases inertes secos y que usan como agente extinguidor el polvo químico seco, para combatir conatos de incendio en los centros de trabajo.</vt:lpstr>
      <vt:lpstr>Referencias</vt:lpstr>
      <vt:lpstr>NOM-100-STPS-1994</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NOM-100-STPS-1994</dc:title>
  <dc:creator>Itzel Samantha Melo Uribe</dc:creator>
  <cp:lastModifiedBy>Andres Cavezza</cp:lastModifiedBy>
  <cp:revision>49</cp:revision>
  <dcterms:created xsi:type="dcterms:W3CDTF">2020-07-10T02:51:44Z</dcterms:created>
  <dcterms:modified xsi:type="dcterms:W3CDTF">2020-07-23T14:52:58Z</dcterms:modified>
</cp:coreProperties>
</file>