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1" r:id="rId4"/>
    <p:sldId id="262" r:id="rId5"/>
    <p:sldId id="263" r:id="rId6"/>
    <p:sldId id="264" r:id="rId7"/>
    <p:sldId id="265" r:id="rId8"/>
    <p:sldId id="266" r:id="rId9"/>
    <p:sldId id="267" r:id="rId10"/>
    <p:sldId id="278" r:id="rId11"/>
    <p:sldId id="279" r:id="rId12"/>
    <p:sldId id="268" r:id="rId13"/>
    <p:sldId id="269" r:id="rId14"/>
    <p:sldId id="270" r:id="rId15"/>
    <p:sldId id="271" r:id="rId16"/>
    <p:sldId id="272" r:id="rId17"/>
    <p:sldId id="273" r:id="rId18"/>
    <p:sldId id="274" r:id="rId19"/>
    <p:sldId id="275" r:id="rId20"/>
    <p:sldId id="276" r:id="rId21"/>
    <p:sldId id="280" r:id="rId22"/>
    <p:sldId id="277"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3" r:id="rId44"/>
    <p:sldId id="302" r:id="rId45"/>
    <p:sldId id="304" r:id="rId46"/>
    <p:sldId id="301"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9" r:id="rId60"/>
    <p:sldId id="317" r:id="rId61"/>
    <p:sldId id="318" r:id="rId62"/>
    <p:sldId id="337" r:id="rId63"/>
    <p:sldId id="338" r:id="rId64"/>
    <p:sldId id="339" r:id="rId65"/>
    <p:sldId id="340" r:id="rId66"/>
    <p:sldId id="341" r:id="rId67"/>
    <p:sldId id="342" r:id="rId68"/>
    <p:sldId id="336" r:id="rId69"/>
    <p:sldId id="343" r:id="rId70"/>
    <p:sldId id="344" r:id="rId71"/>
    <p:sldId id="345" r:id="rId72"/>
    <p:sldId id="320" r:id="rId73"/>
    <p:sldId id="321" r:id="rId74"/>
    <p:sldId id="322" r:id="rId75"/>
    <p:sldId id="323" r:id="rId76"/>
    <p:sldId id="324" r:id="rId77"/>
    <p:sldId id="326" r:id="rId78"/>
    <p:sldId id="325" r:id="rId79"/>
    <p:sldId id="327" r:id="rId80"/>
    <p:sldId id="328" r:id="rId81"/>
    <p:sldId id="329" r:id="rId82"/>
    <p:sldId id="332" r:id="rId83"/>
    <p:sldId id="330" r:id="rId84"/>
    <p:sldId id="331" r:id="rId85"/>
    <p:sldId id="333" r:id="rId86"/>
    <p:sldId id="334" r:id="rId87"/>
    <p:sldId id="335" r:id="rId88"/>
    <p:sldId id="257" r:id="rId89"/>
    <p:sldId id="260"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0" r:id="rId115"/>
    <p:sldId id="371" r:id="rId116"/>
    <p:sldId id="372" r:id="rId117"/>
    <p:sldId id="373" r:id="rId118"/>
    <p:sldId id="374" r:id="rId119"/>
    <p:sldId id="375" r:id="rId120"/>
    <p:sldId id="259" r:id="rId1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dirty="0"/>
              <a:t>6/17/2020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6/17/2020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609285" y="2851331"/>
            <a:ext cx="3893623" cy="307143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66635" y="2851331"/>
            <a:ext cx="3899798" cy="307143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6/17/2020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6/17/2020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6/17/2020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7D525BB-DA17-4BA0-B3C8-3AC3ABC827E6}" type="datetimeFigureOut">
              <a:rPr lang="en-US" dirty="0"/>
              <a:t>6/17/2020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16C4C9A-3960-41CF-A4E9-2A8FB932454B}" type="datetimeFigureOut">
              <a:rPr lang="en-US" dirty="0"/>
              <a:t>6/17/2020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6/17/2020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97A6AF-254D-4579-A9A0-0F96B1338B24}"/>
              </a:ext>
            </a:extLst>
          </p:cNvPr>
          <p:cNvSpPr>
            <a:spLocks noGrp="1"/>
          </p:cNvSpPr>
          <p:nvPr>
            <p:ph type="ctrTitle"/>
          </p:nvPr>
        </p:nvSpPr>
        <p:spPr/>
        <p:txBody>
          <a:bodyPr/>
          <a:lstStyle/>
          <a:p>
            <a:r>
              <a:rPr lang="es-MX" dirty="0"/>
              <a:t>NOM-005-STPS-1998</a:t>
            </a:r>
          </a:p>
        </p:txBody>
      </p:sp>
      <p:sp>
        <p:nvSpPr>
          <p:cNvPr id="3" name="Subtítulo 2">
            <a:extLst>
              <a:ext uri="{FF2B5EF4-FFF2-40B4-BE49-F238E27FC236}">
                <a16:creationId xmlns:a16="http://schemas.microsoft.com/office/drawing/2014/main" id="{FD3FA857-0C97-4DDB-9082-D8137DFBA708}"/>
              </a:ext>
            </a:extLst>
          </p:cNvPr>
          <p:cNvSpPr>
            <a:spLocks noGrp="1"/>
          </p:cNvSpPr>
          <p:nvPr>
            <p:ph type="subTitle" idx="1"/>
          </p:nvPr>
        </p:nvSpPr>
        <p:spPr/>
        <p:txBody>
          <a:bodyPr/>
          <a:lstStyle/>
          <a:p>
            <a:r>
              <a:rPr lang="en-US" dirty="0"/>
              <a:t>Instructor: Andres Cavezza, M.S.M.E, M.B.A, P.E, P.M.P.</a:t>
            </a:r>
          </a:p>
        </p:txBody>
      </p:sp>
    </p:spTree>
    <p:extLst>
      <p:ext uri="{BB962C8B-B14F-4D97-AF65-F5344CB8AC3E}">
        <p14:creationId xmlns:p14="http://schemas.microsoft.com/office/powerpoint/2010/main" val="413585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5D174-6354-409E-83A3-A0A1ACC18D18}"/>
              </a:ext>
            </a:extLst>
          </p:cNvPr>
          <p:cNvSpPr>
            <a:spLocks noGrp="1"/>
          </p:cNvSpPr>
          <p:nvPr>
            <p:ph type="title"/>
          </p:nvPr>
        </p:nvSpPr>
        <p:spPr>
          <a:xfrm>
            <a:off x="2116834" y="1195845"/>
            <a:ext cx="7958331" cy="4466309"/>
          </a:xfrm>
        </p:spPr>
        <p:txBody>
          <a:bodyPr>
            <a:normAutofit/>
          </a:bodyPr>
          <a:lstStyle/>
          <a:p>
            <a:r>
              <a:rPr lang="es-MX" sz="10000" dirty="0"/>
              <a:t>Atmósfera explosiva</a:t>
            </a:r>
          </a:p>
        </p:txBody>
      </p:sp>
    </p:spTree>
    <p:extLst>
      <p:ext uri="{BB962C8B-B14F-4D97-AF65-F5344CB8AC3E}">
        <p14:creationId xmlns:p14="http://schemas.microsoft.com/office/powerpoint/2010/main" val="4006463053"/>
      </p:ext>
    </p:extLst>
  </p:cSld>
  <p:clrMapOvr>
    <a:masterClrMapping/>
  </p:clrMapOvr>
  <p:transition spd="slow">
    <p:push dir="u"/>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11.	Son aquellas en estado sólido o líquido con un punto de inflamación mayor a 37.8°C.</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Sustancias combustibles</a:t>
            </a:r>
          </a:p>
          <a:p>
            <a:pPr marL="6160" indent="0">
              <a:buNone/>
            </a:pPr>
            <a:r>
              <a:rPr lang="es-MX" dirty="0"/>
              <a:t>b)	Sustancias corrosivas</a:t>
            </a:r>
          </a:p>
          <a:p>
            <a:pPr marL="6160" indent="0">
              <a:buNone/>
            </a:pPr>
            <a:r>
              <a:rPr lang="es-MX" dirty="0"/>
              <a:t>c)	Sustancias explosivas</a:t>
            </a:r>
          </a:p>
          <a:p>
            <a:pPr marL="6160" indent="0">
              <a:buNone/>
            </a:pPr>
            <a:r>
              <a:rPr lang="es-MX" dirty="0"/>
              <a:t>d)	Sustancias inflamables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84282" y="279024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4283115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12.	Son aquéllas en estado sólido, líquido o gaseoso con un punto de inflamación menor o igual a 37.8°C.</a:t>
            </a:r>
            <a:br>
              <a:rPr lang="es-MX" dirty="0"/>
            </a:br>
            <a:endParaRPr lang="es-MX"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Sustancias combustibles</a:t>
            </a:r>
          </a:p>
          <a:p>
            <a:pPr marL="6160" indent="0">
              <a:buNone/>
            </a:pPr>
            <a:r>
              <a:rPr lang="es-MX" dirty="0"/>
              <a:t>b)	Sustancias corrosivas</a:t>
            </a:r>
          </a:p>
          <a:p>
            <a:pPr marL="6160" indent="0">
              <a:buNone/>
            </a:pPr>
            <a:r>
              <a:rPr lang="es-MX" dirty="0"/>
              <a:t>c)	Sustancias explosivas</a:t>
            </a:r>
          </a:p>
          <a:p>
            <a:pPr marL="6160" indent="0">
              <a:buNone/>
            </a:pPr>
            <a:r>
              <a:rPr lang="es-MX" dirty="0"/>
              <a:t>d)	Sustancias inflamables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07142" y="416184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493307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13.	Son aquéllas en estado sólido, líquido o gaseoso que causan destrucción o alteraciones irreversibles en el tejido vivo por acción química en el sitio de contacto. </a:t>
            </a:r>
            <a:br>
              <a:rPr lang="es-MX" dirty="0"/>
            </a:br>
            <a:endParaRPr lang="es-MX"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Sustancias combustibles</a:t>
            </a:r>
          </a:p>
          <a:p>
            <a:pPr marL="6160" indent="0">
              <a:buNone/>
            </a:pPr>
            <a:r>
              <a:rPr lang="es-MX" dirty="0"/>
              <a:t>b)	Sustancias corrosivas</a:t>
            </a:r>
          </a:p>
          <a:p>
            <a:pPr marL="6160" indent="0">
              <a:buNone/>
            </a:pPr>
            <a:r>
              <a:rPr lang="es-MX" dirty="0"/>
              <a:t>c)	Sustancias explosivas</a:t>
            </a:r>
          </a:p>
          <a:p>
            <a:pPr marL="6160" indent="0">
              <a:buNone/>
            </a:pPr>
            <a:r>
              <a:rPr lang="es-MX" dirty="0"/>
              <a:t>d)	Sustancias inflamables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75722" y="324744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4165556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14.	Las sustancias reactivas son aquellas que:</a:t>
            </a:r>
            <a:br>
              <a:rPr lang="es-MX" dirty="0"/>
            </a:br>
            <a:endParaRPr lang="es-MX"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fontScale="85000" lnSpcReduction="10000"/>
          </a:bodyPr>
          <a:lstStyle/>
          <a:p>
            <a:pPr marL="6160" indent="0">
              <a:buNone/>
            </a:pPr>
            <a:endParaRPr lang="es-MX" dirty="0"/>
          </a:p>
          <a:p>
            <a:pPr marL="6160" indent="0">
              <a:buNone/>
            </a:pPr>
            <a:r>
              <a:rPr lang="es-MX" dirty="0"/>
              <a:t>a)	Por sus propiedades físicas y químicas al ser manejadas, transportadas, almacenadas o procesadas, presentan la posibilidad de inflamabilidad, explosividad, toxicidad, reactividad, radiactividad, corrosividad o acción biológica dañina.</a:t>
            </a:r>
          </a:p>
          <a:p>
            <a:pPr marL="6160" indent="0">
              <a:buNone/>
            </a:pPr>
            <a:r>
              <a:rPr lang="es-MX" dirty="0"/>
              <a:t>b)	Presentan susceptibilidad para liberar energía.</a:t>
            </a:r>
          </a:p>
          <a:p>
            <a:pPr marL="6160" indent="0">
              <a:buNone/>
            </a:pPr>
            <a:r>
              <a:rPr lang="es-MX" dirty="0"/>
              <a:t>c)	En estado sólido, líquido o gaseoso pueden causar </a:t>
            </a:r>
            <a:r>
              <a:rPr lang="es-MX" dirty="0" err="1"/>
              <a:t>transtornos</a:t>
            </a:r>
            <a:r>
              <a:rPr lang="es-MX" dirty="0"/>
              <a:t> estructurales o funcionales que provoquen daños a la salud o la muerte si son absorbidas</a:t>
            </a:r>
          </a:p>
          <a:p>
            <a:pPr marL="6160" indent="0">
              <a:buNone/>
            </a:pPr>
            <a:r>
              <a:rPr lang="es-MX" dirty="0"/>
              <a:t>d)	En estado sólido, líquido o gaseoso causan un efecto inflamatorio reversible en el tejido vivo por acción química en el sitio de contacto.</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681582" y="3484499"/>
            <a:ext cx="5822338" cy="6531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278899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800" dirty="0"/>
              <a:t>15.	Son aquéllas en estado sólido, líquido o gaseoso que pueden causar </a:t>
            </a:r>
            <a:r>
              <a:rPr lang="es-MX" sz="2800" dirty="0" err="1"/>
              <a:t>transtornos</a:t>
            </a:r>
            <a:r>
              <a:rPr lang="es-MX" sz="2800" dirty="0"/>
              <a:t> estructurales o funcionales que provoquen daños a la salud o la muerte si son absorbidas, aun en cantidades relativamente pequeñas por el trabajador.</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Ventilación</a:t>
            </a:r>
          </a:p>
          <a:p>
            <a:pPr marL="6160" indent="0">
              <a:buNone/>
            </a:pPr>
            <a:r>
              <a:rPr lang="es-MX" dirty="0"/>
              <a:t>b)	Sustancias tóxicas</a:t>
            </a:r>
          </a:p>
          <a:p>
            <a:pPr marL="6160" indent="0">
              <a:buNone/>
            </a:pPr>
            <a:r>
              <a:rPr lang="es-MX" dirty="0"/>
              <a:t>c)	Sustancias reactivas</a:t>
            </a:r>
          </a:p>
          <a:p>
            <a:pPr marL="6160" indent="0">
              <a:buNone/>
            </a:pPr>
            <a:r>
              <a:rPr lang="es-MX" dirty="0"/>
              <a:t>d)	Sustancias químicas peligrosas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75722" y="329316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86763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800" dirty="0"/>
              <a:t>16.	Establecer por escrito las actividades peligrosas y operaciones en espacios confinados que entrañen exposición a sustancias químicas peligrosas y que requieran autorización para ejecutarse es una obligación del:</a:t>
            </a:r>
            <a:br>
              <a:rPr lang="es-MX" sz="2800" dirty="0"/>
            </a:br>
            <a:endParaRPr lang="es-MX" sz="2800"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Patrón</a:t>
            </a:r>
          </a:p>
          <a:p>
            <a:pPr marL="6160" indent="0">
              <a:buNone/>
            </a:pPr>
            <a:r>
              <a:rPr lang="es-MX" dirty="0"/>
              <a:t>b)	Trabajador</a:t>
            </a:r>
          </a:p>
          <a:p>
            <a:pPr marL="6160" indent="0">
              <a:buNone/>
            </a:pPr>
            <a:r>
              <a:rPr lang="es-MX" dirty="0"/>
              <a:t>c)	Unidad de verificación</a:t>
            </a:r>
          </a:p>
          <a:p>
            <a:pPr marL="6160" indent="0">
              <a:buNone/>
            </a:pPr>
            <a:r>
              <a:rPr lang="es-MX" dirty="0"/>
              <a:t>d)	Auditor</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681582" y="2753139"/>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7742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17.	Es el conjunto de materiales, equipo y medicamentos que se utilizan para aplicar los primeros auxilios a una persona que ha sufrido un accidente o una enfermedad repentina.</a:t>
            </a:r>
            <a:br>
              <a:rPr lang="es-MX" dirty="0"/>
            </a:br>
            <a:endParaRPr lang="es-MX"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Venda</a:t>
            </a:r>
          </a:p>
          <a:p>
            <a:pPr marL="6160" indent="0">
              <a:buNone/>
            </a:pPr>
            <a:r>
              <a:rPr lang="es-MX" dirty="0"/>
              <a:t>b)	Maletín</a:t>
            </a:r>
          </a:p>
          <a:p>
            <a:pPr marL="6160" indent="0">
              <a:buNone/>
            </a:pPr>
            <a:r>
              <a:rPr lang="es-MX" dirty="0"/>
              <a:t>c)	Botiquín</a:t>
            </a:r>
          </a:p>
          <a:p>
            <a:pPr marL="6160" indent="0">
              <a:buNone/>
            </a:pPr>
            <a:r>
              <a:rPr lang="es-MX" dirty="0"/>
              <a:t>d)	Ambulancia</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75722" y="375036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559491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18.	Participar en las brigadas de respuesta a emergencia es una obligación del:</a:t>
            </a:r>
            <a:br>
              <a:rPr lang="es-MX" dirty="0"/>
            </a:br>
            <a:endParaRPr lang="es-MX"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Patrón</a:t>
            </a:r>
          </a:p>
          <a:p>
            <a:pPr marL="6160" indent="0">
              <a:buNone/>
            </a:pPr>
            <a:r>
              <a:rPr lang="es-MX" dirty="0"/>
              <a:t>b)	Trabajador</a:t>
            </a:r>
          </a:p>
          <a:p>
            <a:pPr marL="6160" indent="0">
              <a:buNone/>
            </a:pPr>
            <a:r>
              <a:rPr lang="es-MX" dirty="0"/>
              <a:t>c)	Unidad de verificación</a:t>
            </a:r>
          </a:p>
          <a:p>
            <a:pPr marL="6160" indent="0">
              <a:buNone/>
            </a:pPr>
            <a:r>
              <a:rPr lang="es-MX" dirty="0"/>
              <a:t>d)	Auditor</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73599" y="3123709"/>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259351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19.	Los requisitos administrativos están especificados en el capítulo:</a:t>
            </a:r>
            <a:br>
              <a:rPr lang="es-MX" dirty="0"/>
            </a:br>
            <a:endParaRPr lang="es-MX"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a:xfrm>
            <a:off x="2773599" y="2052116"/>
            <a:ext cx="7796540" cy="3997828"/>
          </a:xfrm>
        </p:spPr>
        <p:txBody>
          <a:bodyPr>
            <a:normAutofit/>
          </a:bodyPr>
          <a:lstStyle/>
          <a:p>
            <a:pPr marL="6160" indent="0">
              <a:buNone/>
            </a:pPr>
            <a:r>
              <a:rPr lang="es-MX" dirty="0"/>
              <a:t>a)	5</a:t>
            </a:r>
          </a:p>
          <a:p>
            <a:pPr marL="6160" indent="0">
              <a:buNone/>
            </a:pPr>
            <a:r>
              <a:rPr lang="es-MX" dirty="0"/>
              <a:t>b)	6</a:t>
            </a:r>
          </a:p>
          <a:p>
            <a:pPr marL="6160" indent="0">
              <a:buNone/>
            </a:pPr>
            <a:r>
              <a:rPr lang="es-MX" dirty="0"/>
              <a:t>c)	7</a:t>
            </a:r>
          </a:p>
          <a:p>
            <a:pPr marL="6160" indent="0">
              <a:buNone/>
            </a:pPr>
            <a:r>
              <a:rPr lang="es-MX" dirty="0"/>
              <a:t>d)	8</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75723" y="3750365"/>
            <a:ext cx="1650558" cy="570175"/>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192459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800" dirty="0"/>
              <a:t>20.	“Se prohíbe el uso de herramientas, ropa, zapatos y objetos personales que puedan generar chispa, flama abierta o temperaturas que puedan provocar ignición.” Es un requisito de tipo:</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Del manejo</a:t>
            </a:r>
          </a:p>
          <a:p>
            <a:pPr marL="6160" indent="0">
              <a:buNone/>
            </a:pPr>
            <a:r>
              <a:rPr lang="es-MX" dirty="0"/>
              <a:t>b)	Del almacenamiento</a:t>
            </a:r>
          </a:p>
          <a:p>
            <a:pPr marL="6160" indent="0">
              <a:buNone/>
            </a:pPr>
            <a:r>
              <a:rPr lang="es-MX" dirty="0"/>
              <a:t>c)	Del transporte</a:t>
            </a:r>
          </a:p>
          <a:p>
            <a:pPr marL="6160" indent="0">
              <a:buNone/>
            </a:pPr>
            <a:r>
              <a:rPr lang="es-MX" dirty="0"/>
              <a:t>d)	Ninguna de las anteriores </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611808" y="2753139"/>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502433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179444" y="1059847"/>
            <a:ext cx="9390696" cy="1617092"/>
          </a:xfrm>
        </p:spPr>
        <p:txBody>
          <a:bodyPr>
            <a:noAutofit/>
          </a:bodyPr>
          <a:lstStyle/>
          <a:p>
            <a:r>
              <a:rPr lang="es-MX" sz="5000" dirty="0"/>
              <a:t>Área del centro de trabajo en que la concentración ambiental de las sustancias químicas peligrosas se encuentra entre el 20% del límite inferior de inflamabilidad y el límite superior de inflamabilidad.</a:t>
            </a:r>
          </a:p>
        </p:txBody>
      </p:sp>
    </p:spTree>
    <p:extLst>
      <p:ext uri="{BB962C8B-B14F-4D97-AF65-F5344CB8AC3E}">
        <p14:creationId xmlns:p14="http://schemas.microsoft.com/office/powerpoint/2010/main" val="2840634939"/>
      </p:ext>
    </p:extLst>
  </p:cSld>
  <p:clrMapOvr>
    <a:masterClrMapping/>
  </p:clrMapOvr>
  <p:transition spd="slow">
    <p:push dir="u"/>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21.	“Los recipientes fijos donde se almacenen estas sustancias deben contar con dispositivos de relevo de presión y arrestador de flama.” Es un requisito de tipo:</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Del manejo</a:t>
            </a:r>
          </a:p>
          <a:p>
            <a:pPr marL="6160" indent="0">
              <a:buNone/>
            </a:pPr>
            <a:r>
              <a:rPr lang="es-MX" dirty="0"/>
              <a:t>b)	Del almacenamiento</a:t>
            </a:r>
          </a:p>
          <a:p>
            <a:pPr marL="6160" indent="0">
              <a:buNone/>
            </a:pPr>
            <a:r>
              <a:rPr lang="es-MX" dirty="0"/>
              <a:t>c)	Del transporte</a:t>
            </a:r>
          </a:p>
          <a:p>
            <a:pPr marL="6160" indent="0">
              <a:buNone/>
            </a:pPr>
            <a:r>
              <a:rPr lang="es-MX" dirty="0"/>
              <a:t>d)	Ninguna de las anteriores </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73599" y="3262194"/>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84472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400" dirty="0"/>
              <a:t>22.	“Los sistemas de tuberías que conduzcan estas sustancias y que estén expuestos a que el tránsito normal de trabajadores o equipo los pueda dañar, deben contar con protección para evitar que sean dañados. Esta protección no debe impedir la revisión y el mantenimiento de dichos sistemas de tuberías.” Es un requisito de tipo:</a:t>
            </a:r>
            <a:br>
              <a:rPr lang="es-MX" sz="2400" dirty="0"/>
            </a:br>
            <a:endParaRPr lang="es-MX" sz="2400"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Del manejo</a:t>
            </a:r>
          </a:p>
          <a:p>
            <a:pPr marL="6160" indent="0">
              <a:buNone/>
            </a:pPr>
            <a:r>
              <a:rPr lang="es-MX" dirty="0"/>
              <a:t>b)	Del almacenamiento</a:t>
            </a:r>
          </a:p>
          <a:p>
            <a:pPr marL="6160" indent="0">
              <a:buNone/>
            </a:pPr>
            <a:r>
              <a:rPr lang="es-MX" dirty="0"/>
              <a:t>c)	Del transporte</a:t>
            </a:r>
          </a:p>
          <a:p>
            <a:pPr marL="6160" indent="0">
              <a:buNone/>
            </a:pPr>
            <a:r>
              <a:rPr lang="es-MX" dirty="0"/>
              <a:t>d)	Ninguna de las anteriores </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38562" y="375036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764677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23.	La vigilancia del cumplimiento de la presente Norma corresponde a la: </a:t>
            </a:r>
            <a:br>
              <a:rPr lang="es-MX" dirty="0"/>
            </a:br>
            <a:endParaRPr lang="es-MX"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Secretaría del Trabajo y Previsión Social.</a:t>
            </a:r>
          </a:p>
          <a:p>
            <a:pPr marL="6160" indent="0">
              <a:buNone/>
            </a:pPr>
            <a:r>
              <a:rPr lang="es-MX" dirty="0"/>
              <a:t>b)	Secretaría de Desarrollo Social</a:t>
            </a:r>
          </a:p>
          <a:p>
            <a:pPr marL="6160" indent="0">
              <a:buNone/>
            </a:pPr>
            <a:r>
              <a:rPr lang="es-MX" dirty="0"/>
              <a:t>c)	Secretaría de Salud</a:t>
            </a:r>
          </a:p>
          <a:p>
            <a:pPr marL="6160" indent="0">
              <a:buNone/>
            </a:pPr>
            <a:r>
              <a:rPr lang="es-MX" dirty="0"/>
              <a:t>d)	Secretaría de Seguridad y Salud Ocupacional.</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88839" y="2753139"/>
            <a:ext cx="576080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77875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lstStyle/>
          <a:p>
            <a:r>
              <a:rPr lang="es-MX" dirty="0"/>
              <a:t>24.	Esta norma concuerda con la siguiente norma:</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endParaRPr lang="es-MX" dirty="0"/>
          </a:p>
          <a:p>
            <a:pPr marL="6160" indent="0">
              <a:buNone/>
            </a:pPr>
            <a:r>
              <a:rPr lang="es-MX" dirty="0"/>
              <a:t>a)	NOM-019-STPS-2000</a:t>
            </a:r>
          </a:p>
          <a:p>
            <a:pPr marL="6160" indent="0">
              <a:buNone/>
            </a:pPr>
            <a:r>
              <a:rPr lang="es-MX" dirty="0"/>
              <a:t>b)	NOM-025-STPS-1990</a:t>
            </a:r>
          </a:p>
          <a:p>
            <a:pPr marL="6160" indent="0">
              <a:buNone/>
            </a:pPr>
            <a:r>
              <a:rPr lang="es-MX" dirty="0"/>
              <a:t>c)	NOM-005-STPS-1998</a:t>
            </a:r>
          </a:p>
          <a:p>
            <a:pPr marL="6160" indent="0">
              <a:buNone/>
            </a:pPr>
            <a:r>
              <a:rPr lang="es-MX" dirty="0"/>
              <a:t>d)	Ninguna </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611808" y="445902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261801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lstStyle/>
          <a:p>
            <a:r>
              <a:rPr lang="es-MX" dirty="0"/>
              <a:t>25.	El capitulo 9 hace referencia a:</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Requisitos generales </a:t>
            </a:r>
          </a:p>
          <a:p>
            <a:pPr marL="6160" indent="0">
              <a:buNone/>
            </a:pPr>
            <a:r>
              <a:rPr lang="es-MX" dirty="0"/>
              <a:t>b)	Requisitos para el manejo, transporte y almacenamiento de sustancias inflamables o combustibles </a:t>
            </a:r>
          </a:p>
          <a:p>
            <a:pPr marL="6160" indent="0">
              <a:buNone/>
            </a:pPr>
            <a:r>
              <a:rPr lang="es-MX" dirty="0"/>
              <a:t>c)	Requisitos para el manejo, transporte y almacenamiento de sustancias explosivas </a:t>
            </a:r>
          </a:p>
          <a:p>
            <a:pPr marL="6160" indent="0">
              <a:buNone/>
            </a:pPr>
            <a:r>
              <a:rPr lang="es-MX" dirty="0"/>
              <a:t>d)	Requisitos para el transporte y almacenamiento de sustancias corrosivas, irritantes o tóxicas </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611808" y="221874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03151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lstStyle/>
          <a:p>
            <a:r>
              <a:rPr lang="es-MX" dirty="0"/>
              <a:t>26.	El capitulo 6 hace referencia a:</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Definiciones </a:t>
            </a:r>
          </a:p>
          <a:p>
            <a:pPr marL="6160" indent="0">
              <a:buNone/>
            </a:pPr>
            <a:r>
              <a:rPr lang="es-MX" dirty="0"/>
              <a:t>b)	Obligaciones del patrón </a:t>
            </a:r>
          </a:p>
          <a:p>
            <a:pPr marL="6160" indent="0">
              <a:buNone/>
            </a:pPr>
            <a:r>
              <a:rPr lang="es-MX" dirty="0"/>
              <a:t>c)	Obligaciones de los trabajadores </a:t>
            </a:r>
          </a:p>
          <a:p>
            <a:pPr marL="6160" indent="0">
              <a:buNone/>
            </a:pPr>
            <a:r>
              <a:rPr lang="es-MX" dirty="0"/>
              <a:t>d)	Requisitos administrativos </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75722" y="3750365"/>
            <a:ext cx="4873818" cy="638755"/>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639508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800" dirty="0"/>
              <a:t>27.	Establecer las condiciones de seguridad e higiene para el manejo, transporte y almacenamiento de sustancias químicas peligrosas, para prevenir y proteger la salud de los trabajadores y evitar daños al centro de trabajo; forma parte del:</a:t>
            </a:r>
            <a:br>
              <a:rPr lang="es-MX" sz="2800" dirty="0"/>
            </a:br>
            <a:endParaRPr lang="es-MX" sz="2800"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a:xfrm>
            <a:off x="2045518" y="2973802"/>
            <a:ext cx="7796540" cy="3997828"/>
          </a:xfrm>
        </p:spPr>
        <p:txBody>
          <a:bodyPr>
            <a:normAutofit/>
          </a:bodyPr>
          <a:lstStyle/>
          <a:p>
            <a:pPr marL="6160" indent="0">
              <a:buNone/>
            </a:pPr>
            <a:r>
              <a:rPr lang="es-MX" dirty="0"/>
              <a:t>a)	Objetivo</a:t>
            </a:r>
          </a:p>
          <a:p>
            <a:pPr marL="6160" indent="0">
              <a:buNone/>
            </a:pPr>
            <a:r>
              <a:rPr lang="es-MX" dirty="0"/>
              <a:t>b)	Campo de aplicación</a:t>
            </a:r>
          </a:p>
          <a:p>
            <a:pPr marL="6160" indent="0">
              <a:buNone/>
            </a:pPr>
            <a:r>
              <a:rPr lang="es-MX" dirty="0"/>
              <a:t>c)	Referencias</a:t>
            </a:r>
          </a:p>
          <a:p>
            <a:pPr marL="616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1863380" y="3625594"/>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540058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800" dirty="0"/>
              <a:t>28.	Elaborar y mantener actualizado, en cuanto a los cambios de procesos o sustancias químicas peligrosas presentes en el centro de trabajo, un estudio para analizar los riesgos potenciales de sustancias químicas peligrosas es una obligación del:</a:t>
            </a:r>
            <a:br>
              <a:rPr lang="es-MX" sz="2800" dirty="0"/>
            </a:br>
            <a:endParaRPr lang="es-MX" sz="2800"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Patrón</a:t>
            </a:r>
          </a:p>
          <a:p>
            <a:pPr marL="6160" indent="0">
              <a:buNone/>
            </a:pPr>
            <a:r>
              <a:rPr lang="es-MX" dirty="0"/>
              <a:t>b)	Trabajador</a:t>
            </a:r>
          </a:p>
          <a:p>
            <a:pPr marL="6160" indent="0">
              <a:buNone/>
            </a:pPr>
            <a:r>
              <a:rPr lang="es-MX" dirty="0"/>
              <a:t>c)	Unidad de verificación</a:t>
            </a:r>
          </a:p>
          <a:p>
            <a:pPr marL="6160" indent="0">
              <a:buNone/>
            </a:pPr>
            <a:r>
              <a:rPr lang="es-MX" dirty="0"/>
              <a:t>d)	Auditor</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681582" y="2753139"/>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712406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29.	Comunicar a los trabajadores los riesgos a los que estén expuestos una obligación del:</a:t>
            </a:r>
            <a:br>
              <a:rPr lang="es-MX" dirty="0"/>
            </a:br>
            <a:endParaRPr lang="es-MX" dirty="0"/>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Patrón</a:t>
            </a:r>
          </a:p>
          <a:p>
            <a:pPr marL="6160" indent="0">
              <a:buNone/>
            </a:pPr>
            <a:r>
              <a:rPr lang="es-MX" dirty="0"/>
              <a:t>b)	Trabajador</a:t>
            </a:r>
          </a:p>
          <a:p>
            <a:pPr marL="6160" indent="0">
              <a:buNone/>
            </a:pPr>
            <a:r>
              <a:rPr lang="es-MX" dirty="0"/>
              <a:t>c)	Unidad de verificación</a:t>
            </a:r>
          </a:p>
          <a:p>
            <a:pPr marL="6160" indent="0">
              <a:buNone/>
            </a:pPr>
            <a:r>
              <a:rPr lang="es-MX" dirty="0"/>
              <a:t>d)	Auditor</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186609" y="2753139"/>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407150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30.	La guía de referencia para el botiquín de primeros auxilios está basado en:</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lstStyle/>
          <a:p>
            <a:pPr marL="6160" indent="0">
              <a:buNone/>
            </a:pPr>
            <a:r>
              <a:rPr lang="es-MX" dirty="0"/>
              <a:t>a)	El Manual de Primeros Auxilios de la Secretaria de Salud</a:t>
            </a:r>
          </a:p>
          <a:p>
            <a:pPr marL="6160" indent="0">
              <a:buNone/>
            </a:pPr>
            <a:r>
              <a:rPr lang="es-MX" dirty="0"/>
              <a:t>b)	El Manual de Primeros Auxilios establecido por la ONU</a:t>
            </a:r>
          </a:p>
          <a:p>
            <a:pPr marL="6160" indent="0">
              <a:buNone/>
            </a:pPr>
            <a:r>
              <a:rPr lang="es-MX" dirty="0"/>
              <a:t>c)	El Manual de Primeros Auxilios de la Cruz Roja Mexicana.</a:t>
            </a:r>
          </a:p>
          <a:p>
            <a:pPr marL="616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611808" y="3713099"/>
            <a:ext cx="7958331" cy="7674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63328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5D174-6354-409E-83A3-A0A1ACC18D18}"/>
              </a:ext>
            </a:extLst>
          </p:cNvPr>
          <p:cNvSpPr>
            <a:spLocks noGrp="1"/>
          </p:cNvSpPr>
          <p:nvPr>
            <p:ph type="title"/>
          </p:nvPr>
        </p:nvSpPr>
        <p:spPr>
          <a:xfrm>
            <a:off x="2116834" y="1195845"/>
            <a:ext cx="7958331" cy="4466309"/>
          </a:xfrm>
        </p:spPr>
        <p:txBody>
          <a:bodyPr>
            <a:normAutofit/>
          </a:bodyPr>
          <a:lstStyle/>
          <a:p>
            <a:r>
              <a:rPr lang="es-MX" sz="10000" dirty="0"/>
              <a:t>Atmósfera no respirable</a:t>
            </a:r>
          </a:p>
        </p:txBody>
      </p:sp>
    </p:spTree>
    <p:extLst>
      <p:ext uri="{BB962C8B-B14F-4D97-AF65-F5344CB8AC3E}">
        <p14:creationId xmlns:p14="http://schemas.microsoft.com/office/powerpoint/2010/main" val="2964059558"/>
      </p:ext>
    </p:extLst>
  </p:cSld>
  <p:clrMapOvr>
    <a:masterClrMapping/>
  </p:clrMapOvr>
  <p:transition spd="slow">
    <p:push dir="u"/>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D34D4B-2295-4628-9BC1-FB6B0E3DC324}"/>
              </a:ext>
            </a:extLst>
          </p:cNvPr>
          <p:cNvSpPr>
            <a:spLocks noGrp="1"/>
          </p:cNvSpPr>
          <p:nvPr>
            <p:ph type="title"/>
          </p:nvPr>
        </p:nvSpPr>
        <p:spPr/>
        <p:txBody>
          <a:bodyPr/>
          <a:lstStyle/>
          <a:p>
            <a:r>
              <a:rPr lang="es-MX" dirty="0"/>
              <a:t>Referencias</a:t>
            </a:r>
          </a:p>
        </p:txBody>
      </p:sp>
      <p:sp>
        <p:nvSpPr>
          <p:cNvPr id="3" name="Marcador de contenido 2">
            <a:extLst>
              <a:ext uri="{FF2B5EF4-FFF2-40B4-BE49-F238E27FC236}">
                <a16:creationId xmlns:a16="http://schemas.microsoft.com/office/drawing/2014/main" id="{62B83D9A-1529-4A55-A327-DB58A2441DBC}"/>
              </a:ext>
            </a:extLst>
          </p:cNvPr>
          <p:cNvSpPr>
            <a:spLocks noGrp="1"/>
          </p:cNvSpPr>
          <p:nvPr>
            <p:ph idx="1"/>
          </p:nvPr>
        </p:nvSpPr>
        <p:spPr/>
        <p:txBody>
          <a:bodyPr/>
          <a:lstStyle/>
          <a:p>
            <a:r>
              <a:rPr lang="es-MX" dirty="0"/>
              <a:t>NORMA Oficial Mexicana NOM-005-STPS-1998, Relativa a las condiciones de seguridad e higiene en los centros de trabajo para el manejo, transporte y almacenamiento de sustancias químicas peligrosas. Al margen un sello con el Escudo Nacional, que dice: Estados Unidos Mexicanos.- </a:t>
            </a:r>
          </a:p>
        </p:txBody>
      </p:sp>
    </p:spTree>
    <p:extLst>
      <p:ext uri="{BB962C8B-B14F-4D97-AF65-F5344CB8AC3E}">
        <p14:creationId xmlns:p14="http://schemas.microsoft.com/office/powerpoint/2010/main" val="327623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1550178"/>
            <a:ext cx="7958331" cy="1077229"/>
          </a:xfrm>
        </p:spPr>
        <p:txBody>
          <a:bodyPr>
            <a:noAutofit/>
          </a:bodyPr>
          <a:lstStyle/>
          <a:p>
            <a:r>
              <a:rPr lang="es-MX" sz="5000" dirty="0"/>
              <a:t>Área del centro de trabajo con deficiencia, menos de 19.5%, o exceso, más de 23.5%, de oxígeno.</a:t>
            </a:r>
          </a:p>
        </p:txBody>
      </p:sp>
    </p:spTree>
    <p:extLst>
      <p:ext uri="{BB962C8B-B14F-4D97-AF65-F5344CB8AC3E}">
        <p14:creationId xmlns:p14="http://schemas.microsoft.com/office/powerpoint/2010/main" val="1383622782"/>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5D174-6354-409E-83A3-A0A1ACC18D18}"/>
              </a:ext>
            </a:extLst>
          </p:cNvPr>
          <p:cNvSpPr>
            <a:spLocks noGrp="1"/>
          </p:cNvSpPr>
          <p:nvPr>
            <p:ph type="title"/>
          </p:nvPr>
        </p:nvSpPr>
        <p:spPr>
          <a:xfrm>
            <a:off x="2116834" y="1195845"/>
            <a:ext cx="7958331" cy="4466309"/>
          </a:xfrm>
        </p:spPr>
        <p:txBody>
          <a:bodyPr>
            <a:normAutofit/>
          </a:bodyPr>
          <a:lstStyle/>
          <a:p>
            <a:r>
              <a:rPr lang="es-MX" sz="10000" dirty="0"/>
              <a:t>Autoridad del trabajo</a:t>
            </a:r>
          </a:p>
        </p:txBody>
      </p:sp>
    </p:spTree>
    <p:extLst>
      <p:ext uri="{BB962C8B-B14F-4D97-AF65-F5344CB8AC3E}">
        <p14:creationId xmlns:p14="http://schemas.microsoft.com/office/powerpoint/2010/main" val="1868295593"/>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755373" y="874316"/>
            <a:ext cx="10495721" cy="2173683"/>
          </a:xfrm>
        </p:spPr>
        <p:txBody>
          <a:bodyPr>
            <a:noAutofit/>
          </a:bodyPr>
          <a:lstStyle/>
          <a:p>
            <a:r>
              <a:rPr lang="es-MX" sz="4800" dirty="0"/>
              <a:t>Las unidades administrativas competentes de la Secretaría del Trabajo y Previsión Social, que realicen funciones de inspección en materia de seguridad e higiene en el trabajo, y las correspondientes de las entidades federativas y la Ciudad de México, que actúen en auxilio de aquéllas. </a:t>
            </a:r>
          </a:p>
        </p:txBody>
      </p:sp>
    </p:spTree>
    <p:extLst>
      <p:ext uri="{BB962C8B-B14F-4D97-AF65-F5344CB8AC3E}">
        <p14:creationId xmlns:p14="http://schemas.microsoft.com/office/powerpoint/2010/main" val="2192635558"/>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5D174-6354-409E-83A3-A0A1ACC18D18}"/>
              </a:ext>
            </a:extLst>
          </p:cNvPr>
          <p:cNvSpPr>
            <a:spLocks noGrp="1"/>
          </p:cNvSpPr>
          <p:nvPr>
            <p:ph type="title"/>
          </p:nvPr>
        </p:nvSpPr>
        <p:spPr>
          <a:xfrm>
            <a:off x="2116834" y="1195845"/>
            <a:ext cx="7958331" cy="4466309"/>
          </a:xfrm>
        </p:spPr>
        <p:txBody>
          <a:bodyPr>
            <a:normAutofit/>
          </a:bodyPr>
          <a:lstStyle/>
          <a:p>
            <a:r>
              <a:rPr lang="es-MX" sz="10000" dirty="0"/>
              <a:t>Centro de trabajo</a:t>
            </a:r>
          </a:p>
        </p:txBody>
      </p:sp>
    </p:spTree>
    <p:extLst>
      <p:ext uri="{BB962C8B-B14F-4D97-AF65-F5344CB8AC3E}">
        <p14:creationId xmlns:p14="http://schemas.microsoft.com/office/powerpoint/2010/main" val="843673212"/>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086678" y="808056"/>
            <a:ext cx="9483461" cy="1299040"/>
          </a:xfrm>
        </p:spPr>
        <p:txBody>
          <a:bodyPr>
            <a:noAutofit/>
          </a:bodyPr>
          <a:lstStyle/>
          <a:p>
            <a:r>
              <a:rPr lang="es-MX" sz="5000" dirty="0"/>
              <a:t>Todo aquel lugar, cualquiera que sea su denominación, en el que se realicen actividades de producción, de comercialización o de prestación de servicios, o en el que laboren personas que estén sujetas a una relación de trabajo. </a:t>
            </a:r>
          </a:p>
        </p:txBody>
      </p:sp>
    </p:spTree>
    <p:extLst>
      <p:ext uri="{BB962C8B-B14F-4D97-AF65-F5344CB8AC3E}">
        <p14:creationId xmlns:p14="http://schemas.microsoft.com/office/powerpoint/2010/main" val="4150711670"/>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5D174-6354-409E-83A3-A0A1ACC18D18}"/>
              </a:ext>
            </a:extLst>
          </p:cNvPr>
          <p:cNvSpPr>
            <a:spLocks noGrp="1"/>
          </p:cNvSpPr>
          <p:nvPr>
            <p:ph type="title"/>
          </p:nvPr>
        </p:nvSpPr>
        <p:spPr>
          <a:xfrm>
            <a:off x="2116834" y="1195845"/>
            <a:ext cx="7958331" cy="4466309"/>
          </a:xfrm>
        </p:spPr>
        <p:txBody>
          <a:bodyPr>
            <a:normAutofit/>
          </a:bodyPr>
          <a:lstStyle/>
          <a:p>
            <a:r>
              <a:rPr lang="es-MX" sz="10000" dirty="0"/>
              <a:t>Espacio confinado</a:t>
            </a:r>
          </a:p>
        </p:txBody>
      </p:sp>
    </p:spTree>
    <p:extLst>
      <p:ext uri="{BB962C8B-B14F-4D97-AF65-F5344CB8AC3E}">
        <p14:creationId xmlns:p14="http://schemas.microsoft.com/office/powerpoint/2010/main" val="2863317996"/>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848139" y="728542"/>
            <a:ext cx="10310191" cy="1829127"/>
          </a:xfrm>
        </p:spPr>
        <p:txBody>
          <a:bodyPr>
            <a:noAutofit/>
          </a:bodyPr>
          <a:lstStyle/>
          <a:p>
            <a:r>
              <a:rPr lang="es-MX" sz="4400" dirty="0"/>
              <a:t>Es un lugar lo suficientemente amplio, configurado de tal manera que una persona puede desempeñar una determinada tarea en su interior, que tiene medios limitados o restringidos para su acceso o salida, que no esté diseñado para ser ocupado por una persona en forma continua y en el cual se realizan trabajos específicos ocasionalmente. </a:t>
            </a:r>
          </a:p>
        </p:txBody>
      </p:sp>
    </p:spTree>
    <p:extLst>
      <p:ext uri="{BB962C8B-B14F-4D97-AF65-F5344CB8AC3E}">
        <p14:creationId xmlns:p14="http://schemas.microsoft.com/office/powerpoint/2010/main" val="3473837834"/>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7020F-DD5E-43BC-958D-5DEB30FF467F}"/>
              </a:ext>
            </a:extLst>
          </p:cNvPr>
          <p:cNvSpPr>
            <a:spLocks noGrp="1"/>
          </p:cNvSpPr>
          <p:nvPr>
            <p:ph type="title"/>
          </p:nvPr>
        </p:nvSpPr>
        <p:spPr/>
        <p:txBody>
          <a:bodyPr/>
          <a:lstStyle/>
          <a:p>
            <a:r>
              <a:rPr lang="es-MX" dirty="0"/>
              <a:t>Temario</a:t>
            </a:r>
          </a:p>
        </p:txBody>
      </p:sp>
      <p:sp>
        <p:nvSpPr>
          <p:cNvPr id="3" name="Marcador de contenido 2">
            <a:extLst>
              <a:ext uri="{FF2B5EF4-FFF2-40B4-BE49-F238E27FC236}">
                <a16:creationId xmlns:a16="http://schemas.microsoft.com/office/drawing/2014/main" id="{17A0E495-42C0-422F-8E42-B2410D36655D}"/>
              </a:ext>
            </a:extLst>
          </p:cNvPr>
          <p:cNvSpPr>
            <a:spLocks noGrp="1"/>
          </p:cNvSpPr>
          <p:nvPr>
            <p:ph idx="1"/>
          </p:nvPr>
        </p:nvSpPr>
        <p:spPr/>
        <p:txBody>
          <a:bodyPr numCol="2">
            <a:normAutofit fontScale="70000" lnSpcReduction="20000"/>
          </a:bodyPr>
          <a:lstStyle/>
          <a:p>
            <a:pPr marL="463360" indent="-457200">
              <a:buFont typeface="+mj-lt"/>
              <a:buAutoNum type="arabicPeriod"/>
            </a:pPr>
            <a:r>
              <a:rPr lang="es-MX" dirty="0"/>
              <a:t>Objetivo </a:t>
            </a:r>
          </a:p>
          <a:p>
            <a:pPr marL="463360" indent="-457200">
              <a:buFont typeface="+mj-lt"/>
              <a:buAutoNum type="arabicPeriod"/>
            </a:pPr>
            <a:r>
              <a:rPr lang="es-MX" dirty="0"/>
              <a:t>Campo de aplicación </a:t>
            </a:r>
          </a:p>
          <a:p>
            <a:pPr marL="463360" indent="-457200">
              <a:buFont typeface="+mj-lt"/>
              <a:buAutoNum type="arabicPeriod"/>
            </a:pPr>
            <a:r>
              <a:rPr lang="es-MX" dirty="0"/>
              <a:t>Referencias </a:t>
            </a:r>
          </a:p>
          <a:p>
            <a:pPr marL="463360" indent="-457200">
              <a:buFont typeface="+mj-lt"/>
              <a:buAutoNum type="arabicPeriod"/>
            </a:pPr>
            <a:r>
              <a:rPr lang="es-MX" dirty="0"/>
              <a:t>Definiciones </a:t>
            </a:r>
          </a:p>
          <a:p>
            <a:pPr marL="463360" indent="-457200">
              <a:buFont typeface="+mj-lt"/>
              <a:buAutoNum type="arabicPeriod"/>
            </a:pPr>
            <a:r>
              <a:rPr lang="es-MX" dirty="0"/>
              <a:t>Obligaciones del patrón </a:t>
            </a:r>
          </a:p>
          <a:p>
            <a:pPr marL="463360" indent="-457200">
              <a:buFont typeface="+mj-lt"/>
              <a:buAutoNum type="arabicPeriod"/>
            </a:pPr>
            <a:r>
              <a:rPr lang="es-MX" dirty="0"/>
              <a:t>Obligaciones de los trabajadores </a:t>
            </a:r>
          </a:p>
          <a:p>
            <a:pPr marL="463360" indent="-457200">
              <a:buFont typeface="+mj-lt"/>
              <a:buAutoNum type="arabicPeriod"/>
            </a:pPr>
            <a:r>
              <a:rPr lang="es-MX" dirty="0"/>
              <a:t>Requisitos administrativos </a:t>
            </a:r>
          </a:p>
          <a:p>
            <a:pPr marL="463360" indent="-457200">
              <a:buFont typeface="+mj-lt"/>
              <a:buAutoNum type="arabicPeriod"/>
            </a:pPr>
            <a:r>
              <a:rPr lang="es-MX" dirty="0"/>
              <a:t>Programa especifico de seguridad e higiene para el manejo, transporte y almacenamiento de sustancias químicas peligrosas </a:t>
            </a:r>
          </a:p>
          <a:p>
            <a:pPr marL="463360" indent="-457200">
              <a:buFont typeface="+mj-lt"/>
              <a:buAutoNum type="arabicPeriod"/>
            </a:pPr>
            <a:r>
              <a:rPr lang="es-MX" dirty="0"/>
              <a:t>Requisitos generales </a:t>
            </a:r>
          </a:p>
          <a:p>
            <a:pPr marL="463360" indent="-457200">
              <a:buFont typeface="+mj-lt"/>
              <a:buAutoNum type="arabicPeriod"/>
            </a:pPr>
            <a:r>
              <a:rPr lang="es-MX" dirty="0"/>
              <a:t>Requisitos para el manejo, transporte y almacenamiento de sustancias inflamables o combustibles </a:t>
            </a:r>
          </a:p>
          <a:p>
            <a:pPr marL="463360" indent="-457200">
              <a:buFont typeface="+mj-lt"/>
              <a:buAutoNum type="arabicPeriod"/>
            </a:pPr>
            <a:r>
              <a:rPr lang="es-MX" dirty="0"/>
              <a:t>Requisitos para el manejo, transporte y almacenamiento de sustancias explosivas </a:t>
            </a:r>
          </a:p>
          <a:p>
            <a:pPr marL="463360" indent="-457200">
              <a:buFont typeface="+mj-lt"/>
              <a:buAutoNum type="arabicPeriod"/>
            </a:pPr>
            <a:r>
              <a:rPr lang="es-MX" dirty="0"/>
              <a:t>Requisitos para el transporte y almacenamiento de sustancias corrosivas, irritantes o tóxicas </a:t>
            </a:r>
          </a:p>
          <a:p>
            <a:pPr marL="463360" indent="-457200">
              <a:buFont typeface="+mj-lt"/>
              <a:buAutoNum type="arabicPeriod"/>
            </a:pPr>
            <a:r>
              <a:rPr lang="es-MX" dirty="0"/>
              <a:t> Vigilancia </a:t>
            </a:r>
          </a:p>
          <a:p>
            <a:pPr marL="463360" indent="-457200">
              <a:buFont typeface="+mj-lt"/>
              <a:buAutoNum type="arabicPeriod"/>
            </a:pPr>
            <a:r>
              <a:rPr lang="es-MX" dirty="0"/>
              <a:t>Bibliografía </a:t>
            </a:r>
          </a:p>
          <a:p>
            <a:pPr marL="463360" indent="-457200">
              <a:buFont typeface="+mj-lt"/>
              <a:buAutoNum type="arabicPeriod"/>
            </a:pPr>
            <a:r>
              <a:rPr lang="es-MX" dirty="0"/>
              <a:t>Concordancia con normas internacionales </a:t>
            </a:r>
          </a:p>
        </p:txBody>
      </p:sp>
    </p:spTree>
    <p:extLst>
      <p:ext uri="{BB962C8B-B14F-4D97-AF65-F5344CB8AC3E}">
        <p14:creationId xmlns:p14="http://schemas.microsoft.com/office/powerpoint/2010/main" val="3400409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5D174-6354-409E-83A3-A0A1ACC18D18}"/>
              </a:ext>
            </a:extLst>
          </p:cNvPr>
          <p:cNvSpPr>
            <a:spLocks noGrp="1"/>
          </p:cNvSpPr>
          <p:nvPr>
            <p:ph type="title"/>
          </p:nvPr>
        </p:nvSpPr>
        <p:spPr>
          <a:xfrm>
            <a:off x="2116834" y="1195845"/>
            <a:ext cx="7958331" cy="4466309"/>
          </a:xfrm>
        </p:spPr>
        <p:txBody>
          <a:bodyPr>
            <a:normAutofit/>
          </a:bodyPr>
          <a:lstStyle/>
          <a:p>
            <a:r>
              <a:rPr lang="es-MX" sz="10000" dirty="0"/>
              <a:t>Examen médico de ingreso</a:t>
            </a:r>
          </a:p>
        </p:txBody>
      </p:sp>
    </p:spTree>
    <p:extLst>
      <p:ext uri="{BB962C8B-B14F-4D97-AF65-F5344CB8AC3E}">
        <p14:creationId xmlns:p14="http://schemas.microsoft.com/office/powerpoint/2010/main" val="1970295067"/>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341017" y="967082"/>
            <a:ext cx="9509965" cy="1537579"/>
          </a:xfrm>
        </p:spPr>
        <p:txBody>
          <a:bodyPr>
            <a:noAutofit/>
          </a:bodyPr>
          <a:lstStyle/>
          <a:p>
            <a:r>
              <a:rPr lang="es-MX" sz="5000" dirty="0"/>
              <a:t>Examen realizado y determinado por un médico, para conocer el estado físico y mental del trabajador para determinar si es factible o no que se exponga a las sustancias químicas peligrosas presentes en el centro de trabajo. </a:t>
            </a:r>
          </a:p>
        </p:txBody>
      </p:sp>
    </p:spTree>
    <p:extLst>
      <p:ext uri="{BB962C8B-B14F-4D97-AF65-F5344CB8AC3E}">
        <p14:creationId xmlns:p14="http://schemas.microsoft.com/office/powerpoint/2010/main" val="3508073643"/>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1139361"/>
            <a:ext cx="7958331" cy="1077229"/>
          </a:xfrm>
        </p:spPr>
        <p:txBody>
          <a:bodyPr>
            <a:noAutofit/>
          </a:bodyPr>
          <a:lstStyle/>
          <a:p>
            <a:r>
              <a:rPr lang="es-MX" sz="10000" dirty="0"/>
              <a:t>Examen médico específico</a:t>
            </a:r>
          </a:p>
        </p:txBody>
      </p:sp>
    </p:spTree>
    <p:extLst>
      <p:ext uri="{BB962C8B-B14F-4D97-AF65-F5344CB8AC3E}">
        <p14:creationId xmlns:p14="http://schemas.microsoft.com/office/powerpoint/2010/main" val="1838669146"/>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360895" y="900822"/>
            <a:ext cx="9470209" cy="1855631"/>
          </a:xfrm>
        </p:spPr>
        <p:txBody>
          <a:bodyPr>
            <a:noAutofit/>
          </a:bodyPr>
          <a:lstStyle/>
          <a:p>
            <a:r>
              <a:rPr lang="es-MX" sz="4000" dirty="0"/>
              <a:t>Examen realizado por un médico, cuyo contenido está determinado por la literatura específica. Se realiza cuando se sospecha alteración en la salud del trabajador, con la finalidad de realizar una evaluación médica exhaustiva con respecto a las sustancias químicas peligrosas a las que está expuesto en el centro de trabajo y poder recomendar acciones correctivas al patrón. </a:t>
            </a:r>
          </a:p>
        </p:txBody>
      </p:sp>
    </p:spTree>
    <p:extLst>
      <p:ext uri="{BB962C8B-B14F-4D97-AF65-F5344CB8AC3E}">
        <p14:creationId xmlns:p14="http://schemas.microsoft.com/office/powerpoint/2010/main" val="4210051142"/>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900821"/>
            <a:ext cx="7958331" cy="1077229"/>
          </a:xfrm>
        </p:spPr>
        <p:txBody>
          <a:bodyPr>
            <a:noAutofit/>
          </a:bodyPr>
          <a:lstStyle/>
          <a:p>
            <a:r>
              <a:rPr lang="es-MX" sz="10000" dirty="0"/>
              <a:t>Examen médico periódico</a:t>
            </a:r>
          </a:p>
        </p:txBody>
      </p:sp>
    </p:spTree>
    <p:extLst>
      <p:ext uri="{BB962C8B-B14F-4D97-AF65-F5344CB8AC3E}">
        <p14:creationId xmlns:p14="http://schemas.microsoft.com/office/powerpoint/2010/main" val="2611267757"/>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Examen realizado y determinado por un médico, cuyo objetivo es vigilar la salud del trabajador expuesto a las sustancias químicas peligrosas presentes en el centro de trabajo.</a:t>
            </a:r>
          </a:p>
        </p:txBody>
      </p:sp>
    </p:spTree>
    <p:extLst>
      <p:ext uri="{BB962C8B-B14F-4D97-AF65-F5344CB8AC3E}">
        <p14:creationId xmlns:p14="http://schemas.microsoft.com/office/powerpoint/2010/main" val="2726464968"/>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351771"/>
            <a:ext cx="7958331" cy="1077229"/>
          </a:xfrm>
        </p:spPr>
        <p:txBody>
          <a:bodyPr>
            <a:normAutofit fontScale="90000"/>
          </a:bodyPr>
          <a:lstStyle/>
          <a:p>
            <a:r>
              <a:rPr lang="es-MX" dirty="0"/>
              <a:t> </a:t>
            </a:r>
            <a:r>
              <a:rPr lang="es-MX" sz="10000" dirty="0"/>
              <a:t>Explosivos primarios</a:t>
            </a:r>
          </a:p>
        </p:txBody>
      </p:sp>
    </p:spTree>
    <p:extLst>
      <p:ext uri="{BB962C8B-B14F-4D97-AF65-F5344CB8AC3E}">
        <p14:creationId xmlns:p14="http://schemas.microsoft.com/office/powerpoint/2010/main" val="760222430"/>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Son materiales que presentan facilidad para que se les haga detonar ya sea por calor, chispa, fuego o fricción, por lo que se utilizan como disparadores y en la mayoría de los casos son poco estables. </a:t>
            </a:r>
          </a:p>
        </p:txBody>
      </p:sp>
    </p:spTree>
    <p:extLst>
      <p:ext uri="{BB962C8B-B14F-4D97-AF65-F5344CB8AC3E}">
        <p14:creationId xmlns:p14="http://schemas.microsoft.com/office/powerpoint/2010/main" val="944308908"/>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949199" y="2351771"/>
            <a:ext cx="7958331" cy="1077229"/>
          </a:xfrm>
        </p:spPr>
        <p:txBody>
          <a:bodyPr>
            <a:noAutofit/>
          </a:bodyPr>
          <a:lstStyle/>
          <a:p>
            <a:r>
              <a:rPr lang="es-MX" sz="10000" dirty="0"/>
              <a:t>Explosivos secundarios</a:t>
            </a:r>
          </a:p>
        </p:txBody>
      </p:sp>
    </p:spTree>
    <p:extLst>
      <p:ext uri="{BB962C8B-B14F-4D97-AF65-F5344CB8AC3E}">
        <p14:creationId xmlns:p14="http://schemas.microsoft.com/office/powerpoint/2010/main" val="2280893213"/>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Son materiales que requieren de un explosivo primario o agente de detonación para que se inicien. </a:t>
            </a:r>
          </a:p>
        </p:txBody>
      </p:sp>
    </p:spTree>
    <p:extLst>
      <p:ext uri="{BB962C8B-B14F-4D97-AF65-F5344CB8AC3E}">
        <p14:creationId xmlns:p14="http://schemas.microsoft.com/office/powerpoint/2010/main" val="62258843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51192C-FECC-442E-A61B-EBA850AC61D0}"/>
              </a:ext>
            </a:extLst>
          </p:cNvPr>
          <p:cNvSpPr>
            <a:spLocks noGrp="1"/>
          </p:cNvSpPr>
          <p:nvPr>
            <p:ph type="title"/>
          </p:nvPr>
        </p:nvSpPr>
        <p:spPr/>
        <p:txBody>
          <a:bodyPr/>
          <a:lstStyle/>
          <a:p>
            <a:r>
              <a:rPr lang="es-MX" dirty="0"/>
              <a:t>NOM-005-STPS-1998</a:t>
            </a:r>
          </a:p>
        </p:txBody>
      </p:sp>
      <p:sp>
        <p:nvSpPr>
          <p:cNvPr id="3" name="Marcador de contenido 2">
            <a:extLst>
              <a:ext uri="{FF2B5EF4-FFF2-40B4-BE49-F238E27FC236}">
                <a16:creationId xmlns:a16="http://schemas.microsoft.com/office/drawing/2014/main" id="{C6FB2CAA-0026-437A-AFDA-8C9828A948AB}"/>
              </a:ext>
            </a:extLst>
          </p:cNvPr>
          <p:cNvSpPr>
            <a:spLocks noGrp="1"/>
          </p:cNvSpPr>
          <p:nvPr>
            <p:ph idx="1"/>
          </p:nvPr>
        </p:nvSpPr>
        <p:spPr/>
        <p:txBody>
          <a:bodyPr/>
          <a:lstStyle/>
          <a:p>
            <a:r>
              <a:rPr lang="es-MX" dirty="0"/>
              <a:t>NORMA Oficial Mexicana NOM-005-STPS-1998, Relativa a las condiciones de seguridad e higiene en los centros de trabajo para el manejo, transporte y almacenamiento de sustancias químicas peligrosas. </a:t>
            </a:r>
          </a:p>
        </p:txBody>
      </p:sp>
    </p:spTree>
    <p:extLst>
      <p:ext uri="{BB962C8B-B14F-4D97-AF65-F5344CB8AC3E}">
        <p14:creationId xmlns:p14="http://schemas.microsoft.com/office/powerpoint/2010/main" val="2218398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890385"/>
            <a:ext cx="7958331" cy="1077229"/>
          </a:xfrm>
        </p:spPr>
        <p:txBody>
          <a:bodyPr>
            <a:noAutofit/>
          </a:bodyPr>
          <a:lstStyle/>
          <a:p>
            <a:r>
              <a:rPr lang="es-MX" sz="10000" dirty="0"/>
              <a:t>Inestabilidad</a:t>
            </a:r>
          </a:p>
        </p:txBody>
      </p:sp>
    </p:spTree>
    <p:extLst>
      <p:ext uri="{BB962C8B-B14F-4D97-AF65-F5344CB8AC3E}">
        <p14:creationId xmlns:p14="http://schemas.microsoft.com/office/powerpoint/2010/main" val="3859044041"/>
      </p:ext>
    </p:extLst>
  </p:cSld>
  <p:clrMapOvr>
    <a:masterClrMapping/>
  </p:clrMapOvr>
  <p:transition spd="slow">
    <p:push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Es una característica de aquellas sustancias químicas que, por sus propiedades físicas y químicas, alteran su estado de equilibrio al aplicarles energía. </a:t>
            </a:r>
          </a:p>
        </p:txBody>
      </p:sp>
    </p:spTree>
    <p:extLst>
      <p:ext uri="{BB962C8B-B14F-4D97-AF65-F5344CB8AC3E}">
        <p14:creationId xmlns:p14="http://schemas.microsoft.com/office/powerpoint/2010/main" val="3717992137"/>
      </p:ext>
    </p:extLst>
  </p:cSld>
  <p:clrMapOvr>
    <a:masterClrMapping/>
  </p:clrMapOvr>
  <p:transition spd="slow">
    <p:push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1258630"/>
            <a:ext cx="7958331" cy="1077229"/>
          </a:xfrm>
        </p:spPr>
        <p:txBody>
          <a:bodyPr>
            <a:noAutofit/>
          </a:bodyPr>
          <a:lstStyle/>
          <a:p>
            <a:r>
              <a:rPr lang="es-MX" sz="10000" dirty="0"/>
              <a:t>Material resistente al fuego</a:t>
            </a:r>
          </a:p>
        </p:txBody>
      </p:sp>
    </p:spTree>
    <p:extLst>
      <p:ext uri="{BB962C8B-B14F-4D97-AF65-F5344CB8AC3E}">
        <p14:creationId xmlns:p14="http://schemas.microsoft.com/office/powerpoint/2010/main" val="1006630853"/>
      </p:ext>
    </p:extLst>
  </p:cSld>
  <p:clrMapOvr>
    <a:masterClrMapping/>
  </p:clrMapOvr>
  <p:transition spd="slow">
    <p:push di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Son los materiales no combustibles, que sujetos a la acción del fuego, no lo transmiten ni generan humos o vapores tóxicos, ni fallan estructuralmente por un periodo de al menos dos horas. </a:t>
            </a:r>
          </a:p>
        </p:txBody>
      </p:sp>
    </p:spTree>
    <p:extLst>
      <p:ext uri="{BB962C8B-B14F-4D97-AF65-F5344CB8AC3E}">
        <p14:creationId xmlns:p14="http://schemas.microsoft.com/office/powerpoint/2010/main" val="884153043"/>
      </p:ext>
    </p:extLst>
  </p:cSld>
  <p:clrMapOvr>
    <a:masterClrMapping/>
  </p:clrMapOvr>
  <p:transition spd="slow">
    <p:push di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890385"/>
            <a:ext cx="7958331" cy="1077229"/>
          </a:xfrm>
        </p:spPr>
        <p:txBody>
          <a:bodyPr>
            <a:noAutofit/>
          </a:bodyPr>
          <a:lstStyle/>
          <a:p>
            <a:r>
              <a:rPr lang="es-MX" sz="10000" dirty="0"/>
              <a:t>Polvorín</a:t>
            </a:r>
          </a:p>
        </p:txBody>
      </p:sp>
    </p:spTree>
    <p:extLst>
      <p:ext uri="{BB962C8B-B14F-4D97-AF65-F5344CB8AC3E}">
        <p14:creationId xmlns:p14="http://schemas.microsoft.com/office/powerpoint/2010/main" val="1369697859"/>
      </p:ext>
    </p:extLst>
  </p:cSld>
  <p:clrMapOvr>
    <a:masterClrMapping/>
  </p:clrMapOvr>
  <p:transition spd="slow">
    <p:push di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611808" y="808056"/>
            <a:ext cx="7958331" cy="1077229"/>
          </a:xfrm>
        </p:spPr>
        <p:txBody>
          <a:bodyPr>
            <a:noAutofit/>
          </a:bodyPr>
          <a:lstStyle/>
          <a:p>
            <a:r>
              <a:rPr lang="es-MX" sz="5000" dirty="0"/>
              <a:t>Local destinado para almacenar sustancias explosivas. </a:t>
            </a:r>
          </a:p>
        </p:txBody>
      </p:sp>
    </p:spTree>
    <p:extLst>
      <p:ext uri="{BB962C8B-B14F-4D97-AF65-F5344CB8AC3E}">
        <p14:creationId xmlns:p14="http://schemas.microsoft.com/office/powerpoint/2010/main" val="3330772625"/>
      </p:ext>
    </p:extLst>
  </p:cSld>
  <p:clrMapOvr>
    <a:masterClrMapping/>
  </p:clrMapOvr>
  <p:transition spd="slow">
    <p:push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895625" y="2328743"/>
            <a:ext cx="8400749" cy="1100257"/>
          </a:xfrm>
        </p:spPr>
        <p:txBody>
          <a:bodyPr>
            <a:noAutofit/>
          </a:bodyPr>
          <a:lstStyle/>
          <a:p>
            <a:r>
              <a:rPr lang="es-MX" sz="10000" dirty="0"/>
              <a:t>Procedimiento seguro</a:t>
            </a:r>
          </a:p>
        </p:txBody>
      </p:sp>
    </p:spTree>
    <p:extLst>
      <p:ext uri="{BB962C8B-B14F-4D97-AF65-F5344CB8AC3E}">
        <p14:creationId xmlns:p14="http://schemas.microsoft.com/office/powerpoint/2010/main" val="2392906453"/>
      </p:ext>
    </p:extLst>
  </p:cSld>
  <p:clrMapOvr>
    <a:masterClrMapping/>
  </p:clrMapOvr>
  <p:transition spd="slow">
    <p:push di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Secuencia ordenada y lógica de actividades para llevar a cabo una tarea de forma tal que se minimicen los riesgos a los que se expone el trabajador. </a:t>
            </a:r>
          </a:p>
        </p:txBody>
      </p:sp>
    </p:spTree>
    <p:extLst>
      <p:ext uri="{BB962C8B-B14F-4D97-AF65-F5344CB8AC3E}">
        <p14:creationId xmlns:p14="http://schemas.microsoft.com/office/powerpoint/2010/main" val="3300599340"/>
      </p:ext>
    </p:extLst>
  </p:cSld>
  <p:clrMapOvr>
    <a:masterClrMapping/>
  </p:clrMapOvr>
  <p:transition spd="slow">
    <p:push di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351771"/>
            <a:ext cx="7958331" cy="1077229"/>
          </a:xfrm>
        </p:spPr>
        <p:txBody>
          <a:bodyPr>
            <a:noAutofit/>
          </a:bodyPr>
          <a:lstStyle/>
          <a:p>
            <a:r>
              <a:rPr lang="es-MX" sz="10000" dirty="0"/>
              <a:t>Riesgo potencial</a:t>
            </a:r>
          </a:p>
        </p:txBody>
      </p:sp>
    </p:spTree>
    <p:extLst>
      <p:ext uri="{BB962C8B-B14F-4D97-AF65-F5344CB8AC3E}">
        <p14:creationId xmlns:p14="http://schemas.microsoft.com/office/powerpoint/2010/main" val="2532570239"/>
      </p:ext>
    </p:extLst>
  </p:cSld>
  <p:clrMapOvr>
    <a:masterClrMapping/>
  </p:clrMapOvr>
  <p:transition spd="slow">
    <p:push dir="u"/>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Es la probabilidad de que una sustancia química peligrosa cause daño a la salud de los trabajadores o al centro de trabajo.</a:t>
            </a:r>
          </a:p>
        </p:txBody>
      </p:sp>
    </p:spTree>
    <p:extLst>
      <p:ext uri="{BB962C8B-B14F-4D97-AF65-F5344CB8AC3E}">
        <p14:creationId xmlns:p14="http://schemas.microsoft.com/office/powerpoint/2010/main" val="297277818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DC01A4-EE9C-49F3-AF04-E916757F68E7}"/>
              </a:ext>
            </a:extLst>
          </p:cNvPr>
          <p:cNvSpPr>
            <a:spLocks noGrp="1"/>
          </p:cNvSpPr>
          <p:nvPr>
            <p:ph type="title"/>
          </p:nvPr>
        </p:nvSpPr>
        <p:spPr/>
        <p:txBody>
          <a:bodyPr/>
          <a:lstStyle/>
          <a:p>
            <a:r>
              <a:rPr lang="es-MX" dirty="0"/>
              <a:t>1. Objetivo</a:t>
            </a:r>
          </a:p>
        </p:txBody>
      </p:sp>
      <p:sp>
        <p:nvSpPr>
          <p:cNvPr id="3" name="Marcador de contenido 2">
            <a:extLst>
              <a:ext uri="{FF2B5EF4-FFF2-40B4-BE49-F238E27FC236}">
                <a16:creationId xmlns:a16="http://schemas.microsoft.com/office/drawing/2014/main" id="{CEDFC3D3-2301-4FFD-BDFD-D0DB40745701}"/>
              </a:ext>
            </a:extLst>
          </p:cNvPr>
          <p:cNvSpPr>
            <a:spLocks noGrp="1"/>
          </p:cNvSpPr>
          <p:nvPr>
            <p:ph idx="1"/>
          </p:nvPr>
        </p:nvSpPr>
        <p:spPr/>
        <p:txBody>
          <a:bodyPr/>
          <a:lstStyle/>
          <a:p>
            <a:r>
              <a:rPr lang="es-MX" dirty="0"/>
              <a:t>Establecer las condiciones de seguridad e higiene para el manejo, transporte y almacenamiento de sustancias químicas peligrosas, para prevenir y proteger la salud de los trabajadores y evitar daños al centro de trabajo. </a:t>
            </a:r>
          </a:p>
        </p:txBody>
      </p:sp>
    </p:spTree>
    <p:extLst>
      <p:ext uri="{BB962C8B-B14F-4D97-AF65-F5344CB8AC3E}">
        <p14:creationId xmlns:p14="http://schemas.microsoft.com/office/powerpoint/2010/main" val="38330706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351771"/>
            <a:ext cx="7958331" cy="1077229"/>
          </a:xfrm>
        </p:spPr>
        <p:txBody>
          <a:bodyPr>
            <a:noAutofit/>
          </a:bodyPr>
          <a:lstStyle/>
          <a:p>
            <a:r>
              <a:rPr lang="es-MX" sz="10000" dirty="0"/>
              <a:t>Sustancias combustibles</a:t>
            </a:r>
          </a:p>
        </p:txBody>
      </p:sp>
    </p:spTree>
    <p:extLst>
      <p:ext uri="{BB962C8B-B14F-4D97-AF65-F5344CB8AC3E}">
        <p14:creationId xmlns:p14="http://schemas.microsoft.com/office/powerpoint/2010/main" val="2023110440"/>
      </p:ext>
    </p:extLst>
  </p:cSld>
  <p:clrMapOvr>
    <a:masterClrMapping/>
  </p:clrMapOvr>
  <p:transition spd="slow">
    <p:push dir="u"/>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Son aquellas en estado sólido o líquido con un punto de inflamación mayor a 37.8°C. </a:t>
            </a:r>
          </a:p>
        </p:txBody>
      </p:sp>
    </p:spTree>
    <p:extLst>
      <p:ext uri="{BB962C8B-B14F-4D97-AF65-F5344CB8AC3E}">
        <p14:creationId xmlns:p14="http://schemas.microsoft.com/office/powerpoint/2010/main" val="2983962942"/>
      </p:ext>
    </p:extLst>
  </p:cSld>
  <p:clrMapOvr>
    <a:masterClrMapping/>
  </p:clrMapOvr>
  <p:transition spd="slow">
    <p:push dir="u"/>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351771"/>
            <a:ext cx="7958331" cy="1077229"/>
          </a:xfrm>
        </p:spPr>
        <p:txBody>
          <a:bodyPr>
            <a:noAutofit/>
          </a:bodyPr>
          <a:lstStyle/>
          <a:p>
            <a:r>
              <a:rPr lang="es-MX" sz="10000" dirty="0"/>
              <a:t>Sustancias corrosivas</a:t>
            </a:r>
          </a:p>
        </p:txBody>
      </p:sp>
    </p:spTree>
    <p:extLst>
      <p:ext uri="{BB962C8B-B14F-4D97-AF65-F5344CB8AC3E}">
        <p14:creationId xmlns:p14="http://schemas.microsoft.com/office/powerpoint/2010/main" val="2933886598"/>
      </p:ext>
    </p:extLst>
  </p:cSld>
  <p:clrMapOvr>
    <a:masterClrMapping/>
  </p:clrMapOvr>
  <p:transition spd="slow">
    <p:push dir="u"/>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Son aquéllas en estado sólido, líquido o gaseoso que causan destrucción o alteraciones irreversibles en el tejido vivo por acción química en el sitio de contacto. </a:t>
            </a:r>
          </a:p>
        </p:txBody>
      </p:sp>
    </p:spTree>
    <p:extLst>
      <p:ext uri="{BB962C8B-B14F-4D97-AF65-F5344CB8AC3E}">
        <p14:creationId xmlns:p14="http://schemas.microsoft.com/office/powerpoint/2010/main" val="2015450195"/>
      </p:ext>
    </p:extLst>
  </p:cSld>
  <p:clrMapOvr>
    <a:masterClrMapping/>
  </p:clrMapOvr>
  <p:transition spd="slow">
    <p:push dir="u"/>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351771"/>
            <a:ext cx="7958331" cy="1077229"/>
          </a:xfrm>
        </p:spPr>
        <p:txBody>
          <a:bodyPr>
            <a:noAutofit/>
          </a:bodyPr>
          <a:lstStyle/>
          <a:p>
            <a:r>
              <a:rPr lang="es-MX" sz="10000" dirty="0"/>
              <a:t>Sustancias explosivas</a:t>
            </a:r>
          </a:p>
        </p:txBody>
      </p:sp>
    </p:spTree>
    <p:extLst>
      <p:ext uri="{BB962C8B-B14F-4D97-AF65-F5344CB8AC3E}">
        <p14:creationId xmlns:p14="http://schemas.microsoft.com/office/powerpoint/2010/main" val="2578141013"/>
      </p:ext>
    </p:extLst>
  </p:cSld>
  <p:clrMapOvr>
    <a:masterClrMapping/>
  </p:clrMapOvr>
  <p:transition spd="slow">
    <p:push dir="u"/>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537252" y="861065"/>
            <a:ext cx="9629235" cy="1113509"/>
          </a:xfrm>
        </p:spPr>
        <p:txBody>
          <a:bodyPr>
            <a:noAutofit/>
          </a:bodyPr>
          <a:lstStyle/>
          <a:p>
            <a:r>
              <a:rPr lang="es-MX" sz="5000" dirty="0"/>
              <a:t>Son aquéllas en estado sólido, líquido o gaseoso que, por un incremento de temperatura o presión sobre una porción de su masa, reaccionan repentinamente, generando altas temperaturas y presiones sobre el medio ambiente circundante.</a:t>
            </a:r>
          </a:p>
        </p:txBody>
      </p:sp>
    </p:spTree>
    <p:extLst>
      <p:ext uri="{BB962C8B-B14F-4D97-AF65-F5344CB8AC3E}">
        <p14:creationId xmlns:p14="http://schemas.microsoft.com/office/powerpoint/2010/main" val="1948242903"/>
      </p:ext>
    </p:extLst>
  </p:cSld>
  <p:clrMapOvr>
    <a:masterClrMapping/>
  </p:clrMapOvr>
  <p:transition spd="slow">
    <p:push dir="u"/>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351771"/>
            <a:ext cx="7958331" cy="1077229"/>
          </a:xfrm>
        </p:spPr>
        <p:txBody>
          <a:bodyPr>
            <a:noAutofit/>
          </a:bodyPr>
          <a:lstStyle/>
          <a:p>
            <a:r>
              <a:rPr lang="es-MX" sz="10000" dirty="0"/>
              <a:t>Sustancias inflamables</a:t>
            </a:r>
          </a:p>
        </p:txBody>
      </p:sp>
    </p:spTree>
    <p:extLst>
      <p:ext uri="{BB962C8B-B14F-4D97-AF65-F5344CB8AC3E}">
        <p14:creationId xmlns:p14="http://schemas.microsoft.com/office/powerpoint/2010/main" val="855560008"/>
      </p:ext>
    </p:extLst>
  </p:cSld>
  <p:clrMapOvr>
    <a:masterClrMapping/>
  </p:clrMapOvr>
  <p:transition spd="slow">
    <p:push dir="u"/>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Son aquéllas en estado sólido, líquido o gaseoso con un punto de inflamación menor o igual a 37.8ºC, que prenden fácilmente y se queman rápidamente, generalmente de forma violenta. </a:t>
            </a:r>
          </a:p>
        </p:txBody>
      </p:sp>
    </p:spTree>
    <p:extLst>
      <p:ext uri="{BB962C8B-B14F-4D97-AF65-F5344CB8AC3E}">
        <p14:creationId xmlns:p14="http://schemas.microsoft.com/office/powerpoint/2010/main" val="3472167310"/>
      </p:ext>
    </p:extLst>
  </p:cSld>
  <p:clrMapOvr>
    <a:masterClrMapping/>
  </p:clrMapOvr>
  <p:transition spd="slow">
    <p:push dir="u"/>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351771"/>
            <a:ext cx="7958331" cy="1077229"/>
          </a:xfrm>
        </p:spPr>
        <p:txBody>
          <a:bodyPr>
            <a:noAutofit/>
          </a:bodyPr>
          <a:lstStyle/>
          <a:p>
            <a:r>
              <a:rPr lang="es-MX" sz="10000" dirty="0"/>
              <a:t>Sustancias irritantes</a:t>
            </a:r>
          </a:p>
        </p:txBody>
      </p:sp>
    </p:spTree>
    <p:extLst>
      <p:ext uri="{BB962C8B-B14F-4D97-AF65-F5344CB8AC3E}">
        <p14:creationId xmlns:p14="http://schemas.microsoft.com/office/powerpoint/2010/main" val="2814703019"/>
      </p:ext>
    </p:extLst>
  </p:cSld>
  <p:clrMapOvr>
    <a:masterClrMapping/>
  </p:clrMapOvr>
  <p:transition spd="slow">
    <p:push dir="u"/>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Son aquéllas en estado sólido, líquido o gaseoso que causan un efecto inflamatorio reversible en el tejido vivo por acción química en el sitio de contacto. </a:t>
            </a:r>
          </a:p>
        </p:txBody>
      </p:sp>
    </p:spTree>
    <p:extLst>
      <p:ext uri="{BB962C8B-B14F-4D97-AF65-F5344CB8AC3E}">
        <p14:creationId xmlns:p14="http://schemas.microsoft.com/office/powerpoint/2010/main" val="178980313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991422-68B6-4154-8EF6-129FAB3C30FC}"/>
              </a:ext>
            </a:extLst>
          </p:cNvPr>
          <p:cNvSpPr>
            <a:spLocks noGrp="1"/>
          </p:cNvSpPr>
          <p:nvPr>
            <p:ph type="title"/>
          </p:nvPr>
        </p:nvSpPr>
        <p:spPr/>
        <p:txBody>
          <a:bodyPr/>
          <a:lstStyle/>
          <a:p>
            <a:r>
              <a:rPr lang="es-MX" dirty="0"/>
              <a:t>2. Campo de aplicación</a:t>
            </a:r>
          </a:p>
        </p:txBody>
      </p:sp>
      <p:sp>
        <p:nvSpPr>
          <p:cNvPr id="3" name="Marcador de contenido 2">
            <a:extLst>
              <a:ext uri="{FF2B5EF4-FFF2-40B4-BE49-F238E27FC236}">
                <a16:creationId xmlns:a16="http://schemas.microsoft.com/office/drawing/2014/main" id="{06CD017D-BC1A-431A-A42E-EDBCAA215518}"/>
              </a:ext>
            </a:extLst>
          </p:cNvPr>
          <p:cNvSpPr>
            <a:spLocks noGrp="1"/>
          </p:cNvSpPr>
          <p:nvPr>
            <p:ph idx="1"/>
          </p:nvPr>
        </p:nvSpPr>
        <p:spPr/>
        <p:txBody>
          <a:bodyPr/>
          <a:lstStyle/>
          <a:p>
            <a:r>
              <a:rPr lang="es-MX" dirty="0"/>
              <a:t>La presente Norma rige en todo el territorio nacional y aplica en todos los centros de trabajo donde se manejen, transporten o almacenen sustancias químicas peligrosas.</a:t>
            </a:r>
          </a:p>
        </p:txBody>
      </p:sp>
    </p:spTree>
    <p:extLst>
      <p:ext uri="{BB962C8B-B14F-4D97-AF65-F5344CB8AC3E}">
        <p14:creationId xmlns:p14="http://schemas.microsoft.com/office/powerpoint/2010/main" val="5465244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1589934"/>
            <a:ext cx="7958331" cy="1077229"/>
          </a:xfrm>
        </p:spPr>
        <p:txBody>
          <a:bodyPr>
            <a:noAutofit/>
          </a:bodyPr>
          <a:lstStyle/>
          <a:p>
            <a:r>
              <a:rPr lang="es-MX" sz="10000" dirty="0"/>
              <a:t>Sustancias químicas peligrosas</a:t>
            </a:r>
          </a:p>
        </p:txBody>
      </p:sp>
    </p:spTree>
    <p:extLst>
      <p:ext uri="{BB962C8B-B14F-4D97-AF65-F5344CB8AC3E}">
        <p14:creationId xmlns:p14="http://schemas.microsoft.com/office/powerpoint/2010/main" val="3325283619"/>
      </p:ext>
    </p:extLst>
  </p:cSld>
  <p:clrMapOvr>
    <a:masterClrMapping/>
  </p:clrMapOvr>
  <p:transition spd="slow">
    <p:push dir="u"/>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307887" y="1086351"/>
            <a:ext cx="9576226" cy="1166518"/>
          </a:xfrm>
        </p:spPr>
        <p:txBody>
          <a:bodyPr>
            <a:noAutofit/>
          </a:bodyPr>
          <a:lstStyle/>
          <a:p>
            <a:r>
              <a:rPr lang="es-MX" sz="4000" dirty="0"/>
              <a:t>Son aquéllas que por sus propiedades físicas y químicas al ser manejadas, transportadas, almacenadas o procesadas, presentan la posibilidad de inflamabilidad, explosividad, toxicidad, reactividad, radiactividad, corrosividad o acción biológica dañina, y pueden afectar la salud de las personas expuestas o causar daños a instalaciones y equipos. </a:t>
            </a:r>
          </a:p>
        </p:txBody>
      </p:sp>
    </p:spTree>
    <p:extLst>
      <p:ext uri="{BB962C8B-B14F-4D97-AF65-F5344CB8AC3E}">
        <p14:creationId xmlns:p14="http://schemas.microsoft.com/office/powerpoint/2010/main" val="1960558809"/>
      </p:ext>
    </p:extLst>
  </p:cSld>
  <p:clrMapOvr>
    <a:masterClrMapping/>
  </p:clrMapOvr>
  <p:transition spd="slow">
    <p:push dir="u"/>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351771"/>
            <a:ext cx="7958331" cy="1077229"/>
          </a:xfrm>
        </p:spPr>
        <p:txBody>
          <a:bodyPr>
            <a:noAutofit/>
          </a:bodyPr>
          <a:lstStyle/>
          <a:p>
            <a:r>
              <a:rPr lang="es-MX" sz="10000" dirty="0"/>
              <a:t>Sustancias reactivas</a:t>
            </a:r>
          </a:p>
        </p:txBody>
      </p:sp>
    </p:spTree>
    <p:extLst>
      <p:ext uri="{BB962C8B-B14F-4D97-AF65-F5344CB8AC3E}">
        <p14:creationId xmlns:p14="http://schemas.microsoft.com/office/powerpoint/2010/main" val="1859939134"/>
      </p:ext>
    </p:extLst>
  </p:cSld>
  <p:clrMapOvr>
    <a:masterClrMapping/>
  </p:clrMapOvr>
  <p:transition spd="slow">
    <p:push dir="u"/>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p:txBody>
          <a:bodyPr>
            <a:noAutofit/>
          </a:bodyPr>
          <a:lstStyle/>
          <a:p>
            <a:r>
              <a:rPr lang="es-MX" sz="5000" dirty="0"/>
              <a:t>Son aquéllas que presentan susceptibilidad para liberar energía. </a:t>
            </a:r>
          </a:p>
        </p:txBody>
      </p:sp>
    </p:spTree>
    <p:extLst>
      <p:ext uri="{BB962C8B-B14F-4D97-AF65-F5344CB8AC3E}">
        <p14:creationId xmlns:p14="http://schemas.microsoft.com/office/powerpoint/2010/main" val="1878689016"/>
      </p:ext>
    </p:extLst>
  </p:cSld>
  <p:clrMapOvr>
    <a:masterClrMapping/>
  </p:clrMapOvr>
  <p:transition spd="slow">
    <p:push dir="u"/>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351771"/>
            <a:ext cx="7958331" cy="1077229"/>
          </a:xfrm>
        </p:spPr>
        <p:txBody>
          <a:bodyPr>
            <a:noAutofit/>
          </a:bodyPr>
          <a:lstStyle/>
          <a:p>
            <a:r>
              <a:rPr lang="es-MX" sz="10000" dirty="0"/>
              <a:t>Sustancias tóxicas</a:t>
            </a:r>
          </a:p>
        </p:txBody>
      </p:sp>
    </p:spTree>
    <p:extLst>
      <p:ext uri="{BB962C8B-B14F-4D97-AF65-F5344CB8AC3E}">
        <p14:creationId xmlns:p14="http://schemas.microsoft.com/office/powerpoint/2010/main" val="1111475764"/>
      </p:ext>
    </p:extLst>
  </p:cSld>
  <p:clrMapOvr>
    <a:masterClrMapping/>
  </p:clrMapOvr>
  <p:transition spd="slow">
    <p:push dir="u"/>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842053" y="914074"/>
            <a:ext cx="9112400" cy="1285787"/>
          </a:xfrm>
        </p:spPr>
        <p:txBody>
          <a:bodyPr>
            <a:noAutofit/>
          </a:bodyPr>
          <a:lstStyle/>
          <a:p>
            <a:r>
              <a:rPr lang="es-MX" sz="5000" dirty="0"/>
              <a:t>Son aquéllas en estado sólido, líquido o gaseoso que pueden causar trastornos estructurales o funcionales que provoquen daños a la salud o la muerte si son absorbidas, aun en cantidades relativamente pequeñas por el trabajador. </a:t>
            </a:r>
          </a:p>
        </p:txBody>
      </p:sp>
    </p:spTree>
    <p:extLst>
      <p:ext uri="{BB962C8B-B14F-4D97-AF65-F5344CB8AC3E}">
        <p14:creationId xmlns:p14="http://schemas.microsoft.com/office/powerpoint/2010/main" val="3445639916"/>
      </p:ext>
    </p:extLst>
  </p:cSld>
  <p:clrMapOvr>
    <a:masterClrMapping/>
  </p:clrMapOvr>
  <p:transition spd="slow">
    <p:push dir="u"/>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2116834" y="2890385"/>
            <a:ext cx="7958331" cy="1077229"/>
          </a:xfrm>
        </p:spPr>
        <p:txBody>
          <a:bodyPr>
            <a:noAutofit/>
          </a:bodyPr>
          <a:lstStyle/>
          <a:p>
            <a:r>
              <a:rPr lang="es-MX" sz="10000" dirty="0"/>
              <a:t>Ventilación</a:t>
            </a:r>
          </a:p>
        </p:txBody>
      </p:sp>
    </p:spTree>
    <p:extLst>
      <p:ext uri="{BB962C8B-B14F-4D97-AF65-F5344CB8AC3E}">
        <p14:creationId xmlns:p14="http://schemas.microsoft.com/office/powerpoint/2010/main" val="1565733710"/>
      </p:ext>
    </p:extLst>
  </p:cSld>
  <p:clrMapOvr>
    <a:masterClrMapping/>
  </p:clrMapOvr>
  <p:transition spd="slow">
    <p:push dir="u"/>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1007166" y="808056"/>
            <a:ext cx="9562974" cy="1259283"/>
          </a:xfrm>
        </p:spPr>
        <p:txBody>
          <a:bodyPr>
            <a:noAutofit/>
          </a:bodyPr>
          <a:lstStyle/>
          <a:p>
            <a:r>
              <a:rPr lang="es-MX" sz="5000" dirty="0"/>
              <a:t>Es el sistema de inyección y extracción de aire, por medios naturales o artificiales, mediante el cual se pueden modificar las condiciones del aire del medio ambiente laboral en cuanto a concentración de contaminantes, temperatura y humedad.</a:t>
            </a:r>
          </a:p>
        </p:txBody>
      </p:sp>
    </p:spTree>
    <p:extLst>
      <p:ext uri="{BB962C8B-B14F-4D97-AF65-F5344CB8AC3E}">
        <p14:creationId xmlns:p14="http://schemas.microsoft.com/office/powerpoint/2010/main" val="1783812259"/>
      </p:ext>
    </p:extLst>
  </p:cSld>
  <p:clrMapOvr>
    <a:masterClrMapping/>
  </p:clrMapOvr>
  <p:transition spd="slow">
    <p:push dir="u"/>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8049F5-EAD3-402E-AFFF-3BA3B68D6810}"/>
              </a:ext>
            </a:extLst>
          </p:cNvPr>
          <p:cNvSpPr>
            <a:spLocks noGrp="1"/>
          </p:cNvSpPr>
          <p:nvPr>
            <p:ph type="title"/>
          </p:nvPr>
        </p:nvSpPr>
        <p:spPr/>
        <p:txBody>
          <a:bodyPr/>
          <a:lstStyle/>
          <a:p>
            <a:r>
              <a:rPr lang="es-MX" dirty="0"/>
              <a:t>5. Obligaciones del patrón</a:t>
            </a:r>
          </a:p>
        </p:txBody>
      </p:sp>
      <p:sp>
        <p:nvSpPr>
          <p:cNvPr id="3" name="Marcador de contenido 2">
            <a:extLst>
              <a:ext uri="{FF2B5EF4-FFF2-40B4-BE49-F238E27FC236}">
                <a16:creationId xmlns:a16="http://schemas.microsoft.com/office/drawing/2014/main" id="{5F2AAAF6-F493-43E0-A81A-CB5164D9BA6D}"/>
              </a:ext>
            </a:extLst>
          </p:cNvPr>
          <p:cNvSpPr>
            <a:spLocks noGrp="1"/>
          </p:cNvSpPr>
          <p:nvPr>
            <p:ph idx="1"/>
          </p:nvPr>
        </p:nvSpPr>
        <p:spPr/>
        <p:txBody>
          <a:bodyPr>
            <a:normAutofit fontScale="77500" lnSpcReduction="20000"/>
          </a:bodyPr>
          <a:lstStyle/>
          <a:p>
            <a:pPr marL="463360" indent="-457200">
              <a:buFont typeface="+mj-lt"/>
              <a:buAutoNum type="arabicPeriod"/>
            </a:pPr>
            <a:r>
              <a:rPr lang="es-MX" dirty="0"/>
              <a:t>Mostrar a la autoridad del trabajo, cuando así lo solicite, los documentos que la presente Norma le obligue a elaborar. </a:t>
            </a:r>
          </a:p>
          <a:p>
            <a:pPr marL="463360" indent="-457200">
              <a:buFont typeface="+mj-lt"/>
              <a:buAutoNum type="arabicPeriod"/>
            </a:pPr>
            <a:r>
              <a:rPr lang="es-MX" dirty="0"/>
              <a:t>Elaborar y mantener actualizado, en cuanto a los cambios de procesos o sustancias químicas peligrosas presentes en el centro de trabajo, un estudio para analizar los riesgos potenciales de sustancias químicas peligrosas conforme a lo establecido en el apartado 7.1. </a:t>
            </a:r>
          </a:p>
          <a:p>
            <a:pPr marL="463360" indent="-457200">
              <a:buFont typeface="+mj-lt"/>
              <a:buAutoNum type="arabicPeriod"/>
            </a:pPr>
            <a:r>
              <a:rPr lang="es-MX" dirty="0"/>
              <a:t>Elaborar y mantener actualizados los manuales de procedimientos para el manejo, transporte y almacenamiento seguro de sustancias químicas peligrosas, en los cuales se debe incluir la identificación de los recipientes. </a:t>
            </a:r>
          </a:p>
          <a:p>
            <a:pPr marL="463360" indent="-457200">
              <a:buFont typeface="+mj-lt"/>
              <a:buAutoNum type="arabicPeriod"/>
            </a:pPr>
            <a:r>
              <a:rPr lang="es-MX" dirty="0"/>
              <a:t>Con base en los resultados del estudio para analizar el riesgo potencial debe contarse con la cantidad suficiente de regaderas, lavaojos, neutralizadores e inhibidores en las zonas de riesgo, para la atención de casos de emergencia. </a:t>
            </a:r>
          </a:p>
        </p:txBody>
      </p:sp>
    </p:spTree>
    <p:extLst>
      <p:ext uri="{BB962C8B-B14F-4D97-AF65-F5344CB8AC3E}">
        <p14:creationId xmlns:p14="http://schemas.microsoft.com/office/powerpoint/2010/main" val="1089069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F49DB6-E86C-4C57-A7D4-8CF2279D5B9A}"/>
              </a:ext>
            </a:extLst>
          </p:cNvPr>
          <p:cNvSpPr>
            <a:spLocks noGrp="1"/>
          </p:cNvSpPr>
          <p:nvPr>
            <p:ph type="title"/>
          </p:nvPr>
        </p:nvSpPr>
        <p:spPr/>
        <p:txBody>
          <a:bodyPr/>
          <a:lstStyle/>
          <a:p>
            <a:r>
              <a:rPr lang="es-MX" dirty="0"/>
              <a:t>5. Obligaciones del patrón</a:t>
            </a:r>
          </a:p>
        </p:txBody>
      </p:sp>
      <p:sp>
        <p:nvSpPr>
          <p:cNvPr id="3" name="Marcador de contenido 2">
            <a:extLst>
              <a:ext uri="{FF2B5EF4-FFF2-40B4-BE49-F238E27FC236}">
                <a16:creationId xmlns:a16="http://schemas.microsoft.com/office/drawing/2014/main" id="{00E3A9B0-D9B7-4ADE-8EA8-2C5B582CF38E}"/>
              </a:ext>
            </a:extLst>
          </p:cNvPr>
          <p:cNvSpPr>
            <a:spLocks noGrp="1"/>
          </p:cNvSpPr>
          <p:nvPr>
            <p:ph idx="1"/>
          </p:nvPr>
        </p:nvSpPr>
        <p:spPr/>
        <p:txBody>
          <a:bodyPr>
            <a:normAutofit fontScale="85000" lnSpcReduction="10000"/>
          </a:bodyPr>
          <a:lstStyle/>
          <a:p>
            <a:pPr marL="463360" indent="-457200">
              <a:buFont typeface="+mj-lt"/>
              <a:buAutoNum type="arabicPeriod" startAt="5"/>
            </a:pPr>
            <a:r>
              <a:rPr lang="es-MX" dirty="0"/>
              <a:t>Con base en los resultados del estudio para analizar el riesgo potencial, donde por la actividad laboral el depósito de sustancias químicas peligrosas en la piel o en la ropa del trabajador pueda ser un riesgo para la salud, debe contarse con la cantidad suficiente de regaderas, vestidores y casilleros para los trabajadores y proporcionar, en su caso, el servicio de limpieza de la ropa. </a:t>
            </a:r>
          </a:p>
          <a:p>
            <a:pPr marL="463360" indent="-457200">
              <a:buFont typeface="+mj-lt"/>
              <a:buAutoNum type="arabicPeriod" startAt="5"/>
            </a:pPr>
            <a:r>
              <a:rPr lang="es-MX" dirty="0"/>
              <a:t>Con base en los resultados del estudio para analizar el riesgo potencial, debe contar con un manual de primeros auxilios en el cual se deben definir los medicamentos y materiales de curación que requiere el centro de trabajo y los procedimientos para la atención de emergencias médicas; se puede tomar como referencia la guía de referencia que se incluye al final de la presente Norma.</a:t>
            </a:r>
          </a:p>
        </p:txBody>
      </p:sp>
    </p:spTree>
    <p:extLst>
      <p:ext uri="{BB962C8B-B14F-4D97-AF65-F5344CB8AC3E}">
        <p14:creationId xmlns:p14="http://schemas.microsoft.com/office/powerpoint/2010/main" val="3515599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895E21-F048-4037-AE05-9DDE1A8C9CC3}"/>
              </a:ext>
            </a:extLst>
          </p:cNvPr>
          <p:cNvSpPr>
            <a:spLocks noGrp="1"/>
          </p:cNvSpPr>
          <p:nvPr>
            <p:ph type="title"/>
          </p:nvPr>
        </p:nvSpPr>
        <p:spPr/>
        <p:txBody>
          <a:bodyPr/>
          <a:lstStyle/>
          <a:p>
            <a:r>
              <a:rPr lang="es-MX" dirty="0"/>
              <a:t>3. Referencias</a:t>
            </a:r>
          </a:p>
        </p:txBody>
      </p:sp>
      <p:sp>
        <p:nvSpPr>
          <p:cNvPr id="3" name="Marcador de contenido 2">
            <a:extLst>
              <a:ext uri="{FF2B5EF4-FFF2-40B4-BE49-F238E27FC236}">
                <a16:creationId xmlns:a16="http://schemas.microsoft.com/office/drawing/2014/main" id="{B287BFBA-4126-4F64-9724-72019A0F8322}"/>
              </a:ext>
            </a:extLst>
          </p:cNvPr>
          <p:cNvSpPr>
            <a:spLocks noGrp="1"/>
          </p:cNvSpPr>
          <p:nvPr>
            <p:ph idx="1"/>
          </p:nvPr>
        </p:nvSpPr>
        <p:spPr/>
        <p:txBody>
          <a:bodyPr>
            <a:normAutofit fontScale="70000" lnSpcReduction="20000"/>
          </a:bodyPr>
          <a:lstStyle/>
          <a:p>
            <a:r>
              <a:rPr lang="es-MX" dirty="0"/>
              <a:t>NOM-004-STPS-1994, Relativa a los sistemas de protección y dispositivos de seguridad en la maquinaria, equipos y accesorios en los centros de trabajo. </a:t>
            </a:r>
          </a:p>
          <a:p>
            <a:r>
              <a:rPr lang="es-MX" dirty="0"/>
              <a:t>NOM-010-STPS-1993, Relativa a las condiciones de seguridad e higiene en los centros de trabajo donde se produzcan, almacenen o manejen sustancias químicas capaces de generar contaminación en el medio ambiente laboral. </a:t>
            </a:r>
          </a:p>
          <a:p>
            <a:r>
              <a:rPr lang="es-MX" dirty="0"/>
              <a:t>NOM-017-STPS-1993, Relativa al equipo de protección personal para los trabajadores en los centros de trabajo. </a:t>
            </a:r>
          </a:p>
          <a:p>
            <a:r>
              <a:rPr lang="es-MX" dirty="0"/>
              <a:t>NOM-026-STPS-1993, Seguridad, colores y su aplicación. </a:t>
            </a:r>
          </a:p>
          <a:p>
            <a:r>
              <a:rPr lang="es-MX" dirty="0"/>
              <a:t>NOM-027-STPS-1993, Señales y avisos de seguridad e higiene. </a:t>
            </a:r>
          </a:p>
          <a:p>
            <a:r>
              <a:rPr lang="es-MX" dirty="0"/>
              <a:t>NOM-028-STPS-1993, Seguridad-Código de colores para la identificación de fluidos conducidos en tuberías. </a:t>
            </a:r>
          </a:p>
          <a:p>
            <a:r>
              <a:rPr lang="es-MX" dirty="0"/>
              <a:t>NOM-114-STPS-1994, Sistema para la identificación y comunicación de riesgos por sustancias químicas en los centros de trabajo.</a:t>
            </a:r>
          </a:p>
        </p:txBody>
      </p:sp>
    </p:spTree>
    <p:extLst>
      <p:ext uri="{BB962C8B-B14F-4D97-AF65-F5344CB8AC3E}">
        <p14:creationId xmlns:p14="http://schemas.microsoft.com/office/powerpoint/2010/main" val="3257724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A6256D-A6DB-4F60-ABC6-A1F30C73A278}"/>
              </a:ext>
            </a:extLst>
          </p:cNvPr>
          <p:cNvSpPr>
            <a:spLocks noGrp="1"/>
          </p:cNvSpPr>
          <p:nvPr>
            <p:ph type="title"/>
          </p:nvPr>
        </p:nvSpPr>
        <p:spPr/>
        <p:txBody>
          <a:bodyPr/>
          <a:lstStyle/>
          <a:p>
            <a:r>
              <a:rPr lang="es-MX" dirty="0"/>
              <a:t>5. Obligaciones del patrón</a:t>
            </a:r>
          </a:p>
        </p:txBody>
      </p:sp>
      <p:sp>
        <p:nvSpPr>
          <p:cNvPr id="3" name="Marcador de contenido 2">
            <a:extLst>
              <a:ext uri="{FF2B5EF4-FFF2-40B4-BE49-F238E27FC236}">
                <a16:creationId xmlns:a16="http://schemas.microsoft.com/office/drawing/2014/main" id="{3661E0FF-F55B-4F70-816E-545CADF680DE}"/>
              </a:ext>
            </a:extLst>
          </p:cNvPr>
          <p:cNvSpPr>
            <a:spLocks noGrp="1"/>
          </p:cNvSpPr>
          <p:nvPr>
            <p:ph idx="1"/>
          </p:nvPr>
        </p:nvSpPr>
        <p:spPr/>
        <p:txBody>
          <a:bodyPr>
            <a:normAutofit fontScale="77500" lnSpcReduction="20000"/>
          </a:bodyPr>
          <a:lstStyle/>
          <a:p>
            <a:pPr marL="463360" indent="-457200">
              <a:buFont typeface="+mj-lt"/>
              <a:buAutoNum type="arabicPeriod" startAt="7"/>
            </a:pPr>
            <a:r>
              <a:rPr lang="es-MX" dirty="0"/>
              <a:t>Proporcionar los medicamentos y materiales de curación necesarios para prestar los primeros auxilios, conforme al apartado 5.6. </a:t>
            </a:r>
          </a:p>
          <a:p>
            <a:pPr marL="463360" indent="-457200">
              <a:buFont typeface="+mj-lt"/>
              <a:buAutoNum type="arabicPeriod" startAt="7"/>
            </a:pPr>
            <a:r>
              <a:rPr lang="es-MX" dirty="0"/>
              <a:t>Asignar, capacitar y adiestrar al personal para prestar los primeros auxilios. </a:t>
            </a:r>
          </a:p>
          <a:p>
            <a:pPr marL="463360" indent="-457200">
              <a:buFont typeface="+mj-lt"/>
              <a:buAutoNum type="arabicPeriod" startAt="7"/>
            </a:pPr>
            <a:r>
              <a:rPr lang="es-MX" dirty="0"/>
              <a:t>Proporcionar el equipo de protección personal, conforme al estudio para analizar el riesgo potencial y a lo establecido en la NOM-017-STPS-1993. </a:t>
            </a:r>
          </a:p>
          <a:p>
            <a:pPr marL="463360" indent="-457200">
              <a:buFont typeface="+mj-lt"/>
              <a:buAutoNum type="arabicPeriod" startAt="7"/>
            </a:pPr>
            <a:r>
              <a:rPr lang="es-MX" dirty="0"/>
              <a:t>Disponer de instalaciones, equipo o materiales para contener las sustancias químicas peligrosas, para que en el caso de derrame de líquidos o fuga de gases, se impida su escurrimiento o dispersión. </a:t>
            </a:r>
          </a:p>
          <a:p>
            <a:pPr marL="463360" indent="-457200">
              <a:buFont typeface="+mj-lt"/>
              <a:buAutoNum type="arabicPeriod" startAt="7"/>
            </a:pPr>
            <a:r>
              <a:rPr lang="es-MX" dirty="0"/>
              <a:t>Establecer por escrito las actividades peligrosas y operaciones en espacios confinados que entrañen exposición a sustancias químicas peligrosas y que requieran autorización para ejecutarse, y elaborar el procedimiento de autorización de acuerdo a lo establecido en el apartado 7.2. </a:t>
            </a:r>
          </a:p>
        </p:txBody>
      </p:sp>
    </p:spTree>
    <p:extLst>
      <p:ext uri="{BB962C8B-B14F-4D97-AF65-F5344CB8AC3E}">
        <p14:creationId xmlns:p14="http://schemas.microsoft.com/office/powerpoint/2010/main" val="71987138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4323FE-407E-43CD-9B58-3582720056F4}"/>
              </a:ext>
            </a:extLst>
          </p:cNvPr>
          <p:cNvSpPr>
            <a:spLocks noGrp="1"/>
          </p:cNvSpPr>
          <p:nvPr>
            <p:ph type="title"/>
          </p:nvPr>
        </p:nvSpPr>
        <p:spPr/>
        <p:txBody>
          <a:bodyPr/>
          <a:lstStyle/>
          <a:p>
            <a:r>
              <a:rPr lang="es-MX" dirty="0"/>
              <a:t>5. Obligaciones del patrón</a:t>
            </a:r>
          </a:p>
        </p:txBody>
      </p:sp>
      <p:sp>
        <p:nvSpPr>
          <p:cNvPr id="3" name="Marcador de contenido 2">
            <a:extLst>
              <a:ext uri="{FF2B5EF4-FFF2-40B4-BE49-F238E27FC236}">
                <a16:creationId xmlns:a16="http://schemas.microsoft.com/office/drawing/2014/main" id="{8293DF54-9C41-43DA-A001-85F112F29F5D}"/>
              </a:ext>
            </a:extLst>
          </p:cNvPr>
          <p:cNvSpPr>
            <a:spLocks noGrp="1"/>
          </p:cNvSpPr>
          <p:nvPr>
            <p:ph idx="1"/>
          </p:nvPr>
        </p:nvSpPr>
        <p:spPr/>
        <p:txBody>
          <a:bodyPr>
            <a:normAutofit fontScale="70000" lnSpcReduction="20000"/>
          </a:bodyPr>
          <a:lstStyle/>
          <a:p>
            <a:pPr marL="463360" indent="-457200">
              <a:buFont typeface="+mj-lt"/>
              <a:buAutoNum type="arabicPeriod" startAt="12"/>
            </a:pPr>
            <a:r>
              <a:rPr lang="es-MX" dirty="0"/>
              <a:t>Elaborar un Programa Especifico de Seguridad e Higiene para el Manejo, Transporte y Almacenamiento de Sustancias Químicas Peligrosas, conforme a lo establecido en el capítulo 8. </a:t>
            </a:r>
          </a:p>
          <a:p>
            <a:pPr marL="463360" indent="-457200">
              <a:buFont typeface="+mj-lt"/>
              <a:buAutoNum type="arabicPeriod" startAt="12"/>
            </a:pPr>
            <a:r>
              <a:rPr lang="es-MX" dirty="0"/>
              <a:t>Capacitar y adiestrar a los trabajadores en el Programa Específico de Seguridad e Higiene para el Manejo, Transporte y Almacenamiento de Sustancias Químicas Peligrosas. </a:t>
            </a:r>
          </a:p>
          <a:p>
            <a:pPr marL="463360" indent="-457200">
              <a:buFont typeface="+mj-lt"/>
              <a:buAutoNum type="arabicPeriod" startAt="12"/>
            </a:pPr>
            <a:r>
              <a:rPr lang="es-MX" dirty="0"/>
              <a:t>Contar con un programa de mantenimiento preventivo de la maquinaria, equipo e instalaciones. </a:t>
            </a:r>
          </a:p>
          <a:p>
            <a:pPr marL="463360" indent="-457200">
              <a:buFont typeface="+mj-lt"/>
              <a:buAutoNum type="arabicPeriod" startAt="12"/>
            </a:pPr>
            <a:r>
              <a:rPr lang="es-MX" dirty="0"/>
              <a:t>Elaborar y mantener durante al menos doce meses, un registro del mantenimiento correctivo y preventivo que se aplique al equipo, indicando cuándo se aplicó. </a:t>
            </a:r>
          </a:p>
          <a:p>
            <a:pPr marL="463360" indent="-457200">
              <a:buFont typeface="+mj-lt"/>
              <a:buAutoNum type="arabicPeriod" startAt="12"/>
            </a:pPr>
            <a:r>
              <a:rPr lang="es-MX" dirty="0"/>
              <a:t>Comunicar a los trabajadores los riesgos a los que estén expuestos. </a:t>
            </a:r>
          </a:p>
          <a:p>
            <a:pPr marL="463360" indent="-457200">
              <a:buFont typeface="+mj-lt"/>
              <a:buAutoNum type="arabicPeriod" startAt="12"/>
            </a:pPr>
            <a:r>
              <a:rPr lang="es-MX" dirty="0"/>
              <a:t>Que se practiquen exámenes médicos de ingreso, periódicos y especiales a los trabajadores que estén expuestos a las sustancias químicas peligrosas.</a:t>
            </a:r>
          </a:p>
        </p:txBody>
      </p:sp>
    </p:spTree>
    <p:extLst>
      <p:ext uri="{BB962C8B-B14F-4D97-AF65-F5344CB8AC3E}">
        <p14:creationId xmlns:p14="http://schemas.microsoft.com/office/powerpoint/2010/main" val="112049597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38FC99-FA80-4E7D-A2B2-886A342FC511}"/>
              </a:ext>
            </a:extLst>
          </p:cNvPr>
          <p:cNvSpPr>
            <a:spLocks noGrp="1"/>
          </p:cNvSpPr>
          <p:nvPr>
            <p:ph type="title"/>
          </p:nvPr>
        </p:nvSpPr>
        <p:spPr/>
        <p:txBody>
          <a:bodyPr/>
          <a:lstStyle/>
          <a:p>
            <a:r>
              <a:rPr lang="es-MX" dirty="0"/>
              <a:t>GUIA DE REFERENCIA BOTIQUIN DE PRIMEROS AUXILIOS</a:t>
            </a:r>
          </a:p>
        </p:txBody>
      </p:sp>
      <p:sp>
        <p:nvSpPr>
          <p:cNvPr id="3" name="Marcador de contenido 2">
            <a:extLst>
              <a:ext uri="{FF2B5EF4-FFF2-40B4-BE49-F238E27FC236}">
                <a16:creationId xmlns:a16="http://schemas.microsoft.com/office/drawing/2014/main" id="{C9340BBE-82FF-404B-9840-333A398D22F0}"/>
              </a:ext>
            </a:extLst>
          </p:cNvPr>
          <p:cNvSpPr>
            <a:spLocks noGrp="1"/>
          </p:cNvSpPr>
          <p:nvPr>
            <p:ph idx="1"/>
          </p:nvPr>
        </p:nvSpPr>
        <p:spPr/>
        <p:txBody>
          <a:bodyPr/>
          <a:lstStyle/>
          <a:p>
            <a:r>
              <a:rPr lang="es-MX" dirty="0"/>
              <a:t>Basada en el Manual de Primeros Auxilios de la Cruz Roja Mexicana. </a:t>
            </a:r>
          </a:p>
        </p:txBody>
      </p:sp>
    </p:spTree>
    <p:extLst>
      <p:ext uri="{BB962C8B-B14F-4D97-AF65-F5344CB8AC3E}">
        <p14:creationId xmlns:p14="http://schemas.microsoft.com/office/powerpoint/2010/main" val="27114527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3D3BDA-4E69-4D70-AAC4-8B04CD3C4589}"/>
              </a:ext>
            </a:extLst>
          </p:cNvPr>
          <p:cNvSpPr>
            <a:spLocks noGrp="1"/>
          </p:cNvSpPr>
          <p:nvPr>
            <p:ph type="title"/>
          </p:nvPr>
        </p:nvSpPr>
        <p:spPr/>
        <p:txBody>
          <a:bodyPr/>
          <a:lstStyle/>
          <a:p>
            <a:r>
              <a:rPr lang="es-MX" dirty="0"/>
              <a:t>Botiquín:</a:t>
            </a:r>
          </a:p>
        </p:txBody>
      </p:sp>
      <p:sp>
        <p:nvSpPr>
          <p:cNvPr id="3" name="Marcador de contenido 2">
            <a:extLst>
              <a:ext uri="{FF2B5EF4-FFF2-40B4-BE49-F238E27FC236}">
                <a16:creationId xmlns:a16="http://schemas.microsoft.com/office/drawing/2014/main" id="{33C830D2-A070-4110-A04A-6DD21E7FBAAC}"/>
              </a:ext>
            </a:extLst>
          </p:cNvPr>
          <p:cNvSpPr>
            <a:spLocks noGrp="1"/>
          </p:cNvSpPr>
          <p:nvPr>
            <p:ph idx="1"/>
          </p:nvPr>
        </p:nvSpPr>
        <p:spPr/>
        <p:txBody>
          <a:bodyPr/>
          <a:lstStyle/>
          <a:p>
            <a:r>
              <a:rPr lang="es-MX" dirty="0"/>
              <a:t>Es el conjunto de materiales, equipo y medicamentos que se utilizan para aplicar los primeros auxilios a una persona que ha sufrido un accidente o una enfermedad repentina.</a:t>
            </a:r>
          </a:p>
        </p:txBody>
      </p:sp>
    </p:spTree>
    <p:extLst>
      <p:ext uri="{BB962C8B-B14F-4D97-AF65-F5344CB8AC3E}">
        <p14:creationId xmlns:p14="http://schemas.microsoft.com/office/powerpoint/2010/main" val="9181595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722D7A-220B-4FE4-A22E-6E05CF392DC8}"/>
              </a:ext>
            </a:extLst>
          </p:cNvPr>
          <p:cNvSpPr>
            <a:spLocks noGrp="1"/>
          </p:cNvSpPr>
          <p:nvPr>
            <p:ph type="title"/>
          </p:nvPr>
        </p:nvSpPr>
        <p:spPr/>
        <p:txBody>
          <a:bodyPr/>
          <a:lstStyle/>
          <a:p>
            <a:r>
              <a:rPr lang="es-MX" dirty="0"/>
              <a:t>TIPOS DE BOTIQUIN:</a:t>
            </a:r>
          </a:p>
        </p:txBody>
      </p:sp>
      <p:sp>
        <p:nvSpPr>
          <p:cNvPr id="3" name="Marcador de contenido 2">
            <a:extLst>
              <a:ext uri="{FF2B5EF4-FFF2-40B4-BE49-F238E27FC236}">
                <a16:creationId xmlns:a16="http://schemas.microsoft.com/office/drawing/2014/main" id="{59A4C576-46C5-4109-B22B-C7AE9486083B}"/>
              </a:ext>
            </a:extLst>
          </p:cNvPr>
          <p:cNvSpPr>
            <a:spLocks noGrp="1"/>
          </p:cNvSpPr>
          <p:nvPr>
            <p:ph idx="1"/>
          </p:nvPr>
        </p:nvSpPr>
        <p:spPr/>
        <p:txBody>
          <a:bodyPr/>
          <a:lstStyle/>
          <a:p>
            <a:r>
              <a:rPr lang="es-MX" dirty="0"/>
              <a:t>El tipo de botiquín será de acuerdo al tipo de actividad que se vaya a desarrollar o al sitio en el que se encuentra.</a:t>
            </a:r>
          </a:p>
        </p:txBody>
      </p:sp>
    </p:spTree>
    <p:extLst>
      <p:ext uri="{BB962C8B-B14F-4D97-AF65-F5344CB8AC3E}">
        <p14:creationId xmlns:p14="http://schemas.microsoft.com/office/powerpoint/2010/main" val="30420408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17E716-11C1-4609-B63A-CA9116E90A8A}"/>
              </a:ext>
            </a:extLst>
          </p:cNvPr>
          <p:cNvSpPr>
            <a:spLocks noGrp="1"/>
          </p:cNvSpPr>
          <p:nvPr>
            <p:ph type="title"/>
          </p:nvPr>
        </p:nvSpPr>
        <p:spPr/>
        <p:txBody>
          <a:bodyPr/>
          <a:lstStyle/>
          <a:p>
            <a:r>
              <a:rPr lang="es-MX" dirty="0"/>
              <a:t>CARACTERISTICAS</a:t>
            </a:r>
          </a:p>
        </p:txBody>
      </p:sp>
      <p:sp>
        <p:nvSpPr>
          <p:cNvPr id="3" name="Marcador de contenido 2">
            <a:extLst>
              <a:ext uri="{FF2B5EF4-FFF2-40B4-BE49-F238E27FC236}">
                <a16:creationId xmlns:a16="http://schemas.microsoft.com/office/drawing/2014/main" id="{EA8A8E7A-A4B6-4B88-A27F-7CDDB58A39E6}"/>
              </a:ext>
            </a:extLst>
          </p:cNvPr>
          <p:cNvSpPr>
            <a:spLocks noGrp="1"/>
          </p:cNvSpPr>
          <p:nvPr>
            <p:ph idx="1"/>
          </p:nvPr>
        </p:nvSpPr>
        <p:spPr/>
        <p:txBody>
          <a:bodyPr/>
          <a:lstStyle/>
          <a:p>
            <a:r>
              <a:rPr lang="es-MX" dirty="0"/>
              <a:t>Como características importantes para el botiquín se mencionarán: de fácil transporte, visible y de fácil acceso, que sea identificable con una cruz roja visible, de peso no excesivo, sin candados o dispositivos que dificulten el acceso a su contenido y con un listado del contenido.</a:t>
            </a:r>
          </a:p>
        </p:txBody>
      </p:sp>
    </p:spTree>
    <p:extLst>
      <p:ext uri="{BB962C8B-B14F-4D97-AF65-F5344CB8AC3E}">
        <p14:creationId xmlns:p14="http://schemas.microsoft.com/office/powerpoint/2010/main" val="21227639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074015-316B-4B87-BCE9-E3DC85836235}"/>
              </a:ext>
            </a:extLst>
          </p:cNvPr>
          <p:cNvSpPr>
            <a:spLocks noGrp="1"/>
          </p:cNvSpPr>
          <p:nvPr>
            <p:ph type="title"/>
          </p:nvPr>
        </p:nvSpPr>
        <p:spPr/>
        <p:txBody>
          <a:bodyPr/>
          <a:lstStyle/>
          <a:p>
            <a:r>
              <a:rPr lang="es-MX" dirty="0"/>
              <a:t>CUIDADOS</a:t>
            </a:r>
          </a:p>
        </p:txBody>
      </p:sp>
      <p:sp>
        <p:nvSpPr>
          <p:cNvPr id="3" name="Marcador de contenido 2">
            <a:extLst>
              <a:ext uri="{FF2B5EF4-FFF2-40B4-BE49-F238E27FC236}">
                <a16:creationId xmlns:a16="http://schemas.microsoft.com/office/drawing/2014/main" id="{15BF50C8-F7F8-4664-A77B-89EF5CB1AFF2}"/>
              </a:ext>
            </a:extLst>
          </p:cNvPr>
          <p:cNvSpPr>
            <a:spLocks noGrp="1"/>
          </p:cNvSpPr>
          <p:nvPr>
            <p:ph idx="1"/>
          </p:nvPr>
        </p:nvSpPr>
        <p:spPr>
          <a:xfrm>
            <a:off x="1143000" y="1616765"/>
            <a:ext cx="9962321" cy="4320209"/>
          </a:xfrm>
        </p:spPr>
        <p:txBody>
          <a:bodyPr numCol="2">
            <a:noAutofit/>
          </a:bodyPr>
          <a:lstStyle/>
          <a:p>
            <a:pPr marL="6160" indent="0">
              <a:buNone/>
            </a:pPr>
            <a:r>
              <a:rPr lang="es-MX" sz="1600" dirty="0"/>
              <a:t>Se recomiendan los cuidados siguientes: </a:t>
            </a:r>
          </a:p>
          <a:p>
            <a:pPr marL="463360" indent="-457200">
              <a:buFont typeface="+mj-lt"/>
              <a:buAutoNum type="alphaLcParenR"/>
            </a:pPr>
            <a:r>
              <a:rPr lang="es-MX" sz="1600" dirty="0"/>
              <a:t>que se encuentre en un lugar fresco y seco; </a:t>
            </a:r>
          </a:p>
          <a:p>
            <a:pPr marL="463360" indent="-457200">
              <a:buFont typeface="+mj-lt"/>
              <a:buAutoNum type="alphaLcParenR"/>
            </a:pPr>
            <a:r>
              <a:rPr lang="es-MX" sz="1600" dirty="0"/>
              <a:t>que el instrumental se encuentre limpio; </a:t>
            </a:r>
          </a:p>
          <a:p>
            <a:pPr marL="463360" indent="-457200">
              <a:buFont typeface="+mj-lt"/>
              <a:buAutoNum type="alphaLcParenR"/>
            </a:pPr>
            <a:r>
              <a:rPr lang="es-MX" sz="1600" dirty="0"/>
              <a:t>que los frascos estén cerrados y de preferencia que sean de plástico; </a:t>
            </a:r>
          </a:p>
          <a:p>
            <a:pPr marL="463360" indent="-457200">
              <a:buFont typeface="+mj-lt"/>
              <a:buAutoNum type="alphaLcParenR"/>
            </a:pPr>
            <a:r>
              <a:rPr lang="es-MX" sz="1600" dirty="0"/>
              <a:t>que los medicamentos no hayan caducado, </a:t>
            </a:r>
          </a:p>
          <a:p>
            <a:pPr marL="463360" indent="-457200">
              <a:buFont typeface="+mj-lt"/>
              <a:buAutoNum type="alphaLcParenR"/>
            </a:pPr>
            <a:r>
              <a:rPr lang="es-MX" sz="1600" dirty="0"/>
              <a:t>que el material se encuentre ordenado.</a:t>
            </a:r>
          </a:p>
          <a:p>
            <a:pPr marL="6160" indent="0">
              <a:buNone/>
            </a:pPr>
            <a:endParaRPr lang="es-MX" sz="1600" dirty="0"/>
          </a:p>
          <a:p>
            <a:pPr marL="6160" indent="0">
              <a:buNone/>
            </a:pPr>
            <a:r>
              <a:rPr lang="es-MX" sz="1600" dirty="0"/>
              <a:t>Si se cuenta con instrumental quirúrgico como: tijeras, pinzas o agujas, debe estar empacado éste, ya sea en pequeños paños de tela o en papel absorbente y etiquetado con el nombre del instrumental que contiene. El material que conforma el botiquín se puede clasificar de la siguiente manera: </a:t>
            </a:r>
          </a:p>
          <a:p>
            <a:pPr marL="463360" indent="-457200">
              <a:buFont typeface="+mj-lt"/>
              <a:buAutoNum type="alphaLcParenR"/>
            </a:pPr>
            <a:r>
              <a:rPr lang="es-MX" sz="1600" dirty="0"/>
              <a:t>material seco; </a:t>
            </a:r>
          </a:p>
          <a:p>
            <a:pPr marL="463360" indent="-457200">
              <a:buFont typeface="+mj-lt"/>
              <a:buAutoNum type="alphaLcParenR"/>
            </a:pPr>
            <a:r>
              <a:rPr lang="es-MX" sz="1600" dirty="0"/>
              <a:t>material líquido; </a:t>
            </a:r>
          </a:p>
          <a:p>
            <a:pPr marL="463360" indent="-457200">
              <a:buFont typeface="+mj-lt"/>
              <a:buAutoNum type="alphaLcParenR"/>
            </a:pPr>
            <a:r>
              <a:rPr lang="es-MX" sz="1600" dirty="0"/>
              <a:t>instrumental; </a:t>
            </a:r>
          </a:p>
          <a:p>
            <a:pPr marL="463360" indent="-457200">
              <a:buFont typeface="+mj-lt"/>
              <a:buAutoNum type="alphaLcParenR"/>
            </a:pPr>
            <a:r>
              <a:rPr lang="es-MX" sz="1600" dirty="0"/>
              <a:t>medicamentos, </a:t>
            </a:r>
          </a:p>
          <a:p>
            <a:pPr marL="463360" indent="-457200">
              <a:buFont typeface="+mj-lt"/>
              <a:buAutoNum type="alphaLcParenR"/>
            </a:pPr>
            <a:r>
              <a:rPr lang="es-MX" sz="1600" dirty="0"/>
              <a:t>material complementario. </a:t>
            </a:r>
          </a:p>
          <a:p>
            <a:pPr marL="6160" indent="0">
              <a:buNone/>
            </a:pPr>
            <a:r>
              <a:rPr lang="es-MX" sz="1600" dirty="0"/>
              <a:t>Se debe tener en cuenta que la cantidad de material ha de ser la adecuada con respecto al uso al que se le vaya a destinar y a las posibilidades económicas con que se cuente. Todo el material que se menciona es básico y debe existir en cualquier botiquín.</a:t>
            </a:r>
          </a:p>
        </p:txBody>
      </p:sp>
    </p:spTree>
    <p:extLst>
      <p:ext uri="{BB962C8B-B14F-4D97-AF65-F5344CB8AC3E}">
        <p14:creationId xmlns:p14="http://schemas.microsoft.com/office/powerpoint/2010/main" val="209224201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4E9A71-73F2-4059-8165-C602F184D7A6}"/>
              </a:ext>
            </a:extLst>
          </p:cNvPr>
          <p:cNvSpPr>
            <a:spLocks noGrp="1"/>
          </p:cNvSpPr>
          <p:nvPr>
            <p:ph type="title"/>
          </p:nvPr>
        </p:nvSpPr>
        <p:spPr/>
        <p:txBody>
          <a:bodyPr/>
          <a:lstStyle/>
          <a:p>
            <a:r>
              <a:rPr lang="es-MX" dirty="0"/>
              <a:t>MATERIAL SECO</a:t>
            </a:r>
          </a:p>
        </p:txBody>
      </p:sp>
      <p:sp>
        <p:nvSpPr>
          <p:cNvPr id="3" name="Marcador de contenido 2">
            <a:extLst>
              <a:ext uri="{FF2B5EF4-FFF2-40B4-BE49-F238E27FC236}">
                <a16:creationId xmlns:a16="http://schemas.microsoft.com/office/drawing/2014/main" id="{FB8D7D23-E6F3-488E-A39A-FBDAC0A374AE}"/>
              </a:ext>
            </a:extLst>
          </p:cNvPr>
          <p:cNvSpPr>
            <a:spLocks noGrp="1"/>
          </p:cNvSpPr>
          <p:nvPr>
            <p:ph idx="1"/>
          </p:nvPr>
        </p:nvSpPr>
        <p:spPr/>
        <p:txBody>
          <a:bodyPr numCol="2">
            <a:noAutofit/>
          </a:bodyPr>
          <a:lstStyle/>
          <a:p>
            <a:pPr marL="6160" indent="0">
              <a:buNone/>
            </a:pPr>
            <a:r>
              <a:rPr lang="es-MX" sz="1800" dirty="0"/>
              <a:t>El material seco es aquél que por sus características debe permanecer en ese estado, éste comprende los siguientes elementos: </a:t>
            </a:r>
          </a:p>
          <a:p>
            <a:pPr marL="463360" indent="-457200">
              <a:buFont typeface="+mj-lt"/>
              <a:buAutoNum type="alphaLcParenR"/>
            </a:pPr>
            <a:r>
              <a:rPr lang="es-MX" sz="1800" dirty="0"/>
              <a:t>torundas de algodón; </a:t>
            </a:r>
          </a:p>
          <a:p>
            <a:pPr marL="463360" indent="-457200">
              <a:buFont typeface="+mj-lt"/>
              <a:buAutoNum type="alphaLcParenR"/>
            </a:pPr>
            <a:r>
              <a:rPr lang="es-MX" sz="1800" dirty="0"/>
              <a:t>gasas de 5 x 5 cm.; </a:t>
            </a:r>
          </a:p>
          <a:p>
            <a:pPr marL="463360" indent="-457200">
              <a:buFont typeface="+mj-lt"/>
              <a:buAutoNum type="alphaLcParenR"/>
            </a:pPr>
            <a:r>
              <a:rPr lang="es-MX" sz="1800" dirty="0"/>
              <a:t>compresas de gasa de 10 x 10 cm.; </a:t>
            </a:r>
          </a:p>
          <a:p>
            <a:pPr marL="463360" indent="-457200">
              <a:buFont typeface="+mj-lt"/>
              <a:buAutoNum type="alphaLcParenR"/>
            </a:pPr>
            <a:r>
              <a:rPr lang="es-MX" sz="1800" dirty="0"/>
              <a:t>tela adhesiva; </a:t>
            </a:r>
          </a:p>
          <a:p>
            <a:pPr marL="463360" indent="-457200">
              <a:buFont typeface="+mj-lt"/>
              <a:buAutoNum type="alphaLcParenR"/>
            </a:pPr>
            <a:r>
              <a:rPr lang="es-MX" sz="1800" dirty="0"/>
              <a:t>vendas de rollo elásticas de 5 cm. x 5 m.; </a:t>
            </a:r>
          </a:p>
          <a:p>
            <a:pPr marL="463360" indent="-457200">
              <a:buFont typeface="+mj-lt"/>
              <a:buAutoNum type="alphaLcParenR"/>
            </a:pPr>
            <a:r>
              <a:rPr lang="es-MX" sz="1800" dirty="0"/>
              <a:t>vendas de rollo elásticas de 10 cm. x 5m.; </a:t>
            </a:r>
          </a:p>
          <a:p>
            <a:pPr marL="463360" indent="-457200">
              <a:buFont typeface="+mj-lt"/>
              <a:buAutoNum type="alphaLcParenR"/>
            </a:pPr>
            <a:r>
              <a:rPr lang="es-MX" sz="1800" dirty="0"/>
              <a:t>vendas de gasa con las mismas dimensiones que las dos anteriores; </a:t>
            </a:r>
          </a:p>
          <a:p>
            <a:pPr marL="463360" indent="-457200">
              <a:buFont typeface="+mj-lt"/>
              <a:buAutoNum type="alphaLcParenR"/>
            </a:pPr>
            <a:r>
              <a:rPr lang="es-MX" sz="1800" dirty="0"/>
              <a:t>venda de 4, 6 u 8 cabos;</a:t>
            </a:r>
          </a:p>
          <a:p>
            <a:pPr marL="463360" indent="-457200">
              <a:buFont typeface="+mj-lt"/>
              <a:buAutoNum type="alphaLcParenR"/>
            </a:pPr>
            <a:r>
              <a:rPr lang="es-MX" sz="1800" dirty="0"/>
              <a:t>abatelenguas;</a:t>
            </a:r>
          </a:p>
          <a:p>
            <a:pPr marL="463360" indent="-457200">
              <a:buFont typeface="+mj-lt"/>
              <a:buAutoNum type="alphaLcParenR"/>
            </a:pPr>
            <a:r>
              <a:rPr lang="es-MX" sz="1800" dirty="0"/>
              <a:t>apósitos de tela o vendas adhesivas, </a:t>
            </a:r>
          </a:p>
          <a:p>
            <a:pPr marL="463360" indent="-457200">
              <a:buFont typeface="+mj-lt"/>
              <a:buAutoNum type="alphaLcParenR"/>
            </a:pPr>
            <a:r>
              <a:rPr lang="es-MX" sz="1800" dirty="0"/>
              <a:t>venda triangular.</a:t>
            </a:r>
          </a:p>
        </p:txBody>
      </p:sp>
    </p:spTree>
    <p:extLst>
      <p:ext uri="{BB962C8B-B14F-4D97-AF65-F5344CB8AC3E}">
        <p14:creationId xmlns:p14="http://schemas.microsoft.com/office/powerpoint/2010/main" val="255130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A36DA0-E1D9-49FD-B9A0-25A1A1EE938B}"/>
              </a:ext>
            </a:extLst>
          </p:cNvPr>
          <p:cNvSpPr>
            <a:spLocks noGrp="1"/>
          </p:cNvSpPr>
          <p:nvPr>
            <p:ph type="title"/>
          </p:nvPr>
        </p:nvSpPr>
        <p:spPr/>
        <p:txBody>
          <a:bodyPr/>
          <a:lstStyle/>
          <a:p>
            <a:r>
              <a:rPr lang="es-MX" dirty="0"/>
              <a:t>MATERIAL LIQUIDO</a:t>
            </a:r>
          </a:p>
        </p:txBody>
      </p:sp>
      <p:sp>
        <p:nvSpPr>
          <p:cNvPr id="3" name="Marcador de contenido 2">
            <a:extLst>
              <a:ext uri="{FF2B5EF4-FFF2-40B4-BE49-F238E27FC236}">
                <a16:creationId xmlns:a16="http://schemas.microsoft.com/office/drawing/2014/main" id="{FBBEBCD1-C984-4F02-8C23-0F7A6D0AE914}"/>
              </a:ext>
            </a:extLst>
          </p:cNvPr>
          <p:cNvSpPr>
            <a:spLocks noGrp="1"/>
          </p:cNvSpPr>
          <p:nvPr>
            <p:ph idx="1"/>
          </p:nvPr>
        </p:nvSpPr>
        <p:spPr/>
        <p:txBody>
          <a:bodyPr numCol="2">
            <a:normAutofit/>
          </a:bodyPr>
          <a:lstStyle/>
          <a:p>
            <a:pPr marL="6160" indent="0">
              <a:buNone/>
            </a:pPr>
            <a:r>
              <a:rPr lang="es-MX" dirty="0"/>
              <a:t>Comprende las siguientes soluciones: </a:t>
            </a:r>
          </a:p>
          <a:p>
            <a:pPr marL="463360" indent="-457200">
              <a:buFont typeface="+mj-lt"/>
              <a:buAutoNum type="alphaLcParenR"/>
            </a:pPr>
            <a:r>
              <a:rPr lang="es-MX" dirty="0"/>
              <a:t>benzal; </a:t>
            </a:r>
          </a:p>
          <a:p>
            <a:pPr marL="463360" indent="-457200">
              <a:buFont typeface="+mj-lt"/>
              <a:buAutoNum type="alphaLcParenR"/>
            </a:pPr>
            <a:r>
              <a:rPr lang="es-MX" dirty="0"/>
              <a:t>tintura de yodo, conocida como “isodine espuma”; </a:t>
            </a:r>
          </a:p>
          <a:p>
            <a:pPr marL="463360" indent="-457200">
              <a:buFont typeface="+mj-lt"/>
              <a:buAutoNum type="alphaLcParenR"/>
            </a:pPr>
            <a:r>
              <a:rPr lang="es-MX" dirty="0"/>
              <a:t>jabón neutro, de preferencia líquido; </a:t>
            </a:r>
          </a:p>
          <a:p>
            <a:pPr marL="463360" indent="-457200">
              <a:buFont typeface="+mj-lt"/>
              <a:buAutoNum type="alphaLcParenR"/>
            </a:pPr>
            <a:r>
              <a:rPr lang="es-MX" dirty="0"/>
              <a:t>vaselina; </a:t>
            </a:r>
          </a:p>
          <a:p>
            <a:pPr marL="463360" indent="-457200">
              <a:buFont typeface="+mj-lt"/>
              <a:buAutoNum type="alphaLcParenR"/>
            </a:pPr>
            <a:r>
              <a:rPr lang="es-MX" dirty="0"/>
              <a:t>alcohol, </a:t>
            </a:r>
          </a:p>
          <a:p>
            <a:pPr marL="463360" indent="-457200">
              <a:buFont typeface="+mj-lt"/>
              <a:buAutoNum type="alphaLcParenR"/>
            </a:pPr>
            <a:r>
              <a:rPr lang="es-MX" dirty="0"/>
              <a:t>agua hervida o estéril. </a:t>
            </a:r>
          </a:p>
          <a:p>
            <a:pPr marL="6160" indent="0">
              <a:buNone/>
            </a:pPr>
            <a:r>
              <a:rPr lang="es-MX" dirty="0"/>
              <a:t>Como se mencionó, las anteriores soluciones deben estar de preferencia en recipientes plásticos, con torundas en cantidad regular y etiquetados cada uno para hacer más fácil su uso. </a:t>
            </a:r>
          </a:p>
        </p:txBody>
      </p:sp>
    </p:spTree>
    <p:extLst>
      <p:ext uri="{BB962C8B-B14F-4D97-AF65-F5344CB8AC3E}">
        <p14:creationId xmlns:p14="http://schemas.microsoft.com/office/powerpoint/2010/main" val="12084198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4DD3AD-02AE-43D6-A37B-87D528C16332}"/>
              </a:ext>
            </a:extLst>
          </p:cNvPr>
          <p:cNvSpPr>
            <a:spLocks noGrp="1"/>
          </p:cNvSpPr>
          <p:nvPr>
            <p:ph type="title"/>
          </p:nvPr>
        </p:nvSpPr>
        <p:spPr/>
        <p:txBody>
          <a:bodyPr/>
          <a:lstStyle/>
          <a:p>
            <a:r>
              <a:rPr lang="es-MX" dirty="0"/>
              <a:t>INSTRUMENTAL</a:t>
            </a:r>
          </a:p>
        </p:txBody>
      </p:sp>
      <p:sp>
        <p:nvSpPr>
          <p:cNvPr id="3" name="Marcador de contenido 2">
            <a:extLst>
              <a:ext uri="{FF2B5EF4-FFF2-40B4-BE49-F238E27FC236}">
                <a16:creationId xmlns:a16="http://schemas.microsoft.com/office/drawing/2014/main" id="{949C5BFB-F885-4ED4-977F-8AFAB10E697A}"/>
              </a:ext>
            </a:extLst>
          </p:cNvPr>
          <p:cNvSpPr>
            <a:spLocks noGrp="1"/>
          </p:cNvSpPr>
          <p:nvPr>
            <p:ph idx="1"/>
          </p:nvPr>
        </p:nvSpPr>
        <p:spPr/>
        <p:txBody>
          <a:bodyPr numCol="2">
            <a:normAutofit lnSpcReduction="10000"/>
          </a:bodyPr>
          <a:lstStyle/>
          <a:p>
            <a:pPr marL="6160" indent="0">
              <a:buNone/>
            </a:pPr>
            <a:r>
              <a:rPr lang="es-MX" dirty="0"/>
              <a:t>El instrumental puede estar conformado de la siguiente manera: </a:t>
            </a:r>
          </a:p>
          <a:p>
            <a:pPr marL="463360" indent="-457200">
              <a:buFont typeface="+mj-lt"/>
              <a:buAutoNum type="alphaLcParenR"/>
            </a:pPr>
            <a:r>
              <a:rPr lang="es-MX" dirty="0"/>
              <a:t>tijeras rectas y tijeras de botón; </a:t>
            </a:r>
          </a:p>
          <a:p>
            <a:pPr marL="463360" indent="-457200">
              <a:buFont typeface="+mj-lt"/>
              <a:buAutoNum type="alphaLcParenR"/>
            </a:pPr>
            <a:r>
              <a:rPr lang="es-MX" dirty="0"/>
              <a:t>pinzas de Kelly rectas; </a:t>
            </a:r>
          </a:p>
          <a:p>
            <a:pPr marL="463360" indent="-457200">
              <a:buFont typeface="+mj-lt"/>
              <a:buAutoNum type="alphaLcParenR"/>
            </a:pPr>
            <a:r>
              <a:rPr lang="es-MX" dirty="0"/>
              <a:t>pinzas de disección sin dientes; </a:t>
            </a:r>
          </a:p>
          <a:p>
            <a:pPr marL="463360" indent="-457200">
              <a:buFont typeface="+mj-lt"/>
              <a:buAutoNum type="alphaLcParenR"/>
            </a:pPr>
            <a:r>
              <a:rPr lang="es-MX" dirty="0"/>
              <a:t>termómetro; </a:t>
            </a:r>
          </a:p>
          <a:p>
            <a:pPr marL="463360" indent="-457200">
              <a:buFont typeface="+mj-lt"/>
              <a:buAutoNum type="alphaLcParenR"/>
            </a:pPr>
            <a:r>
              <a:rPr lang="es-MX" dirty="0"/>
              <a:t>ligadura de hule, </a:t>
            </a:r>
          </a:p>
          <a:p>
            <a:pPr marL="463360" indent="-457200">
              <a:buFont typeface="+mj-lt"/>
              <a:buAutoNum type="alphaLcParenR"/>
            </a:pPr>
            <a:r>
              <a:rPr lang="es-MX" dirty="0"/>
              <a:t>jeringas desechables de 3.5 y 10 ml. con sus respectivas agujas. </a:t>
            </a:r>
          </a:p>
        </p:txBody>
      </p:sp>
    </p:spTree>
    <p:extLst>
      <p:ext uri="{BB962C8B-B14F-4D97-AF65-F5344CB8AC3E}">
        <p14:creationId xmlns:p14="http://schemas.microsoft.com/office/powerpoint/2010/main" val="3390490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FD1E28-5740-4EBC-A20A-2F7DE661AC26}"/>
              </a:ext>
            </a:extLst>
          </p:cNvPr>
          <p:cNvSpPr>
            <a:spLocks noGrp="1"/>
          </p:cNvSpPr>
          <p:nvPr>
            <p:ph type="title"/>
          </p:nvPr>
        </p:nvSpPr>
        <p:spPr/>
        <p:txBody>
          <a:bodyPr/>
          <a:lstStyle/>
          <a:p>
            <a:r>
              <a:rPr lang="es-MX" dirty="0"/>
              <a:t>4. Definiciones</a:t>
            </a:r>
          </a:p>
        </p:txBody>
      </p:sp>
      <p:sp>
        <p:nvSpPr>
          <p:cNvPr id="3" name="Marcador de contenido 2">
            <a:extLst>
              <a:ext uri="{FF2B5EF4-FFF2-40B4-BE49-F238E27FC236}">
                <a16:creationId xmlns:a16="http://schemas.microsoft.com/office/drawing/2014/main" id="{DCFC0A2E-E44D-4C77-9D6C-B58FC658457D}"/>
              </a:ext>
            </a:extLst>
          </p:cNvPr>
          <p:cNvSpPr>
            <a:spLocks noGrp="1"/>
          </p:cNvSpPr>
          <p:nvPr>
            <p:ph idx="1"/>
          </p:nvPr>
        </p:nvSpPr>
        <p:spPr/>
        <p:txBody>
          <a:bodyPr/>
          <a:lstStyle/>
          <a:p>
            <a:r>
              <a:rPr lang="es-MX" dirty="0"/>
              <a:t>Para efectos de esta Norma se establecen las definiciones siguientes:</a:t>
            </a:r>
          </a:p>
        </p:txBody>
      </p:sp>
    </p:spTree>
    <p:extLst>
      <p:ext uri="{BB962C8B-B14F-4D97-AF65-F5344CB8AC3E}">
        <p14:creationId xmlns:p14="http://schemas.microsoft.com/office/powerpoint/2010/main" val="299851503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AFAB9B-6F63-4834-9DA4-21BDE117ABDA}"/>
              </a:ext>
            </a:extLst>
          </p:cNvPr>
          <p:cNvSpPr>
            <a:spLocks noGrp="1"/>
          </p:cNvSpPr>
          <p:nvPr>
            <p:ph type="title"/>
          </p:nvPr>
        </p:nvSpPr>
        <p:spPr/>
        <p:txBody>
          <a:bodyPr/>
          <a:lstStyle/>
          <a:p>
            <a:r>
              <a:rPr lang="es-MX" dirty="0"/>
              <a:t>MEDICAMENTOS</a:t>
            </a:r>
          </a:p>
        </p:txBody>
      </p:sp>
      <p:sp>
        <p:nvSpPr>
          <p:cNvPr id="3" name="Marcador de contenido 2">
            <a:extLst>
              <a:ext uri="{FF2B5EF4-FFF2-40B4-BE49-F238E27FC236}">
                <a16:creationId xmlns:a16="http://schemas.microsoft.com/office/drawing/2014/main" id="{0140B1E0-EC2F-46D5-A837-E2C6218EDDD1}"/>
              </a:ext>
            </a:extLst>
          </p:cNvPr>
          <p:cNvSpPr>
            <a:spLocks noGrp="1"/>
          </p:cNvSpPr>
          <p:nvPr>
            <p:ph idx="1"/>
          </p:nvPr>
        </p:nvSpPr>
        <p:spPr/>
        <p:txBody>
          <a:bodyPr>
            <a:normAutofit/>
          </a:bodyPr>
          <a:lstStyle/>
          <a:p>
            <a:r>
              <a:rPr lang="es-MX" dirty="0"/>
              <a:t>Este material queda a criterio del médico responsable del servicio de urgencias y se usará bajo estricto control del médico. </a:t>
            </a:r>
          </a:p>
        </p:txBody>
      </p:sp>
    </p:spTree>
    <p:extLst>
      <p:ext uri="{BB962C8B-B14F-4D97-AF65-F5344CB8AC3E}">
        <p14:creationId xmlns:p14="http://schemas.microsoft.com/office/powerpoint/2010/main" val="29051398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301688-87E8-4D10-9F6D-77E8B9C5BA10}"/>
              </a:ext>
            </a:extLst>
          </p:cNvPr>
          <p:cNvSpPr>
            <a:spLocks noGrp="1"/>
          </p:cNvSpPr>
          <p:nvPr>
            <p:ph type="title"/>
          </p:nvPr>
        </p:nvSpPr>
        <p:spPr/>
        <p:txBody>
          <a:bodyPr/>
          <a:lstStyle/>
          <a:p>
            <a:r>
              <a:rPr lang="es-MX" dirty="0"/>
              <a:t>MATERIAL COMPLEMENTARIO</a:t>
            </a:r>
          </a:p>
        </p:txBody>
      </p:sp>
      <p:sp>
        <p:nvSpPr>
          <p:cNvPr id="3" name="Marcador de contenido 2">
            <a:extLst>
              <a:ext uri="{FF2B5EF4-FFF2-40B4-BE49-F238E27FC236}">
                <a16:creationId xmlns:a16="http://schemas.microsoft.com/office/drawing/2014/main" id="{3789A453-F5F8-45D8-B490-589E107ABDC5}"/>
              </a:ext>
            </a:extLst>
          </p:cNvPr>
          <p:cNvSpPr>
            <a:spLocks noGrp="1"/>
          </p:cNvSpPr>
          <p:nvPr>
            <p:ph idx="1"/>
          </p:nvPr>
        </p:nvSpPr>
        <p:spPr/>
        <p:txBody>
          <a:bodyPr numCol="2">
            <a:normAutofit fontScale="85000" lnSpcReduction="10000"/>
          </a:bodyPr>
          <a:lstStyle/>
          <a:p>
            <a:pPr marL="6160" indent="0">
              <a:buNone/>
            </a:pPr>
            <a:r>
              <a:rPr lang="es-MX" dirty="0"/>
              <a:t>Es aquél que puede o no formar parte del botiquín o que por su uso requiera de material específico, por ejemplo: para excursionistas es conveniente incluir suero antialacrán o antídoto para mordedura de serpiente. Algunos elementos que se pueden incluir son: </a:t>
            </a:r>
          </a:p>
          <a:p>
            <a:pPr marL="463360" indent="-457200">
              <a:buFont typeface="+mj-lt"/>
              <a:buAutoNum type="alphaLcParenR"/>
            </a:pPr>
            <a:r>
              <a:rPr lang="es-MX" dirty="0"/>
              <a:t>linterna de mano; </a:t>
            </a:r>
          </a:p>
          <a:p>
            <a:pPr marL="463360" indent="-457200">
              <a:buFont typeface="+mj-lt"/>
              <a:buAutoNum type="alphaLcParenR"/>
            </a:pPr>
            <a:r>
              <a:rPr lang="es-MX" dirty="0"/>
              <a:t>piola; </a:t>
            </a:r>
          </a:p>
          <a:p>
            <a:pPr marL="463360" indent="-457200">
              <a:buFont typeface="+mj-lt"/>
              <a:buAutoNum type="alphaLcParenR"/>
            </a:pPr>
            <a:r>
              <a:rPr lang="es-MX" dirty="0"/>
              <a:t>guantes de cirujano; </a:t>
            </a:r>
          </a:p>
          <a:p>
            <a:pPr marL="463360" indent="-457200">
              <a:buFont typeface="+mj-lt"/>
              <a:buAutoNum type="alphaLcParenR"/>
            </a:pPr>
            <a:r>
              <a:rPr lang="es-MX" dirty="0"/>
              <a:t>ligadura de cordón umbilical; </a:t>
            </a:r>
          </a:p>
          <a:p>
            <a:pPr marL="463360" indent="-457200">
              <a:buFont typeface="+mj-lt"/>
              <a:buAutoNum type="alphaLcParenR"/>
            </a:pPr>
            <a:r>
              <a:rPr lang="es-MX" dirty="0"/>
              <a:t>estetoscopio y esfigmomanómetro; </a:t>
            </a:r>
          </a:p>
          <a:p>
            <a:pPr marL="463360" indent="-457200">
              <a:buFont typeface="+mj-lt"/>
              <a:buAutoNum type="alphaLcParenR"/>
            </a:pPr>
            <a:r>
              <a:rPr lang="es-MX" dirty="0"/>
              <a:t>tablillas para enferular, de madera o cartón; </a:t>
            </a:r>
          </a:p>
          <a:p>
            <a:pPr marL="463360" indent="-457200">
              <a:buFont typeface="+mj-lt"/>
              <a:buAutoNum type="alphaLcParenR"/>
            </a:pPr>
            <a:r>
              <a:rPr lang="es-MX" dirty="0"/>
              <a:t>una manta; </a:t>
            </a:r>
          </a:p>
          <a:p>
            <a:pPr marL="463360" indent="-457200">
              <a:buFont typeface="+mj-lt"/>
              <a:buAutoNum type="alphaLcParenR"/>
            </a:pPr>
            <a:r>
              <a:rPr lang="es-MX" dirty="0"/>
              <a:t>repelente para moscos; </a:t>
            </a:r>
          </a:p>
          <a:p>
            <a:pPr marL="463360" indent="-457200">
              <a:buFont typeface="+mj-lt"/>
              <a:buAutoNum type="alphaLcParenR"/>
            </a:pPr>
            <a:r>
              <a:rPr lang="es-MX" dirty="0"/>
              <a:t>isopos de algodón, </a:t>
            </a:r>
          </a:p>
          <a:p>
            <a:pPr marL="463360" indent="-457200">
              <a:buFont typeface="+mj-lt"/>
              <a:buAutoNum type="alphaLcParenR"/>
            </a:pPr>
            <a:r>
              <a:rPr lang="es-MX" dirty="0"/>
              <a:t>lápiz y papel.</a:t>
            </a:r>
          </a:p>
        </p:txBody>
      </p:sp>
    </p:spTree>
    <p:extLst>
      <p:ext uri="{BB962C8B-B14F-4D97-AF65-F5344CB8AC3E}">
        <p14:creationId xmlns:p14="http://schemas.microsoft.com/office/powerpoint/2010/main" val="107216006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967CD8-CC17-486F-AFCB-A1D97290D2EE}"/>
              </a:ext>
            </a:extLst>
          </p:cNvPr>
          <p:cNvSpPr>
            <a:spLocks noGrp="1"/>
          </p:cNvSpPr>
          <p:nvPr>
            <p:ph type="title"/>
          </p:nvPr>
        </p:nvSpPr>
        <p:spPr/>
        <p:txBody>
          <a:bodyPr/>
          <a:lstStyle/>
          <a:p>
            <a:r>
              <a:rPr lang="es-MX" dirty="0"/>
              <a:t>6. Obligaciones de los trabajadores</a:t>
            </a:r>
          </a:p>
        </p:txBody>
      </p:sp>
      <p:sp>
        <p:nvSpPr>
          <p:cNvPr id="3" name="Marcador de contenido 2">
            <a:extLst>
              <a:ext uri="{FF2B5EF4-FFF2-40B4-BE49-F238E27FC236}">
                <a16:creationId xmlns:a16="http://schemas.microsoft.com/office/drawing/2014/main" id="{CCEE0641-BDA6-432C-BDB4-D09396BACB9B}"/>
              </a:ext>
            </a:extLst>
          </p:cNvPr>
          <p:cNvSpPr>
            <a:spLocks noGrp="1"/>
          </p:cNvSpPr>
          <p:nvPr>
            <p:ph idx="1"/>
          </p:nvPr>
        </p:nvSpPr>
        <p:spPr/>
        <p:txBody>
          <a:bodyPr/>
          <a:lstStyle/>
          <a:p>
            <a:pPr marL="463360" indent="-457200">
              <a:buFont typeface="+mj-lt"/>
              <a:buAutoNum type="arabicPeriod"/>
            </a:pPr>
            <a:r>
              <a:rPr lang="es-MX" dirty="0"/>
              <a:t>Cumplir con las medidas de seguridad establecidas por el patrón. </a:t>
            </a:r>
          </a:p>
          <a:p>
            <a:pPr marL="463360" indent="-457200">
              <a:buFont typeface="+mj-lt"/>
              <a:buAutoNum type="arabicPeriod"/>
            </a:pPr>
            <a:r>
              <a:rPr lang="es-MX" dirty="0"/>
              <a:t>Participar en la capacitación y adiestramiento proporcionado por el patrón. </a:t>
            </a:r>
          </a:p>
          <a:p>
            <a:pPr marL="463360" indent="-457200">
              <a:buFont typeface="+mj-lt"/>
              <a:buAutoNum type="arabicPeriod"/>
            </a:pPr>
            <a:r>
              <a:rPr lang="es-MX" dirty="0"/>
              <a:t>Cumplir con las instrucciones de uso y mantenimiento del equipo de protección personal proporcionado por el patrón. </a:t>
            </a:r>
          </a:p>
          <a:p>
            <a:pPr marL="463360" indent="-457200">
              <a:buFont typeface="+mj-lt"/>
              <a:buAutoNum type="arabicPeriod"/>
            </a:pPr>
            <a:r>
              <a:rPr lang="es-MX" dirty="0"/>
              <a:t>Participar en las brigadas de respuesta a emergencia. </a:t>
            </a:r>
          </a:p>
          <a:p>
            <a:pPr marL="463360" indent="-457200">
              <a:buFont typeface="+mj-lt"/>
              <a:buAutoNum type="arabicPeriod"/>
            </a:pPr>
            <a:r>
              <a:rPr lang="es-MX" dirty="0"/>
              <a:t>Someterse a los exámenes médicos que correspondan según la actividad que desempeñen y que el patrón indique. </a:t>
            </a:r>
          </a:p>
        </p:txBody>
      </p:sp>
    </p:spTree>
    <p:extLst>
      <p:ext uri="{BB962C8B-B14F-4D97-AF65-F5344CB8AC3E}">
        <p14:creationId xmlns:p14="http://schemas.microsoft.com/office/powerpoint/2010/main" val="342721198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165B88-5FD6-49D2-9F48-A745FEB0577F}"/>
              </a:ext>
            </a:extLst>
          </p:cNvPr>
          <p:cNvSpPr>
            <a:spLocks noGrp="1"/>
          </p:cNvSpPr>
          <p:nvPr>
            <p:ph type="title"/>
          </p:nvPr>
        </p:nvSpPr>
        <p:spPr/>
        <p:txBody>
          <a:bodyPr/>
          <a:lstStyle/>
          <a:p>
            <a:r>
              <a:rPr lang="es-MX" dirty="0"/>
              <a:t>7. Requisitos administrativos</a:t>
            </a:r>
          </a:p>
        </p:txBody>
      </p:sp>
      <p:sp>
        <p:nvSpPr>
          <p:cNvPr id="3" name="Marcador de contenido 2">
            <a:extLst>
              <a:ext uri="{FF2B5EF4-FFF2-40B4-BE49-F238E27FC236}">
                <a16:creationId xmlns:a16="http://schemas.microsoft.com/office/drawing/2014/main" id="{4601618B-5A61-48B4-AA62-1BCA1C71C9F3}"/>
              </a:ext>
            </a:extLst>
          </p:cNvPr>
          <p:cNvSpPr>
            <a:spLocks noGrp="1"/>
          </p:cNvSpPr>
          <p:nvPr>
            <p:ph idx="1"/>
          </p:nvPr>
        </p:nvSpPr>
        <p:spPr/>
        <p:txBody>
          <a:bodyPr>
            <a:normAutofit fontScale="92500" lnSpcReduction="10000"/>
          </a:bodyPr>
          <a:lstStyle/>
          <a:p>
            <a:pPr marL="463360" indent="-457200">
              <a:buFont typeface="+mj-lt"/>
              <a:buAutoNum type="arabicPeriod"/>
            </a:pPr>
            <a:r>
              <a:rPr lang="es-MX" dirty="0"/>
              <a:t>El estudio para analizar el riesgo potencial debe realizarse tomando en consideración lo siguiente: </a:t>
            </a:r>
          </a:p>
          <a:p>
            <a:pPr marL="463360" indent="-457200">
              <a:buFont typeface="+mj-lt"/>
              <a:buAutoNum type="alphaLcParenR"/>
            </a:pPr>
            <a:r>
              <a:rPr lang="es-MX" dirty="0"/>
              <a:t>las características de los procesos de trabajo; </a:t>
            </a:r>
          </a:p>
          <a:p>
            <a:pPr marL="463360" indent="-457200">
              <a:buFont typeface="+mj-lt"/>
              <a:buAutoNum type="alphaLcParenR"/>
            </a:pPr>
            <a:r>
              <a:rPr lang="es-MX" dirty="0"/>
              <a:t>las propiedades físicas, químicas y toxicológicas de las sustancias químicas peligrosas; </a:t>
            </a:r>
          </a:p>
          <a:p>
            <a:pPr marL="463360" indent="-457200">
              <a:buFont typeface="+mj-lt"/>
              <a:buAutoNum type="alphaLcParenR"/>
            </a:pPr>
            <a:r>
              <a:rPr lang="es-MX" dirty="0"/>
              <a:t>el grado y tipo de riesgo de las sustancias, conforme a lo establecido en la NOM-114-STPS-1994; </a:t>
            </a:r>
          </a:p>
          <a:p>
            <a:pPr marL="463360" indent="-457200">
              <a:buFont typeface="+mj-lt"/>
              <a:buAutoNum type="alphaLcParenR"/>
            </a:pPr>
            <a:r>
              <a:rPr lang="es-MX" dirty="0"/>
              <a:t>las actividades peligrosas y los trabajos en espacios confinados, </a:t>
            </a:r>
          </a:p>
          <a:p>
            <a:pPr marL="463360" indent="-457200">
              <a:buFont typeface="+mj-lt"/>
              <a:buAutoNum type="alphaLcParenR"/>
            </a:pPr>
            <a:r>
              <a:rPr lang="es-MX" dirty="0"/>
              <a:t>las zonas de riesgo del centro de trabajo y el número de trabajadores expuestos en cada zona. </a:t>
            </a:r>
          </a:p>
        </p:txBody>
      </p:sp>
    </p:spTree>
    <p:extLst>
      <p:ext uri="{BB962C8B-B14F-4D97-AF65-F5344CB8AC3E}">
        <p14:creationId xmlns:p14="http://schemas.microsoft.com/office/powerpoint/2010/main" val="419207681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D2D1AF-D06F-4C45-85E4-F575361AA30B}"/>
              </a:ext>
            </a:extLst>
          </p:cNvPr>
          <p:cNvSpPr>
            <a:spLocks noGrp="1"/>
          </p:cNvSpPr>
          <p:nvPr>
            <p:ph type="title"/>
          </p:nvPr>
        </p:nvSpPr>
        <p:spPr/>
        <p:txBody>
          <a:bodyPr/>
          <a:lstStyle/>
          <a:p>
            <a:r>
              <a:rPr lang="es-MX" dirty="0"/>
              <a:t>7. Requisitos administrativos</a:t>
            </a:r>
          </a:p>
        </p:txBody>
      </p:sp>
      <p:sp>
        <p:nvSpPr>
          <p:cNvPr id="3" name="Marcador de contenido 2">
            <a:extLst>
              <a:ext uri="{FF2B5EF4-FFF2-40B4-BE49-F238E27FC236}">
                <a16:creationId xmlns:a16="http://schemas.microsoft.com/office/drawing/2014/main" id="{BB03314F-B069-405B-B64A-5123B4C80972}"/>
              </a:ext>
            </a:extLst>
          </p:cNvPr>
          <p:cNvSpPr>
            <a:spLocks noGrp="1"/>
          </p:cNvSpPr>
          <p:nvPr>
            <p:ph idx="1"/>
          </p:nvPr>
        </p:nvSpPr>
        <p:spPr/>
        <p:txBody>
          <a:bodyPr>
            <a:normAutofit fontScale="70000" lnSpcReduction="20000"/>
          </a:bodyPr>
          <a:lstStyle/>
          <a:p>
            <a:pPr marL="463360" indent="-457200">
              <a:buFont typeface="+mj-lt"/>
              <a:buAutoNum type="arabicPeriod" startAt="2"/>
            </a:pPr>
            <a:r>
              <a:rPr lang="es-MX" dirty="0"/>
              <a:t>Procedimiento de autorización para realizar las actividades peligrosas. Se debe elaborar un documento que contenga: </a:t>
            </a:r>
          </a:p>
          <a:p>
            <a:pPr marL="463360" indent="-457200">
              <a:buFont typeface="+mj-lt"/>
              <a:buAutoNum type="alphaLcParenR"/>
            </a:pPr>
            <a:r>
              <a:rPr lang="es-MX" dirty="0"/>
              <a:t>descripción de la actividad; </a:t>
            </a:r>
          </a:p>
          <a:p>
            <a:pPr marL="463360" indent="-457200">
              <a:buFont typeface="+mj-lt"/>
              <a:buAutoNum type="alphaLcParenR"/>
            </a:pPr>
            <a:r>
              <a:rPr lang="es-MX" dirty="0"/>
              <a:t>nombre del trabajador a efectuar la actividad; </a:t>
            </a:r>
          </a:p>
          <a:p>
            <a:pPr marL="463360" indent="-457200">
              <a:buFont typeface="+mj-lt"/>
              <a:buAutoNum type="alphaLcParenR"/>
            </a:pPr>
            <a:r>
              <a:rPr lang="es-MX" dirty="0"/>
              <a:t>lugar en donde se realizará la actividad; </a:t>
            </a:r>
          </a:p>
          <a:p>
            <a:pPr marL="463360" indent="-457200">
              <a:buFont typeface="+mj-lt"/>
              <a:buAutoNum type="alphaLcParenR"/>
            </a:pPr>
            <a:r>
              <a:rPr lang="es-MX" dirty="0"/>
              <a:t>hora y fecha programadas para el inicio y terminación de la actividad; </a:t>
            </a:r>
          </a:p>
          <a:p>
            <a:pPr marL="463360" indent="-457200">
              <a:buFont typeface="+mj-lt"/>
              <a:buAutoNum type="alphaLcParenR"/>
            </a:pPr>
            <a:r>
              <a:rPr lang="es-MX" dirty="0"/>
              <a:t>equipo de protección personal a utilizar; </a:t>
            </a:r>
          </a:p>
          <a:p>
            <a:pPr marL="463360" indent="-457200">
              <a:buFont typeface="+mj-lt"/>
              <a:buAutoNum type="alphaLcParenR"/>
            </a:pPr>
            <a:r>
              <a:rPr lang="es-MX" dirty="0"/>
              <a:t>nombre y firma del responsable de la autorización; </a:t>
            </a:r>
          </a:p>
          <a:p>
            <a:pPr marL="463360" indent="-457200">
              <a:buFont typeface="+mj-lt"/>
              <a:buAutoNum type="alphaLcParenR"/>
            </a:pPr>
            <a:r>
              <a:rPr lang="es-MX" dirty="0"/>
              <a:t>nombre y firma del responsable del área en donde se realizará la actividad peligrosa, quien vigilará esta actividad; </a:t>
            </a:r>
          </a:p>
          <a:p>
            <a:pPr marL="463360" indent="-457200">
              <a:buFont typeface="+mj-lt"/>
              <a:buAutoNum type="alphaLcParenR"/>
            </a:pPr>
            <a:r>
              <a:rPr lang="es-MX" dirty="0"/>
              <a:t>nombre y firma de enterado del responsable de mantenimiento, </a:t>
            </a:r>
          </a:p>
          <a:p>
            <a:pPr marL="463360" indent="-457200">
              <a:buFont typeface="+mj-lt"/>
              <a:buAutoNum type="alphaLcParenR"/>
            </a:pPr>
            <a:r>
              <a:rPr lang="es-MX" dirty="0"/>
              <a:t>anexar el procedimiento seguro para realizar la actividad.</a:t>
            </a:r>
          </a:p>
        </p:txBody>
      </p:sp>
    </p:spTree>
    <p:extLst>
      <p:ext uri="{BB962C8B-B14F-4D97-AF65-F5344CB8AC3E}">
        <p14:creationId xmlns:p14="http://schemas.microsoft.com/office/powerpoint/2010/main" val="28548852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4553BE-6D0E-4913-8996-A6EFC36EFC3E}"/>
              </a:ext>
            </a:extLst>
          </p:cNvPr>
          <p:cNvSpPr>
            <a:spLocks noGrp="1"/>
          </p:cNvSpPr>
          <p:nvPr>
            <p:ph type="title"/>
          </p:nvPr>
        </p:nvSpPr>
        <p:spPr/>
        <p:txBody>
          <a:bodyPr>
            <a:noAutofit/>
          </a:bodyPr>
          <a:lstStyle/>
          <a:p>
            <a:r>
              <a:rPr lang="es-MX" sz="2800" dirty="0"/>
              <a:t>8. Programa específico de seguridad e higiene para el manejo, transporte y almacenamiento de sustancias químicas peligrosas</a:t>
            </a:r>
          </a:p>
        </p:txBody>
      </p:sp>
      <p:sp>
        <p:nvSpPr>
          <p:cNvPr id="3" name="Marcador de contenido 2">
            <a:extLst>
              <a:ext uri="{FF2B5EF4-FFF2-40B4-BE49-F238E27FC236}">
                <a16:creationId xmlns:a16="http://schemas.microsoft.com/office/drawing/2014/main" id="{B03A5C8A-DA8A-4323-897B-4E1FB76A9306}"/>
              </a:ext>
            </a:extLst>
          </p:cNvPr>
          <p:cNvSpPr>
            <a:spLocks noGrp="1"/>
          </p:cNvSpPr>
          <p:nvPr>
            <p:ph idx="1"/>
          </p:nvPr>
        </p:nvSpPr>
        <p:spPr/>
        <p:txBody>
          <a:bodyPr numCol="2">
            <a:normAutofit fontScale="70000" lnSpcReduction="20000"/>
          </a:bodyPr>
          <a:lstStyle/>
          <a:p>
            <a:pPr marL="6160" indent="0">
              <a:buNone/>
            </a:pPr>
            <a:r>
              <a:rPr lang="es-MX" dirty="0"/>
              <a:t>Este programa debe contener lo siguiente: </a:t>
            </a:r>
          </a:p>
          <a:p>
            <a:pPr marL="463360" indent="-457200">
              <a:buFont typeface="+mj-lt"/>
              <a:buAutoNum type="alphaLcParenR"/>
            </a:pPr>
            <a:r>
              <a:rPr lang="es-MX" dirty="0"/>
              <a:t>las hojas de datos de seguridad de todas las sustancias químicas que se manejen, transporten o almacenen en el centro de trabajo.</a:t>
            </a:r>
          </a:p>
          <a:p>
            <a:pPr marL="463360" indent="-457200">
              <a:buFont typeface="+mj-lt"/>
              <a:buAutoNum type="alphaLcParenR"/>
            </a:pPr>
            <a:r>
              <a:rPr lang="es-MX" dirty="0"/>
              <a:t>los procedimientos de limpieza y orden; </a:t>
            </a:r>
          </a:p>
          <a:p>
            <a:pPr marL="463360" indent="-457200">
              <a:buFont typeface="+mj-lt"/>
              <a:buAutoNum type="alphaLcParenR"/>
            </a:pPr>
            <a:r>
              <a:rPr lang="es-MX" dirty="0"/>
              <a:t>las cantidades máximas de las sustancias que se pueden tener en el área de producción, en base al estudio para analizar el riesgo potencial; </a:t>
            </a:r>
          </a:p>
          <a:p>
            <a:pPr marL="463360" indent="-457200">
              <a:buFont typeface="+mj-lt"/>
              <a:buAutoNum type="alphaLcParenR"/>
            </a:pPr>
            <a:r>
              <a:rPr lang="es-MX" dirty="0"/>
              <a:t>el tipo del equipo de protección personal específico al riesgo; </a:t>
            </a:r>
          </a:p>
          <a:p>
            <a:pPr marL="463360" indent="-457200">
              <a:buFont typeface="+mj-lt"/>
              <a:buAutoNum type="alphaLcParenR"/>
            </a:pPr>
            <a:r>
              <a:rPr lang="es-MX" dirty="0"/>
              <a:t>el procedimiento de limpieza, desinfección o neutralización de las ropas y equipo de protección que pudieran contaminarse con sustancias químicas peligrosas, cuando el estudio para analizar el riesgo potencial así lo indique; </a:t>
            </a:r>
          </a:p>
          <a:p>
            <a:pPr marL="463360" indent="-457200">
              <a:buFont typeface="+mj-lt"/>
              <a:buAutoNum type="alphaLcParenR"/>
            </a:pPr>
            <a:r>
              <a:rPr lang="es-MX" dirty="0"/>
              <a:t>la prohibición de ingerir alimentos y bebidas en las áreas de trabajo; </a:t>
            </a:r>
          </a:p>
          <a:p>
            <a:pPr marL="463360" indent="-457200">
              <a:buFont typeface="+mj-lt"/>
              <a:buAutoNum type="alphaLcParenR"/>
            </a:pPr>
            <a:r>
              <a:rPr lang="es-MX" dirty="0"/>
              <a:t>el plan de emergencia en el centro de trabajo;</a:t>
            </a:r>
          </a:p>
          <a:p>
            <a:pPr marL="463360" indent="-457200">
              <a:buFont typeface="+mj-lt"/>
              <a:buAutoNum type="alphaLcParenR"/>
            </a:pPr>
            <a:r>
              <a:rPr lang="es-MX" dirty="0"/>
              <a:t>la prohibición de fumar y utilizar flama abierta en las áreas donde esto represente un riesgo;</a:t>
            </a:r>
          </a:p>
          <a:p>
            <a:pPr marL="463360" indent="-457200">
              <a:buFont typeface="+mj-lt"/>
              <a:buAutoNum type="alphaLcParenR"/>
            </a:pPr>
            <a:r>
              <a:rPr lang="es-MX" dirty="0"/>
              <a:t>los procedimientos seguros para realizar las actividades peligrosas y trabajos en espacios confinados.</a:t>
            </a:r>
          </a:p>
        </p:txBody>
      </p:sp>
    </p:spTree>
    <p:extLst>
      <p:ext uri="{BB962C8B-B14F-4D97-AF65-F5344CB8AC3E}">
        <p14:creationId xmlns:p14="http://schemas.microsoft.com/office/powerpoint/2010/main" val="103987285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7B1F76-6472-45D3-8C27-CF2346370B59}"/>
              </a:ext>
            </a:extLst>
          </p:cNvPr>
          <p:cNvSpPr>
            <a:spLocks noGrp="1"/>
          </p:cNvSpPr>
          <p:nvPr>
            <p:ph type="title"/>
          </p:nvPr>
        </p:nvSpPr>
        <p:spPr/>
        <p:txBody>
          <a:bodyPr/>
          <a:lstStyle/>
          <a:p>
            <a:r>
              <a:rPr lang="es-MX" dirty="0"/>
              <a:t>9. Requisitos generales</a:t>
            </a:r>
          </a:p>
        </p:txBody>
      </p:sp>
      <p:sp>
        <p:nvSpPr>
          <p:cNvPr id="3" name="Marcador de contenido 2">
            <a:extLst>
              <a:ext uri="{FF2B5EF4-FFF2-40B4-BE49-F238E27FC236}">
                <a16:creationId xmlns:a16="http://schemas.microsoft.com/office/drawing/2014/main" id="{479F196C-E3F9-4424-A4DA-95DEE2B0A5BC}"/>
              </a:ext>
            </a:extLst>
          </p:cNvPr>
          <p:cNvSpPr>
            <a:spLocks noGrp="1"/>
          </p:cNvSpPr>
          <p:nvPr>
            <p:ph idx="1"/>
          </p:nvPr>
        </p:nvSpPr>
        <p:spPr/>
        <p:txBody>
          <a:bodyPr>
            <a:normAutofit fontScale="77500" lnSpcReduction="20000"/>
          </a:bodyPr>
          <a:lstStyle/>
          <a:p>
            <a:pPr marL="463360" indent="-457200">
              <a:buFont typeface="+mj-lt"/>
              <a:buAutoNum type="arabicPeriod"/>
            </a:pPr>
            <a:r>
              <a:rPr lang="es-MX" dirty="0"/>
              <a:t>En base al estudio para analizar el riesgo potencial, se deben colocar las señales, avisos, colores e identificación de fluidos conducidos en tuberías conforme a lo establecido en las NOM-026-STPS-1993, NOM027-STPS-1993 y NOM-028-STPS-1993. </a:t>
            </a:r>
          </a:p>
          <a:p>
            <a:pPr marL="463360" indent="-457200">
              <a:buFont typeface="+mj-lt"/>
              <a:buAutoNum type="arabicPeriod"/>
            </a:pPr>
            <a:r>
              <a:rPr lang="es-MX" dirty="0"/>
              <a:t>El llenado de los recipientes que contengan sustancias químicas peligrosas en estado líquido a presión atmosférica, debe hacerse máximo hasta el noventa por ciento de su capacidad, para lo cual se debe contar con un dispositivo de lectura del nivel de llenado. </a:t>
            </a:r>
          </a:p>
          <a:p>
            <a:pPr marL="463360" indent="-457200">
              <a:buFont typeface="+mj-lt"/>
              <a:buAutoNum type="arabicPeriod"/>
            </a:pPr>
            <a:r>
              <a:rPr lang="es-MX" dirty="0"/>
              <a:t>Los recipientes portátiles sujetos a presión que contengan sustancias químicas peligrosas deben: a) contar con válvulas y manómetros; la lectura de la presión de operación en el manómetro debe estar por debajo de la presión máxima de trabajo, b) tener indicada la presión máxima de trabajo. Se exceptúan del cumplimiento de este apartado los extintores y aerosoles.</a:t>
            </a:r>
          </a:p>
        </p:txBody>
      </p:sp>
    </p:spTree>
    <p:extLst>
      <p:ext uri="{BB962C8B-B14F-4D97-AF65-F5344CB8AC3E}">
        <p14:creationId xmlns:p14="http://schemas.microsoft.com/office/powerpoint/2010/main" val="320546481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B1B141-876A-4464-806E-2FA442676EA4}"/>
              </a:ext>
            </a:extLst>
          </p:cNvPr>
          <p:cNvSpPr>
            <a:spLocks noGrp="1"/>
          </p:cNvSpPr>
          <p:nvPr>
            <p:ph type="title"/>
          </p:nvPr>
        </p:nvSpPr>
        <p:spPr/>
        <p:txBody>
          <a:bodyPr/>
          <a:lstStyle/>
          <a:p>
            <a:r>
              <a:rPr lang="es-MX" dirty="0"/>
              <a:t>9. Requisitos generales</a:t>
            </a:r>
          </a:p>
        </p:txBody>
      </p:sp>
      <p:sp>
        <p:nvSpPr>
          <p:cNvPr id="3" name="Marcador de contenido 2">
            <a:extLst>
              <a:ext uri="{FF2B5EF4-FFF2-40B4-BE49-F238E27FC236}">
                <a16:creationId xmlns:a16="http://schemas.microsoft.com/office/drawing/2014/main" id="{2924AA42-9518-48D7-8618-DC0DE5B8FB7D}"/>
              </a:ext>
            </a:extLst>
          </p:cNvPr>
          <p:cNvSpPr>
            <a:spLocks noGrp="1"/>
          </p:cNvSpPr>
          <p:nvPr>
            <p:ph idx="1"/>
          </p:nvPr>
        </p:nvSpPr>
        <p:spPr>
          <a:xfrm>
            <a:off x="2773599" y="2052116"/>
            <a:ext cx="7796540" cy="3997828"/>
          </a:xfrm>
        </p:spPr>
        <p:txBody>
          <a:bodyPr>
            <a:normAutofit fontScale="70000" lnSpcReduction="20000"/>
          </a:bodyPr>
          <a:lstStyle/>
          <a:p>
            <a:pPr marL="463360" indent="-457200">
              <a:buFont typeface="+mj-lt"/>
              <a:buAutoNum type="arabicPeriod" startAt="4"/>
            </a:pPr>
            <a:r>
              <a:rPr lang="es-MX" dirty="0"/>
              <a:t>Los recipientes fijos de almacenamiento de sustancias químicas peligrosas deben contar con cimentaciones a prueba de fuego. </a:t>
            </a:r>
          </a:p>
          <a:p>
            <a:pPr marL="463360" indent="-457200">
              <a:buFont typeface="+mj-lt"/>
              <a:buAutoNum type="arabicPeriod" startAt="4"/>
            </a:pPr>
            <a:r>
              <a:rPr lang="es-MX" dirty="0"/>
              <a:t>Las tuberías y recipientes fijos que contengan sustancias químicas peligrosas deben contar con sistemas que permitan interrumpir el flujo de dichas sustancias. </a:t>
            </a:r>
          </a:p>
          <a:p>
            <a:pPr marL="463360" indent="-457200">
              <a:buFont typeface="+mj-lt"/>
              <a:buAutoNum type="arabicPeriod" startAt="4"/>
            </a:pPr>
            <a:r>
              <a:rPr lang="es-MX" dirty="0"/>
              <a:t>Se debe contar con zonas específicas para el almacenamiento de las sustancias químicas peligrosas. </a:t>
            </a:r>
          </a:p>
          <a:p>
            <a:pPr marL="463360" indent="-457200">
              <a:buFont typeface="+mj-lt"/>
              <a:buAutoNum type="arabicPeriod" startAt="4"/>
            </a:pPr>
            <a:r>
              <a:rPr lang="es-MX" dirty="0"/>
              <a:t>Se deben identificar los recipientes que contengan sustancias químicas peligrosas conforme a lo establecido en la NOM-114-STPS-1994. </a:t>
            </a:r>
          </a:p>
          <a:p>
            <a:pPr marL="463360" indent="-457200">
              <a:buFont typeface="+mj-lt"/>
              <a:buAutoNum type="arabicPeriod" startAt="4"/>
            </a:pPr>
            <a:r>
              <a:rPr lang="es-MX" dirty="0"/>
              <a:t>Los recipientes con sustancias químicas peligrosas deben permanecer cerrados mientras no estén en uso. </a:t>
            </a:r>
          </a:p>
          <a:p>
            <a:pPr marL="463360" indent="-457200">
              <a:buFont typeface="+mj-lt"/>
              <a:buAutoNum type="arabicPeriod" startAt="4"/>
            </a:pPr>
            <a:r>
              <a:rPr lang="es-MX" dirty="0"/>
              <a:t>En las áreas donde por el tipo de actividad no exista exposición frecuente de los trabajadores a sustancias químicas peligrosas, se debe vigilar que la concentración de éstas en el medio ambiente laboral no generen una atmósfera explosiva. Cuando un trabajador tenga que entrar a una de estas áreas, se deben tomar medidas para controlar la exposición del trabajador. </a:t>
            </a:r>
          </a:p>
        </p:txBody>
      </p:sp>
    </p:spTree>
    <p:extLst>
      <p:ext uri="{BB962C8B-B14F-4D97-AF65-F5344CB8AC3E}">
        <p14:creationId xmlns:p14="http://schemas.microsoft.com/office/powerpoint/2010/main" val="37112613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54650C-503A-477D-9AD4-9077CAEC7374}"/>
              </a:ext>
            </a:extLst>
          </p:cNvPr>
          <p:cNvSpPr>
            <a:spLocks noGrp="1"/>
          </p:cNvSpPr>
          <p:nvPr>
            <p:ph type="title"/>
          </p:nvPr>
        </p:nvSpPr>
        <p:spPr/>
        <p:txBody>
          <a:bodyPr/>
          <a:lstStyle/>
          <a:p>
            <a:r>
              <a:rPr lang="es-MX" dirty="0"/>
              <a:t>9. Requisitos generales</a:t>
            </a:r>
          </a:p>
        </p:txBody>
      </p:sp>
      <p:sp>
        <p:nvSpPr>
          <p:cNvPr id="3" name="Marcador de contenido 2">
            <a:extLst>
              <a:ext uri="{FF2B5EF4-FFF2-40B4-BE49-F238E27FC236}">
                <a16:creationId xmlns:a16="http://schemas.microsoft.com/office/drawing/2014/main" id="{EF7C7826-C3AA-480B-ACEB-AC11CCEB5551}"/>
              </a:ext>
            </a:extLst>
          </p:cNvPr>
          <p:cNvSpPr>
            <a:spLocks noGrp="1"/>
          </p:cNvSpPr>
          <p:nvPr>
            <p:ph idx="1"/>
          </p:nvPr>
        </p:nvSpPr>
        <p:spPr>
          <a:xfrm>
            <a:off x="2773599" y="2052116"/>
            <a:ext cx="7796540" cy="3997828"/>
          </a:xfrm>
        </p:spPr>
        <p:txBody>
          <a:bodyPr numCol="1">
            <a:normAutofit fontScale="70000" lnSpcReduction="20000"/>
          </a:bodyPr>
          <a:lstStyle/>
          <a:p>
            <a:pPr marL="463360" indent="-457200">
              <a:buFont typeface="+mj-lt"/>
              <a:buAutoNum type="arabicPeriod" startAt="10"/>
            </a:pPr>
            <a:r>
              <a:rPr lang="es-MX" dirty="0"/>
              <a:t>Para trabajos en espacios confinados, se debe cumplir con lo siguiente: </a:t>
            </a:r>
          </a:p>
          <a:p>
            <a:pPr marL="914210" lvl="1" indent="-457200">
              <a:buFont typeface="+mj-lt"/>
              <a:buAutoNum type="alphaLcParenR"/>
            </a:pPr>
            <a:r>
              <a:rPr lang="es-MX" dirty="0"/>
              <a:t>elaborar el procedimiento de autorización </a:t>
            </a:r>
          </a:p>
          <a:p>
            <a:pPr marL="914210" lvl="1" indent="-457200">
              <a:buFont typeface="+mj-lt"/>
              <a:buAutoNum type="alphaLcParenR"/>
            </a:pPr>
            <a:r>
              <a:rPr lang="es-MX" dirty="0"/>
              <a:t>llevar a cabo el bloqueo de energía, maquinaria y equipo relacionado con el espacio confinado donde se hará el trabajo, y colocar tarjetas de seguridad que indiquen la prohibición de usarlos mientras se lleva a cabo el trabajo; </a:t>
            </a:r>
          </a:p>
          <a:p>
            <a:pPr marL="914210" lvl="1" indent="-457200">
              <a:buFont typeface="+mj-lt"/>
              <a:buAutoNum type="alphaLcParenR"/>
            </a:pPr>
            <a:r>
              <a:rPr lang="es-MX" dirty="0"/>
              <a:t>se debe monitorear constantemente el interior para verificar que la atmósfera cumpla con las condiciones necesarias;</a:t>
            </a:r>
          </a:p>
          <a:p>
            <a:pPr marL="914210" lvl="1" indent="-457200">
              <a:buFont typeface="+mj-lt"/>
              <a:buAutoNum type="alphaLcParenR"/>
            </a:pPr>
            <a:r>
              <a:rPr lang="es-MX" dirty="0"/>
              <a:t>siempre que el trabajador ingrese a realizar labores en un espacio confinado, deberá ser estrechamente vigilado por el responsable del área o por una persona capacitada para esta función, además debe utilizar un arnés y cuerda resistente a las sustancias químicas que se encuentren en el espacio confinado, con longitud suficiente para poder maniobrar dentro del área y ser utilizada para rescatarlo en caso de ser necesario. </a:t>
            </a:r>
          </a:p>
          <a:p>
            <a:pPr marL="463360" indent="-457200">
              <a:buFont typeface="+mj-lt"/>
              <a:buAutoNum type="arabicPeriod" startAt="10"/>
            </a:pPr>
            <a:r>
              <a:rPr lang="es-MX" dirty="0"/>
              <a:t>Cuando se cuente con un sistema de ventilación artificial, éste debe operarse bajo un programa de mantenimiento y supervisión de funcionamiento.</a:t>
            </a:r>
          </a:p>
        </p:txBody>
      </p:sp>
    </p:spTree>
    <p:extLst>
      <p:ext uri="{BB962C8B-B14F-4D97-AF65-F5344CB8AC3E}">
        <p14:creationId xmlns:p14="http://schemas.microsoft.com/office/powerpoint/2010/main" val="72251750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FEC664-B949-4CF6-BDA5-778898BDC03D}"/>
              </a:ext>
            </a:extLst>
          </p:cNvPr>
          <p:cNvSpPr>
            <a:spLocks noGrp="1"/>
          </p:cNvSpPr>
          <p:nvPr>
            <p:ph type="title"/>
          </p:nvPr>
        </p:nvSpPr>
        <p:spPr/>
        <p:txBody>
          <a:bodyPr>
            <a:normAutofit fontScale="90000"/>
          </a:bodyPr>
          <a:lstStyle/>
          <a:p>
            <a:r>
              <a:rPr lang="es-MX" dirty="0"/>
              <a:t>10. Requisitos de seguridad e higiene para el manejo, transporte y almacenamiento de sustancias inflamables o combustibles</a:t>
            </a:r>
          </a:p>
        </p:txBody>
      </p:sp>
      <p:sp>
        <p:nvSpPr>
          <p:cNvPr id="3" name="Marcador de contenido 2">
            <a:extLst>
              <a:ext uri="{FF2B5EF4-FFF2-40B4-BE49-F238E27FC236}">
                <a16:creationId xmlns:a16="http://schemas.microsoft.com/office/drawing/2014/main" id="{3DFAD0FE-96FC-41EC-954C-F053E8A68BE5}"/>
              </a:ext>
            </a:extLst>
          </p:cNvPr>
          <p:cNvSpPr>
            <a:spLocks noGrp="1"/>
          </p:cNvSpPr>
          <p:nvPr>
            <p:ph idx="1"/>
          </p:nvPr>
        </p:nvSpPr>
        <p:spPr/>
        <p:txBody>
          <a:bodyPr>
            <a:normAutofit fontScale="92500" lnSpcReduction="10000"/>
          </a:bodyPr>
          <a:lstStyle/>
          <a:p>
            <a:pPr marL="463360" indent="-457200">
              <a:buFont typeface="+mj-lt"/>
              <a:buAutoNum type="arabicPeriod"/>
            </a:pPr>
            <a:r>
              <a:rPr lang="es-MX" dirty="0"/>
              <a:t>En las áreas del centro de trabajo donde se manejen, transporten o almacenen estas sustancias, las paredes, pisos, techos, instalaciones y cimentaciones deben ser de materiales resistentes al fuego. </a:t>
            </a:r>
          </a:p>
          <a:p>
            <a:pPr marL="463360" indent="-457200">
              <a:buFont typeface="+mj-lt"/>
              <a:buAutoNum type="arabicPeriod"/>
            </a:pPr>
            <a:r>
              <a:rPr lang="es-MX" dirty="0"/>
              <a:t>Del manejo. </a:t>
            </a:r>
          </a:p>
          <a:p>
            <a:pPr marL="914210" lvl="1" indent="-457200">
              <a:buFont typeface="+mj-lt"/>
              <a:buAutoNum type="arabicParenR"/>
            </a:pPr>
            <a:r>
              <a:rPr lang="es-MX" dirty="0"/>
              <a:t>Se prohíbe el uso de herramientas, ropa, zapatos y objetos personales que puedan generar chispa, flama abierta o temperaturas que puedan provocar ignición. </a:t>
            </a:r>
          </a:p>
          <a:p>
            <a:pPr marL="914210" lvl="1" indent="-457200">
              <a:buFont typeface="+mj-lt"/>
              <a:buAutoNum type="arabicParenR"/>
            </a:pPr>
            <a:r>
              <a:rPr lang="es-MX" dirty="0"/>
              <a:t>El trasvase de sustancias inflamables o combustibles debe realizarse con la ventilación o aislamiento del proceso suficiente para evitar la presencia de atmósferas explosivas. </a:t>
            </a:r>
          </a:p>
        </p:txBody>
      </p:sp>
    </p:spTree>
    <p:extLst>
      <p:ext uri="{BB962C8B-B14F-4D97-AF65-F5344CB8AC3E}">
        <p14:creationId xmlns:p14="http://schemas.microsoft.com/office/powerpoint/2010/main" val="441612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5D174-6354-409E-83A3-A0A1ACC18D18}"/>
              </a:ext>
            </a:extLst>
          </p:cNvPr>
          <p:cNvSpPr>
            <a:spLocks noGrp="1"/>
          </p:cNvSpPr>
          <p:nvPr>
            <p:ph type="title"/>
          </p:nvPr>
        </p:nvSpPr>
        <p:spPr>
          <a:xfrm>
            <a:off x="2116834" y="1354872"/>
            <a:ext cx="7958331" cy="4466309"/>
          </a:xfrm>
        </p:spPr>
        <p:txBody>
          <a:bodyPr>
            <a:normAutofit/>
          </a:bodyPr>
          <a:lstStyle/>
          <a:p>
            <a:r>
              <a:rPr lang="es-MX" sz="10000" dirty="0"/>
              <a:t>Actividad peligrosa</a:t>
            </a:r>
          </a:p>
        </p:txBody>
      </p:sp>
    </p:spTree>
    <p:extLst>
      <p:ext uri="{BB962C8B-B14F-4D97-AF65-F5344CB8AC3E}">
        <p14:creationId xmlns:p14="http://schemas.microsoft.com/office/powerpoint/2010/main" val="3061743896"/>
      </p:ext>
    </p:extLst>
  </p:cSld>
  <p:clrMapOvr>
    <a:masterClrMapping/>
  </p:clrMapOvr>
  <p:transition spd="slow">
    <p:push dir="u"/>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32DF01-10B1-42D9-B5C5-8E9FC19C5CBA}"/>
              </a:ext>
            </a:extLst>
          </p:cNvPr>
          <p:cNvSpPr>
            <a:spLocks noGrp="1"/>
          </p:cNvSpPr>
          <p:nvPr>
            <p:ph type="title"/>
          </p:nvPr>
        </p:nvSpPr>
        <p:spPr>
          <a:xfrm>
            <a:off x="2611808" y="635778"/>
            <a:ext cx="7958331" cy="1077229"/>
          </a:xfrm>
        </p:spPr>
        <p:txBody>
          <a:bodyPr>
            <a:normAutofit fontScale="90000"/>
          </a:bodyPr>
          <a:lstStyle/>
          <a:p>
            <a:r>
              <a:rPr lang="es-MX" dirty="0"/>
              <a:t>10. Requisitos de seguridad e higiene para el manejo, transporte y almacenamiento de sustancias inflamables o combustibles</a:t>
            </a:r>
          </a:p>
        </p:txBody>
      </p:sp>
      <p:sp>
        <p:nvSpPr>
          <p:cNvPr id="3" name="Marcador de contenido 2">
            <a:extLst>
              <a:ext uri="{FF2B5EF4-FFF2-40B4-BE49-F238E27FC236}">
                <a16:creationId xmlns:a16="http://schemas.microsoft.com/office/drawing/2014/main" id="{D122393C-6483-4977-8005-83603B14FB0E}"/>
              </a:ext>
            </a:extLst>
          </p:cNvPr>
          <p:cNvSpPr>
            <a:spLocks noGrp="1"/>
          </p:cNvSpPr>
          <p:nvPr>
            <p:ph idx="1"/>
          </p:nvPr>
        </p:nvSpPr>
        <p:spPr/>
        <p:txBody>
          <a:bodyPr>
            <a:normAutofit fontScale="85000" lnSpcReduction="10000"/>
          </a:bodyPr>
          <a:lstStyle/>
          <a:p>
            <a:pPr marL="463360" indent="-457200">
              <a:buFont typeface="+mj-lt"/>
              <a:buAutoNum type="arabicPeriod" startAt="3"/>
            </a:pPr>
            <a:r>
              <a:rPr lang="es-MX" dirty="0"/>
              <a:t>Del almacenamiento. </a:t>
            </a:r>
          </a:p>
          <a:p>
            <a:pPr marL="914210" lvl="1" indent="-457200">
              <a:buFont typeface="+mj-lt"/>
              <a:buAutoNum type="alphaLcParenR"/>
            </a:pPr>
            <a:r>
              <a:rPr lang="es-MX" dirty="0"/>
              <a:t>Las áreas destinadas para este fin deben estar aisladas de cualquier fuente de calor o ignición. </a:t>
            </a:r>
          </a:p>
          <a:p>
            <a:pPr marL="914210" lvl="1" indent="-457200">
              <a:buFont typeface="+mj-lt"/>
              <a:buAutoNum type="alphaLcParenR"/>
            </a:pPr>
            <a:r>
              <a:rPr lang="es-MX" dirty="0"/>
              <a:t>Los recipientes fijos donde se almacenen estas sustancias deben contar con dispositivos de relevo de presión y arrestador de flama. </a:t>
            </a:r>
          </a:p>
          <a:p>
            <a:pPr marL="463360" indent="-457200">
              <a:buFont typeface="+mj-lt"/>
              <a:buAutoNum type="arabicPeriod" startAt="3"/>
            </a:pPr>
            <a:r>
              <a:rPr lang="es-MX" dirty="0"/>
              <a:t>Del transporte. </a:t>
            </a:r>
          </a:p>
          <a:p>
            <a:pPr marL="914210" lvl="1" indent="-457200">
              <a:buFont typeface="+mj-lt"/>
              <a:buAutoNum type="alphaLcParenR"/>
            </a:pPr>
            <a:r>
              <a:rPr lang="es-MX" dirty="0"/>
              <a:t>Los sistemas de tuberías que conduzcan estas sustancias y que estén expuestos a que el tránsito normal de trabajadores o equipo los pueda dañar, deben contar con protección para evitar que sean dañados. Esta protección no debe impedir la revisión y el mantenimiento de dichos sistemas de tuberías; </a:t>
            </a:r>
          </a:p>
          <a:p>
            <a:pPr marL="914210" lvl="1" indent="-457200">
              <a:buFont typeface="+mj-lt"/>
              <a:buAutoNum type="alphaLcParenR"/>
            </a:pPr>
            <a:r>
              <a:rPr lang="es-MX" dirty="0"/>
              <a:t>Cuando el transporte se realice en recipientes portátiles, éstos deberán estar cerrados. </a:t>
            </a:r>
          </a:p>
          <a:p>
            <a:endParaRPr lang="es-MX" dirty="0"/>
          </a:p>
        </p:txBody>
      </p:sp>
    </p:spTree>
    <p:extLst>
      <p:ext uri="{BB962C8B-B14F-4D97-AF65-F5344CB8AC3E}">
        <p14:creationId xmlns:p14="http://schemas.microsoft.com/office/powerpoint/2010/main" val="260444409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B69826-440B-4E0F-A48B-567F7F71785C}"/>
              </a:ext>
            </a:extLst>
          </p:cNvPr>
          <p:cNvSpPr>
            <a:spLocks noGrp="1"/>
          </p:cNvSpPr>
          <p:nvPr>
            <p:ph type="title"/>
          </p:nvPr>
        </p:nvSpPr>
        <p:spPr/>
        <p:txBody>
          <a:bodyPr>
            <a:normAutofit fontScale="90000"/>
          </a:bodyPr>
          <a:lstStyle/>
          <a:p>
            <a:r>
              <a:rPr lang="es-MX" dirty="0"/>
              <a:t>11. Requisitos de seguridad e higiene para el manejo, transporte y almacenamiento de sustancias explosivas</a:t>
            </a:r>
          </a:p>
        </p:txBody>
      </p:sp>
      <p:sp>
        <p:nvSpPr>
          <p:cNvPr id="3" name="Marcador de contenido 2">
            <a:extLst>
              <a:ext uri="{FF2B5EF4-FFF2-40B4-BE49-F238E27FC236}">
                <a16:creationId xmlns:a16="http://schemas.microsoft.com/office/drawing/2014/main" id="{2F092F08-2B8E-48E7-B59F-A760322AB248}"/>
              </a:ext>
            </a:extLst>
          </p:cNvPr>
          <p:cNvSpPr>
            <a:spLocks noGrp="1"/>
          </p:cNvSpPr>
          <p:nvPr>
            <p:ph idx="1"/>
          </p:nvPr>
        </p:nvSpPr>
        <p:spPr>
          <a:xfrm>
            <a:off x="1086677" y="2052115"/>
            <a:ext cx="10124661" cy="4600476"/>
          </a:xfrm>
        </p:spPr>
        <p:txBody>
          <a:bodyPr numCol="1">
            <a:normAutofit fontScale="85000" lnSpcReduction="20000"/>
          </a:bodyPr>
          <a:lstStyle/>
          <a:p>
            <a:pPr marL="463360" indent="-457200">
              <a:buFont typeface="+mj-lt"/>
              <a:buAutoNum type="arabicPeriod"/>
            </a:pPr>
            <a:r>
              <a:rPr lang="es-MX" dirty="0"/>
              <a:t>Del manejo. </a:t>
            </a:r>
          </a:p>
          <a:p>
            <a:pPr marL="914210" lvl="1" indent="-457200">
              <a:buFont typeface="+mj-lt"/>
              <a:buAutoNum type="arabicParenR"/>
            </a:pPr>
            <a:r>
              <a:rPr lang="es-MX" dirty="0"/>
              <a:t>Se debe elaborar un manual de procedimientos para el manejo seguro de explosivos, el cual debe establecer al menos lo siguiente: </a:t>
            </a:r>
          </a:p>
          <a:p>
            <a:pPr marL="799910" lvl="1" indent="-342900">
              <a:buAutoNum type="alphaLcParenR"/>
            </a:pPr>
            <a:r>
              <a:rPr lang="es-MX" dirty="0"/>
              <a:t>la instrucción de suspender las labores cuando se aproxime una tormenta eléctrica o tempestad; </a:t>
            </a:r>
          </a:p>
          <a:p>
            <a:pPr marL="799910" lvl="1" indent="-342900">
              <a:buAutoNum type="alphaLcParenR"/>
            </a:pPr>
            <a:r>
              <a:rPr lang="es-MX" dirty="0"/>
              <a:t>se prohíbe el uso de herramientas, ropa, zapatos y objetos personales que puedan generar calor, descargas estáticas, chispa o flama abierta e introducir cualquier dispositivo electrónico que genere radiofrecuencia; </a:t>
            </a:r>
          </a:p>
          <a:p>
            <a:pPr marL="799910" lvl="1" indent="-342900">
              <a:buAutoNum type="alphaLcParenR"/>
            </a:pPr>
            <a:r>
              <a:rPr lang="es-MX" dirty="0"/>
              <a:t>las sustancias explosivas deben ser manejadas exclusivamente por personal capacitado y autorizado por el patrón; </a:t>
            </a:r>
          </a:p>
          <a:p>
            <a:pPr marL="799910" lvl="1" indent="-342900">
              <a:buAutoNum type="alphaLcParenR"/>
            </a:pPr>
            <a:r>
              <a:rPr lang="es-MX" dirty="0"/>
              <a:t>antes de llevar a cabo las voladuras se debe verificar que se instale y opere una sirena, se haya alejado a todos los trabajadores de la zona de la voladura, se haya apostado personal en todos los puntos de acceso al lugar donde se va a efectuar la voladura y que todos los trabajadores hayan alcanzado refugio seguro.</a:t>
            </a:r>
          </a:p>
          <a:p>
            <a:pPr marL="799910" lvl="1" indent="-342900">
              <a:buFont typeface="Wingdings" panose="05000000000000000000" pitchFamily="2" charset="2"/>
              <a:buAutoNum type="alphaLcParenR"/>
            </a:pPr>
            <a:r>
              <a:rPr lang="es-MX" dirty="0"/>
              <a:t>queda prohibido volver al lugar donde se realizó la voladura hasta que personal capacitado revise que la zona se encuentra en condiciones de seguridad e higiene, y se dé la autorización para regresar a dicha zona;</a:t>
            </a:r>
          </a:p>
          <a:p>
            <a:pPr marL="799910" lvl="1" indent="-342900">
              <a:buAutoNum type="alphaLcParenR"/>
            </a:pPr>
            <a:endParaRPr lang="es-MX" dirty="0"/>
          </a:p>
        </p:txBody>
      </p:sp>
    </p:spTree>
    <p:extLst>
      <p:ext uri="{BB962C8B-B14F-4D97-AF65-F5344CB8AC3E}">
        <p14:creationId xmlns:p14="http://schemas.microsoft.com/office/powerpoint/2010/main" val="109100644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58A3E2-CAF6-4DC2-B4B9-B489FE2DA843}"/>
              </a:ext>
            </a:extLst>
          </p:cNvPr>
          <p:cNvSpPr>
            <a:spLocks noGrp="1"/>
          </p:cNvSpPr>
          <p:nvPr>
            <p:ph type="title"/>
          </p:nvPr>
        </p:nvSpPr>
        <p:spPr/>
        <p:txBody>
          <a:bodyPr/>
          <a:lstStyle/>
          <a:p>
            <a:r>
              <a:rPr lang="es-MX" dirty="0"/>
              <a:t>Del manejo. </a:t>
            </a:r>
            <a:br>
              <a:rPr lang="es-MX" dirty="0"/>
            </a:br>
            <a:endParaRPr lang="es-MX" dirty="0"/>
          </a:p>
        </p:txBody>
      </p:sp>
      <p:sp>
        <p:nvSpPr>
          <p:cNvPr id="3" name="Marcador de contenido 2">
            <a:extLst>
              <a:ext uri="{FF2B5EF4-FFF2-40B4-BE49-F238E27FC236}">
                <a16:creationId xmlns:a16="http://schemas.microsoft.com/office/drawing/2014/main" id="{A8A12860-63E1-4D31-9222-6EA557E0D709}"/>
              </a:ext>
            </a:extLst>
          </p:cNvPr>
          <p:cNvSpPr>
            <a:spLocks noGrp="1"/>
          </p:cNvSpPr>
          <p:nvPr>
            <p:ph idx="1"/>
          </p:nvPr>
        </p:nvSpPr>
        <p:spPr>
          <a:xfrm>
            <a:off x="1643270" y="2052116"/>
            <a:ext cx="8926869" cy="4467954"/>
          </a:xfrm>
        </p:spPr>
        <p:txBody>
          <a:bodyPr>
            <a:normAutofit fontScale="85000" lnSpcReduction="10000"/>
          </a:bodyPr>
          <a:lstStyle/>
          <a:p>
            <a:pPr marL="799910" lvl="1" indent="-342900">
              <a:buFont typeface="+mj-lt"/>
              <a:buAutoNum type="alphaLcParenR" startAt="6"/>
            </a:pPr>
            <a:r>
              <a:rPr lang="es-MX" dirty="0"/>
              <a:t>si hay indicios de falla en la disparada de algún barreno, los trabajadores no deben regresar a sus actividades hasta que el personal autorizado y capacitado localice todos los barrenos que no detonaron y se tomen las medidas de seguridad necesarias; </a:t>
            </a:r>
          </a:p>
          <a:p>
            <a:pPr marL="799910" lvl="1" indent="-342900">
              <a:buAutoNum type="alphaLcParenR" startAt="6"/>
            </a:pPr>
            <a:r>
              <a:rPr lang="es-MX" dirty="0"/>
              <a:t>cuando se requiera usar explosivos primarios y secundarios, el manejo debe hacerse por separado y sólo se juntarán cuando la operación lo requiera; </a:t>
            </a:r>
          </a:p>
          <a:p>
            <a:pPr marL="799910" lvl="1" indent="-342900">
              <a:buAutoNum type="alphaLcParenR" startAt="6"/>
            </a:pPr>
            <a:r>
              <a:rPr lang="es-MX" dirty="0"/>
              <a:t>los explosivos que, por su inestabilidad representen riesgos de iniciación, deben manejarse en estado húmedo; </a:t>
            </a:r>
          </a:p>
          <a:p>
            <a:pPr marL="799910" lvl="1" indent="-342900">
              <a:buAutoNum type="alphaLcParenR" startAt="6"/>
            </a:pPr>
            <a:r>
              <a:rPr lang="es-MX" dirty="0"/>
              <a:t>en el interior de los locales destinados al almacenamiento de sustancias explosivas solo debe encontrarse personal autorizado y bajo control; </a:t>
            </a:r>
          </a:p>
          <a:p>
            <a:pPr marL="799910" lvl="1" indent="-342900">
              <a:buAutoNum type="alphaLcParenR" startAt="6"/>
            </a:pPr>
            <a:r>
              <a:rPr lang="es-MX" dirty="0"/>
              <a:t>únicamente los trabajadores autorizados por el patrón pueden tener acceso al interior de los locales destinados al almacenamiento de sustancias explosivas; </a:t>
            </a:r>
          </a:p>
          <a:p>
            <a:pPr marL="799910" lvl="1" indent="-342900">
              <a:buAutoNum type="alphaLcParenR" startAt="6"/>
            </a:pPr>
            <a:r>
              <a:rPr lang="es-MX" dirty="0"/>
              <a:t>los vehículos que entren al área del polvorín para cargar o descargar sustancias explosivas, lo harán con matachispas en el tubo de escape y cinta conductora para la descarga de la electricidad estática. </a:t>
            </a:r>
          </a:p>
          <a:p>
            <a:endParaRPr lang="es-MX" dirty="0"/>
          </a:p>
        </p:txBody>
      </p:sp>
    </p:spTree>
    <p:extLst>
      <p:ext uri="{BB962C8B-B14F-4D97-AF65-F5344CB8AC3E}">
        <p14:creationId xmlns:p14="http://schemas.microsoft.com/office/powerpoint/2010/main" val="294758173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33A29C-DB71-4819-9B1A-EB3ECBACFC0B}"/>
              </a:ext>
            </a:extLst>
          </p:cNvPr>
          <p:cNvSpPr>
            <a:spLocks noGrp="1"/>
          </p:cNvSpPr>
          <p:nvPr>
            <p:ph type="title"/>
          </p:nvPr>
        </p:nvSpPr>
        <p:spPr/>
        <p:txBody>
          <a:bodyPr>
            <a:normAutofit fontScale="90000"/>
          </a:bodyPr>
          <a:lstStyle/>
          <a:p>
            <a:r>
              <a:rPr lang="es-MX" dirty="0"/>
              <a:t>11. Requisitos de seguridad e higiene para el manejo, transporte y almacenamiento de sustancias explosivas</a:t>
            </a:r>
          </a:p>
        </p:txBody>
      </p:sp>
      <p:sp>
        <p:nvSpPr>
          <p:cNvPr id="3" name="Marcador de contenido 2">
            <a:extLst>
              <a:ext uri="{FF2B5EF4-FFF2-40B4-BE49-F238E27FC236}">
                <a16:creationId xmlns:a16="http://schemas.microsoft.com/office/drawing/2014/main" id="{0F932A5F-DEB9-4E3B-BA50-E275A39353C1}"/>
              </a:ext>
            </a:extLst>
          </p:cNvPr>
          <p:cNvSpPr>
            <a:spLocks noGrp="1"/>
          </p:cNvSpPr>
          <p:nvPr>
            <p:ph idx="1"/>
          </p:nvPr>
        </p:nvSpPr>
        <p:spPr/>
        <p:txBody>
          <a:bodyPr>
            <a:normAutofit fontScale="70000" lnSpcReduction="20000"/>
          </a:bodyPr>
          <a:lstStyle/>
          <a:p>
            <a:pPr marL="463360" indent="-457200">
              <a:buFont typeface="+mj-lt"/>
              <a:buAutoNum type="arabicPeriod" startAt="2"/>
            </a:pPr>
            <a:r>
              <a:rPr lang="es-MX" dirty="0"/>
              <a:t>Del almacenamiento. </a:t>
            </a:r>
          </a:p>
          <a:p>
            <a:pPr marL="914210" lvl="1" indent="-457200">
              <a:buFont typeface="+mj-lt"/>
              <a:buAutoNum type="arabicPeriod"/>
            </a:pPr>
            <a:r>
              <a:rPr lang="es-MX" dirty="0"/>
              <a:t>Los polvorines deben tener delimitadas las áreas de tránsito para que se permita la maniobra de estiba, desestiba y manejo de estas sustancias. </a:t>
            </a:r>
          </a:p>
          <a:p>
            <a:pPr marL="914210" lvl="1" indent="-457200">
              <a:buFont typeface="+mj-lt"/>
              <a:buAutoNum type="arabicPeriod"/>
            </a:pPr>
            <a:r>
              <a:rPr lang="es-MX" dirty="0"/>
              <a:t>La operación del polvorín debe estar dirigida por una persona autorizada que conozca y aplique los procedimientos de operación y las medidas de seguridad. </a:t>
            </a:r>
          </a:p>
          <a:p>
            <a:pPr marL="914210" lvl="1" indent="-457200">
              <a:buFont typeface="+mj-lt"/>
              <a:buAutoNum type="arabicPeriod"/>
            </a:pPr>
            <a:r>
              <a:rPr lang="es-MX" dirty="0"/>
              <a:t>El polvorín debe mantenerse controlado con respecto a limpieza, temperatura y ventilación. </a:t>
            </a:r>
          </a:p>
          <a:p>
            <a:pPr marL="914210" lvl="1" indent="-457200">
              <a:buFont typeface="+mj-lt"/>
              <a:buAutoNum type="arabicPeriod"/>
            </a:pPr>
            <a:r>
              <a:rPr lang="es-MX" dirty="0"/>
              <a:t>Cuando se realicen trabajos en polvorines, se debe utilizar equipo de protección personal.</a:t>
            </a:r>
          </a:p>
          <a:p>
            <a:pPr marL="463360" indent="-457200">
              <a:buFont typeface="+mj-lt"/>
              <a:buAutoNum type="arabicPeriod" startAt="2"/>
            </a:pPr>
            <a:r>
              <a:rPr lang="es-MX" dirty="0"/>
              <a:t>Del transporte. </a:t>
            </a:r>
          </a:p>
          <a:p>
            <a:pPr marL="914210" lvl="1" indent="-457200">
              <a:buFont typeface="+mj-lt"/>
              <a:buAutoNum type="arabicPeriod"/>
            </a:pPr>
            <a:r>
              <a:rPr lang="es-MX" dirty="0"/>
              <a:t>Debe realizarse exclusivamente por personal debidamente capacitado y autorizado por el patrón. </a:t>
            </a:r>
          </a:p>
          <a:p>
            <a:pPr marL="914210" lvl="1" indent="-457200">
              <a:buFont typeface="+mj-lt"/>
              <a:buAutoNum type="arabicPeriod"/>
            </a:pPr>
            <a:r>
              <a:rPr lang="es-MX" dirty="0"/>
              <a:t>Debe llevarse a cabo mediante equipos o sistemas de seguridad que eviten la explosión por golpe, chispa o calentamiento. </a:t>
            </a:r>
          </a:p>
          <a:p>
            <a:endParaRPr lang="es-MX" dirty="0"/>
          </a:p>
        </p:txBody>
      </p:sp>
    </p:spTree>
    <p:extLst>
      <p:ext uri="{BB962C8B-B14F-4D97-AF65-F5344CB8AC3E}">
        <p14:creationId xmlns:p14="http://schemas.microsoft.com/office/powerpoint/2010/main" val="112200651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31A1EC-DD0E-4AF4-A73A-811C225549A0}"/>
              </a:ext>
            </a:extLst>
          </p:cNvPr>
          <p:cNvSpPr>
            <a:spLocks noGrp="1"/>
          </p:cNvSpPr>
          <p:nvPr>
            <p:ph type="title"/>
          </p:nvPr>
        </p:nvSpPr>
        <p:spPr/>
        <p:txBody>
          <a:bodyPr>
            <a:normAutofit fontScale="90000"/>
          </a:bodyPr>
          <a:lstStyle/>
          <a:p>
            <a:r>
              <a:rPr lang="es-MX" dirty="0"/>
              <a:t>12. Requisitos de seguridad e higiene para el transporte y almacenamiento de sustancias corrosivas, irritantes o tóxicas</a:t>
            </a:r>
          </a:p>
        </p:txBody>
      </p:sp>
      <p:sp>
        <p:nvSpPr>
          <p:cNvPr id="3" name="Marcador de contenido 2">
            <a:extLst>
              <a:ext uri="{FF2B5EF4-FFF2-40B4-BE49-F238E27FC236}">
                <a16:creationId xmlns:a16="http://schemas.microsoft.com/office/drawing/2014/main" id="{E9BA40E2-C78E-40BE-B683-FA36D51071CE}"/>
              </a:ext>
            </a:extLst>
          </p:cNvPr>
          <p:cNvSpPr>
            <a:spLocks noGrp="1"/>
          </p:cNvSpPr>
          <p:nvPr>
            <p:ph idx="1"/>
          </p:nvPr>
        </p:nvSpPr>
        <p:spPr/>
        <p:txBody>
          <a:bodyPr/>
          <a:lstStyle/>
          <a:p>
            <a:pPr marL="463360" indent="-457200">
              <a:buFont typeface="+mj-lt"/>
              <a:buAutoNum type="arabicPeriod"/>
            </a:pPr>
            <a:r>
              <a:rPr lang="es-MX" dirty="0"/>
              <a:t>El almacenamiento de sustancias corrosivas, irritantes o tóxicas debe hacerse en recipientes específicos, de materiales compatibles con la sustancia de que se trate. </a:t>
            </a:r>
          </a:p>
          <a:p>
            <a:pPr marL="463360" indent="-457200">
              <a:buFont typeface="+mj-lt"/>
              <a:buAutoNum type="arabicPeriod"/>
            </a:pPr>
            <a:r>
              <a:rPr lang="es-MX" dirty="0"/>
              <a:t>Cuando el transporte de sustancias corrosivas, irritantes o tóxicas en los centros de trabajo se realice a través de un sistema de tuberías o recipientes portátiles, éstos deben estar cerrados para evitar que su contenido se derrame o fugue.</a:t>
            </a:r>
          </a:p>
        </p:txBody>
      </p:sp>
    </p:spTree>
    <p:extLst>
      <p:ext uri="{BB962C8B-B14F-4D97-AF65-F5344CB8AC3E}">
        <p14:creationId xmlns:p14="http://schemas.microsoft.com/office/powerpoint/2010/main" val="210726022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9E78FD-4B86-4CF7-B8D0-95259BD6A84F}"/>
              </a:ext>
            </a:extLst>
          </p:cNvPr>
          <p:cNvSpPr>
            <a:spLocks noGrp="1"/>
          </p:cNvSpPr>
          <p:nvPr>
            <p:ph type="title"/>
          </p:nvPr>
        </p:nvSpPr>
        <p:spPr/>
        <p:txBody>
          <a:bodyPr/>
          <a:lstStyle/>
          <a:p>
            <a:r>
              <a:rPr lang="es-MX" dirty="0"/>
              <a:t>13. Vigilancia</a:t>
            </a:r>
          </a:p>
        </p:txBody>
      </p:sp>
      <p:sp>
        <p:nvSpPr>
          <p:cNvPr id="3" name="Marcador de contenido 2">
            <a:extLst>
              <a:ext uri="{FF2B5EF4-FFF2-40B4-BE49-F238E27FC236}">
                <a16:creationId xmlns:a16="http://schemas.microsoft.com/office/drawing/2014/main" id="{7A9BE408-BC2B-47FC-A06A-29258A219996}"/>
              </a:ext>
            </a:extLst>
          </p:cNvPr>
          <p:cNvSpPr>
            <a:spLocks noGrp="1"/>
          </p:cNvSpPr>
          <p:nvPr>
            <p:ph idx="1"/>
          </p:nvPr>
        </p:nvSpPr>
        <p:spPr/>
        <p:txBody>
          <a:bodyPr/>
          <a:lstStyle/>
          <a:p>
            <a:r>
              <a:rPr lang="es-MX" dirty="0"/>
              <a:t>La vigilancia del cumplimiento de la presente Norma corresponde a la Secretaría del Trabajo y Previsión Social. </a:t>
            </a:r>
          </a:p>
        </p:txBody>
      </p:sp>
    </p:spTree>
    <p:extLst>
      <p:ext uri="{BB962C8B-B14F-4D97-AF65-F5344CB8AC3E}">
        <p14:creationId xmlns:p14="http://schemas.microsoft.com/office/powerpoint/2010/main" val="34270372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D80C18-5125-4DE6-8188-4E60B8613C83}"/>
              </a:ext>
            </a:extLst>
          </p:cNvPr>
          <p:cNvSpPr>
            <a:spLocks noGrp="1"/>
          </p:cNvSpPr>
          <p:nvPr>
            <p:ph type="title"/>
          </p:nvPr>
        </p:nvSpPr>
        <p:spPr/>
        <p:txBody>
          <a:bodyPr/>
          <a:lstStyle/>
          <a:p>
            <a:r>
              <a:rPr lang="es-MX" dirty="0"/>
              <a:t>14. Bibliografía</a:t>
            </a:r>
          </a:p>
        </p:txBody>
      </p:sp>
      <p:sp>
        <p:nvSpPr>
          <p:cNvPr id="3" name="Marcador de contenido 2">
            <a:extLst>
              <a:ext uri="{FF2B5EF4-FFF2-40B4-BE49-F238E27FC236}">
                <a16:creationId xmlns:a16="http://schemas.microsoft.com/office/drawing/2014/main" id="{6397A14C-A390-462B-AA40-3F8A12797A28}"/>
              </a:ext>
            </a:extLst>
          </p:cNvPr>
          <p:cNvSpPr>
            <a:spLocks noGrp="1"/>
          </p:cNvSpPr>
          <p:nvPr>
            <p:ph idx="1"/>
          </p:nvPr>
        </p:nvSpPr>
        <p:spPr/>
        <p:txBody>
          <a:bodyPr/>
          <a:lstStyle/>
          <a:p>
            <a:r>
              <a:rPr lang="es-MX" dirty="0"/>
              <a:t>Reglamento Federal de Seguridad, Higiene y Medio Ambiente de Trabajo, título II, capítulo VI, título III, capítulo III. Publicado en el Diario Oficial de la Federación el 21 de enero de 1997, México. </a:t>
            </a:r>
          </a:p>
        </p:txBody>
      </p:sp>
    </p:spTree>
    <p:extLst>
      <p:ext uri="{BB962C8B-B14F-4D97-AF65-F5344CB8AC3E}">
        <p14:creationId xmlns:p14="http://schemas.microsoft.com/office/powerpoint/2010/main" val="59169141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5230F8-B275-4323-AD7F-9994D9E43656}"/>
              </a:ext>
            </a:extLst>
          </p:cNvPr>
          <p:cNvSpPr>
            <a:spLocks noGrp="1"/>
          </p:cNvSpPr>
          <p:nvPr>
            <p:ph type="title"/>
          </p:nvPr>
        </p:nvSpPr>
        <p:spPr/>
        <p:txBody>
          <a:bodyPr/>
          <a:lstStyle/>
          <a:p>
            <a:r>
              <a:rPr lang="es-MX" dirty="0"/>
              <a:t>15. Concordancia con normas internacionales</a:t>
            </a:r>
          </a:p>
        </p:txBody>
      </p:sp>
      <p:sp>
        <p:nvSpPr>
          <p:cNvPr id="3" name="Marcador de contenido 2">
            <a:extLst>
              <a:ext uri="{FF2B5EF4-FFF2-40B4-BE49-F238E27FC236}">
                <a16:creationId xmlns:a16="http://schemas.microsoft.com/office/drawing/2014/main" id="{76F369F7-8D78-4E26-9763-AEF39DF57341}"/>
              </a:ext>
            </a:extLst>
          </p:cNvPr>
          <p:cNvSpPr>
            <a:spLocks noGrp="1"/>
          </p:cNvSpPr>
          <p:nvPr>
            <p:ph idx="1"/>
          </p:nvPr>
        </p:nvSpPr>
        <p:spPr/>
        <p:txBody>
          <a:bodyPr/>
          <a:lstStyle/>
          <a:p>
            <a:r>
              <a:rPr lang="es-MX" dirty="0"/>
              <a:t>Esta Norma no concuerda con ninguna norma internacional, por no existir referencia alguna al momento de su elaboración</a:t>
            </a:r>
          </a:p>
        </p:txBody>
      </p:sp>
    </p:spTree>
    <p:extLst>
      <p:ext uri="{BB962C8B-B14F-4D97-AF65-F5344CB8AC3E}">
        <p14:creationId xmlns:p14="http://schemas.microsoft.com/office/powerpoint/2010/main" val="284268291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97A6AF-254D-4579-A9A0-0F96B1338B24}"/>
              </a:ext>
            </a:extLst>
          </p:cNvPr>
          <p:cNvSpPr>
            <a:spLocks noGrp="1"/>
          </p:cNvSpPr>
          <p:nvPr>
            <p:ph type="ctrTitle"/>
          </p:nvPr>
        </p:nvSpPr>
        <p:spPr/>
        <p:txBody>
          <a:bodyPr/>
          <a:lstStyle/>
          <a:p>
            <a:r>
              <a:rPr lang="es-MX" dirty="0"/>
              <a:t>NOM-005-STPS-1998</a:t>
            </a:r>
          </a:p>
        </p:txBody>
      </p:sp>
      <p:sp>
        <p:nvSpPr>
          <p:cNvPr id="3" name="Subtítulo 2">
            <a:extLst>
              <a:ext uri="{FF2B5EF4-FFF2-40B4-BE49-F238E27FC236}">
                <a16:creationId xmlns:a16="http://schemas.microsoft.com/office/drawing/2014/main" id="{FD3FA857-0C97-4DDB-9082-D8137DFBA708}"/>
              </a:ext>
            </a:extLst>
          </p:cNvPr>
          <p:cNvSpPr>
            <a:spLocks noGrp="1"/>
          </p:cNvSpPr>
          <p:nvPr>
            <p:ph type="subTitle" idx="1"/>
          </p:nvPr>
        </p:nvSpPr>
        <p:spPr/>
        <p:txBody>
          <a:bodyPr/>
          <a:lstStyle/>
          <a:p>
            <a:r>
              <a:rPr lang="en-US" dirty="0"/>
              <a:t>Instructor: Andres Cavezza, M.S.M.E, M.B.A, P.E, P.M.P.</a:t>
            </a:r>
          </a:p>
        </p:txBody>
      </p:sp>
    </p:spTree>
    <p:extLst>
      <p:ext uri="{BB962C8B-B14F-4D97-AF65-F5344CB8AC3E}">
        <p14:creationId xmlns:p14="http://schemas.microsoft.com/office/powerpoint/2010/main" val="213416466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6D2E0F-DE2A-4677-BA6F-B375B37A6450}"/>
              </a:ext>
            </a:extLst>
          </p:cNvPr>
          <p:cNvSpPr>
            <a:spLocks noGrp="1"/>
          </p:cNvSpPr>
          <p:nvPr>
            <p:ph type="title"/>
          </p:nvPr>
        </p:nvSpPr>
        <p:spPr/>
        <p:txBody>
          <a:bodyPr/>
          <a:lstStyle/>
          <a:p>
            <a:endParaRPr lang="es-MX" dirty="0"/>
          </a:p>
        </p:txBody>
      </p:sp>
      <p:sp>
        <p:nvSpPr>
          <p:cNvPr id="3" name="Marcador de contenido 2">
            <a:extLst>
              <a:ext uri="{FF2B5EF4-FFF2-40B4-BE49-F238E27FC236}">
                <a16:creationId xmlns:a16="http://schemas.microsoft.com/office/drawing/2014/main" id="{02E7B211-FC67-43F8-AD1A-25197C62A5F2}"/>
              </a:ext>
            </a:extLst>
          </p:cNvPr>
          <p:cNvSpPr>
            <a:spLocks noGrp="1"/>
          </p:cNvSpPr>
          <p:nvPr>
            <p:ph idx="1"/>
          </p:nvPr>
        </p:nvSpPr>
        <p:spPr/>
        <p:txBody>
          <a:bodyPr/>
          <a:lstStyle/>
          <a:p>
            <a:endParaRPr lang="es-MX" dirty="0"/>
          </a:p>
        </p:txBody>
      </p:sp>
      <p:pic>
        <p:nvPicPr>
          <p:cNvPr id="1026" name="Picture 2" descr="Trivia Quiz Logo Ilustración - Descargar Vectores Gratis ...">
            <a:extLst>
              <a:ext uri="{FF2B5EF4-FFF2-40B4-BE49-F238E27FC236}">
                <a16:creationId xmlns:a16="http://schemas.microsoft.com/office/drawing/2014/main" id="{6CB0238D-D264-4748-BEF6-7564E33C47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565"/>
            <a:ext cx="11370365" cy="68929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594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15C693-25CE-48A6-91BB-A5C4BDFEA51D}"/>
              </a:ext>
            </a:extLst>
          </p:cNvPr>
          <p:cNvSpPr>
            <a:spLocks noGrp="1"/>
          </p:cNvSpPr>
          <p:nvPr>
            <p:ph type="title"/>
          </p:nvPr>
        </p:nvSpPr>
        <p:spPr>
          <a:xfrm>
            <a:off x="848140" y="808056"/>
            <a:ext cx="9722000" cy="3432640"/>
          </a:xfrm>
        </p:spPr>
        <p:txBody>
          <a:bodyPr>
            <a:noAutofit/>
          </a:bodyPr>
          <a:lstStyle/>
          <a:p>
            <a:r>
              <a:rPr lang="es-MX" sz="5000" dirty="0"/>
              <a:t>Conjunto de tareas derivadas de los procesos de trabajo, que generan condiciones inseguras y sobreexposición a los agentes químicos capaces de provocar daños a la salud de los trabajadores o al centro de trabajo.</a:t>
            </a:r>
          </a:p>
        </p:txBody>
      </p:sp>
    </p:spTree>
    <p:extLst>
      <p:ext uri="{BB962C8B-B14F-4D97-AF65-F5344CB8AC3E}">
        <p14:creationId xmlns:p14="http://schemas.microsoft.com/office/powerpoint/2010/main" val="3532192793"/>
      </p:ext>
    </p:extLst>
  </p:cSld>
  <p:clrMapOvr>
    <a:masterClrMapping/>
  </p:clrMapOvr>
  <p:transition spd="slow">
    <p:push dir="u"/>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800" dirty="0"/>
              <a:t>1.	NORMA Oficial Mexicana, Relativa a las condiciones de seguridad e higiene en los centros de trabajo para el manejo, transporte y almacenamiento de sustancias químicas peligrosas. </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NOM-025-STPS-2000</a:t>
            </a:r>
          </a:p>
          <a:p>
            <a:pPr marL="6160" indent="0">
              <a:buNone/>
            </a:pPr>
            <a:r>
              <a:rPr lang="es-MX" dirty="0"/>
              <a:t>b)	NOM-005-STPS-1998</a:t>
            </a:r>
          </a:p>
          <a:p>
            <a:pPr marL="6160" indent="0">
              <a:buNone/>
            </a:pPr>
            <a:r>
              <a:rPr lang="es-MX" dirty="0"/>
              <a:t>c)	NOM-025-STPS-2015</a:t>
            </a:r>
          </a:p>
          <a:p>
            <a:pPr marL="6160" indent="0">
              <a:buNone/>
            </a:pPr>
            <a:r>
              <a:rPr lang="es-MX" dirty="0"/>
              <a:t>d)	NOM-015-STPS-1996</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62478" y="3262194"/>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073641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lstStyle/>
          <a:p>
            <a:r>
              <a:rPr lang="es-MX" dirty="0"/>
              <a:t>2.	El capítulo 4 es referente a:</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Referencias</a:t>
            </a:r>
          </a:p>
          <a:p>
            <a:pPr marL="6160" indent="0">
              <a:buNone/>
            </a:pPr>
            <a:r>
              <a:rPr lang="es-MX" dirty="0"/>
              <a:t>b)	Campo de aplicación</a:t>
            </a:r>
          </a:p>
          <a:p>
            <a:pPr marL="6160" indent="0">
              <a:buNone/>
            </a:pPr>
            <a:r>
              <a:rPr lang="es-MX" dirty="0"/>
              <a:t>c)	Obligaciones del patrón</a:t>
            </a:r>
          </a:p>
          <a:p>
            <a:pPr marL="6160" indent="0">
              <a:buNone/>
            </a:pPr>
            <a:r>
              <a:rPr lang="es-MX" dirty="0"/>
              <a:t>d)	Definiciones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75722" y="418470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901156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800" dirty="0"/>
              <a:t>3.	Conjunto de tareas derivadas de los procesos de trabajo, que generan condiciones inseguras y sobreexposición a los agentes químicos capaces de provocar daños a la salud de los trabajadores o al centro de trabajo.</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Actividad peligrosa</a:t>
            </a:r>
          </a:p>
          <a:p>
            <a:pPr marL="6160" indent="0">
              <a:buNone/>
            </a:pPr>
            <a:r>
              <a:rPr lang="es-MX" dirty="0"/>
              <a:t>b)	Atmósfera explosiva</a:t>
            </a:r>
          </a:p>
          <a:p>
            <a:pPr marL="6160" indent="0">
              <a:buNone/>
            </a:pPr>
            <a:r>
              <a:rPr lang="es-MX" dirty="0"/>
              <a:t>c)	Atmósfera no respirable</a:t>
            </a:r>
          </a:p>
          <a:p>
            <a:pPr marL="6160" indent="0">
              <a:buNone/>
            </a:pPr>
            <a:r>
              <a:rPr lang="es-MX" dirty="0"/>
              <a:t>d)	Autoridad de trabajo</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75722" y="274452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346610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4.	Área del centro de trabajo con deficiencia, menos de 19.5%, o exceso, más de 23.5%, de oxígeno.</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Atmósfera explosiva</a:t>
            </a:r>
          </a:p>
          <a:p>
            <a:pPr marL="6160" indent="0">
              <a:buNone/>
            </a:pPr>
            <a:r>
              <a:rPr lang="es-MX" dirty="0"/>
              <a:t>b)	Atmósfera no respirable</a:t>
            </a:r>
          </a:p>
          <a:p>
            <a:pPr marL="6160" indent="0">
              <a:buNone/>
            </a:pPr>
            <a:r>
              <a:rPr lang="es-MX" dirty="0"/>
              <a:t>c)	Centro de trabajo</a:t>
            </a:r>
          </a:p>
          <a:p>
            <a:pPr marL="6160" indent="0">
              <a:buNone/>
            </a:pPr>
            <a:r>
              <a:rPr lang="es-MX" dirty="0"/>
              <a:t>d)	Espacio confinado</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73599" y="3192289"/>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871080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400" dirty="0"/>
              <a:t>5.	Es un lugar lo suficientemente amplio, configurado de tal manera que una persona puede desempeñar una determinada tarea en su interior, que tiene medios limitados o restringidos para su acceso o salida, que no esté diseñado para ser ocupado por una persona en forma continua y en el cual se realizan trabajos específicos ocasionalmente.</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 </a:t>
            </a:r>
          </a:p>
          <a:p>
            <a:pPr marL="6160" indent="0">
              <a:buNone/>
            </a:pPr>
            <a:r>
              <a:rPr lang="es-MX" dirty="0"/>
              <a:t>a)	Atmósfera explosiva</a:t>
            </a:r>
          </a:p>
          <a:p>
            <a:pPr marL="6160" indent="0">
              <a:buNone/>
            </a:pPr>
            <a:r>
              <a:rPr lang="es-MX" dirty="0"/>
              <a:t>b)	Atmósfera no respirable</a:t>
            </a:r>
          </a:p>
          <a:p>
            <a:pPr marL="6160" indent="0">
              <a:buNone/>
            </a:pPr>
            <a:r>
              <a:rPr lang="es-MX" dirty="0"/>
              <a:t>c)	Centro de trabajo</a:t>
            </a:r>
          </a:p>
          <a:p>
            <a:pPr marL="6160" indent="0">
              <a:buNone/>
            </a:pPr>
            <a:r>
              <a:rPr lang="es-MX" dirty="0"/>
              <a:t>d)	Espacio confinado</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75722" y="455046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91496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lstStyle/>
          <a:p>
            <a:r>
              <a:rPr lang="es-MX" dirty="0"/>
              <a:t>6.	El examen médico periódico es:</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fontScale="92500" lnSpcReduction="10000"/>
          </a:bodyPr>
          <a:lstStyle/>
          <a:p>
            <a:pPr marL="6160" indent="0">
              <a:buNone/>
            </a:pPr>
            <a:r>
              <a:rPr lang="es-MX" dirty="0"/>
              <a:t>a)	Examen realizado por un médico, cuyo contenido está determinado por la literatura específica. </a:t>
            </a:r>
          </a:p>
          <a:p>
            <a:pPr marL="6160" indent="0">
              <a:buNone/>
            </a:pPr>
            <a:r>
              <a:rPr lang="es-MX" dirty="0"/>
              <a:t>b)	Examen realizado y determinado por un médico, para conocer el estado físico y mental del trabajador para determinar si es factible o no que se exponga a las sustancias químicas peligrosas presentes en el centro de trabajo.</a:t>
            </a:r>
          </a:p>
          <a:p>
            <a:pPr marL="6160" indent="0">
              <a:buNone/>
            </a:pPr>
            <a:r>
              <a:rPr lang="es-MX" dirty="0"/>
              <a:t>c)	Examen realizado y determinado por un médico, cuyo objetivo es vigilar la salud del trabajador expuesto a las sustancias químicas peligrosas presentes en el centro de trabajo.</a:t>
            </a:r>
          </a:p>
          <a:p>
            <a:pPr marL="616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84282" y="4024685"/>
            <a:ext cx="7796540" cy="1301695"/>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5924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lstStyle/>
          <a:p>
            <a:r>
              <a:rPr lang="es-MX" dirty="0"/>
              <a:t>7.	El examen médico específico es:</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fontScale="92500" lnSpcReduction="10000"/>
          </a:bodyPr>
          <a:lstStyle/>
          <a:p>
            <a:pPr marL="6160" indent="0">
              <a:buNone/>
            </a:pPr>
            <a:r>
              <a:rPr lang="es-MX" dirty="0"/>
              <a:t>a)	Examen realizado y determinado por un médico, para conocer el estado físico y mental del trabajador para determinar si es factible o no que se exponga a las sustancias químicas peligrosas presentes en el centro de trabajo.</a:t>
            </a:r>
          </a:p>
          <a:p>
            <a:pPr marL="6160" indent="0">
              <a:buNone/>
            </a:pPr>
            <a:r>
              <a:rPr lang="es-MX" dirty="0"/>
              <a:t>b)	Examen realizado por un médico, cuyo contenido está determinado por la literatura específica. </a:t>
            </a:r>
          </a:p>
          <a:p>
            <a:pPr marL="6160" indent="0">
              <a:buNone/>
            </a:pPr>
            <a:r>
              <a:rPr lang="es-MX" dirty="0"/>
              <a:t>c)	Examen realizado y determinado por un médico, cuyo objetivo es vigilar la salud del trabajador expuesto a las sustancias químicas peligrosas presentes en el centro de trabajo.</a:t>
            </a:r>
          </a:p>
          <a:p>
            <a:pPr marL="616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73599" y="3407465"/>
            <a:ext cx="7216221" cy="821635"/>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7977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Autofit/>
          </a:bodyPr>
          <a:lstStyle/>
          <a:p>
            <a:r>
              <a:rPr lang="es-MX" sz="2800" dirty="0"/>
              <a:t>8.	Son materiales que presentan facilidad para que se les haga detonar ya sea por calor, chispa, fuego o fricción, por lo que se utilizan como disparadores y en la mayoría de los casos son poco estables.</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Explosivos primarios</a:t>
            </a:r>
          </a:p>
          <a:p>
            <a:pPr marL="6160" indent="0">
              <a:buNone/>
            </a:pPr>
            <a:r>
              <a:rPr lang="es-MX" dirty="0"/>
              <a:t>b)	Explosivos secundarios</a:t>
            </a:r>
          </a:p>
          <a:p>
            <a:pPr marL="6160" indent="0">
              <a:buNone/>
            </a:pPr>
            <a:r>
              <a:rPr lang="es-MX" dirty="0"/>
              <a:t>c)	Polvorín</a:t>
            </a:r>
          </a:p>
          <a:p>
            <a:pPr marL="616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773599" y="2753139"/>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1693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a:bodyPr>
          <a:lstStyle/>
          <a:p>
            <a:r>
              <a:rPr lang="es-MX" dirty="0"/>
              <a:t>9.	Local destinado para almacenar sustancias explosivas. </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Explosivos primarios</a:t>
            </a:r>
          </a:p>
          <a:p>
            <a:pPr marL="6160" indent="0">
              <a:buNone/>
            </a:pPr>
            <a:r>
              <a:rPr lang="es-MX" dirty="0"/>
              <a:t>b)	Explosivos secundarios</a:t>
            </a:r>
          </a:p>
          <a:p>
            <a:pPr marL="6160" indent="0">
              <a:buNone/>
            </a:pPr>
            <a:r>
              <a:rPr lang="es-MX" dirty="0"/>
              <a:t>c)	Polvorín</a:t>
            </a:r>
          </a:p>
          <a:p>
            <a:pPr marL="616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875722" y="3750365"/>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898035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1CA4C-95DD-4145-815E-BA2ACCFD9D6E}"/>
              </a:ext>
            </a:extLst>
          </p:cNvPr>
          <p:cNvSpPr>
            <a:spLocks noGrp="1"/>
          </p:cNvSpPr>
          <p:nvPr>
            <p:ph type="title"/>
          </p:nvPr>
        </p:nvSpPr>
        <p:spPr/>
        <p:txBody>
          <a:bodyPr>
            <a:normAutofit fontScale="90000"/>
          </a:bodyPr>
          <a:lstStyle/>
          <a:p>
            <a:r>
              <a:rPr lang="es-MX" dirty="0"/>
              <a:t>10.	Son materiales que requieren de un explosivo primario o agente de detonación para que se inicien. </a:t>
            </a:r>
          </a:p>
        </p:txBody>
      </p:sp>
      <p:sp>
        <p:nvSpPr>
          <p:cNvPr id="3" name="Marcador de contenido 2">
            <a:extLst>
              <a:ext uri="{FF2B5EF4-FFF2-40B4-BE49-F238E27FC236}">
                <a16:creationId xmlns:a16="http://schemas.microsoft.com/office/drawing/2014/main" id="{F5F49B60-2043-48C7-9392-E378A4742EC5}"/>
              </a:ext>
            </a:extLst>
          </p:cNvPr>
          <p:cNvSpPr>
            <a:spLocks noGrp="1"/>
          </p:cNvSpPr>
          <p:nvPr>
            <p:ph idx="1"/>
          </p:nvPr>
        </p:nvSpPr>
        <p:spPr/>
        <p:txBody>
          <a:bodyPr>
            <a:normAutofit/>
          </a:bodyPr>
          <a:lstStyle/>
          <a:p>
            <a:pPr marL="6160" indent="0">
              <a:buNone/>
            </a:pPr>
            <a:r>
              <a:rPr lang="es-MX" dirty="0"/>
              <a:t>a)	Explosivos primarios</a:t>
            </a:r>
          </a:p>
          <a:p>
            <a:pPr marL="6160" indent="0">
              <a:buNone/>
            </a:pPr>
            <a:r>
              <a:rPr lang="es-MX" dirty="0"/>
              <a:t>b)	Explosivos secundarios</a:t>
            </a:r>
          </a:p>
          <a:p>
            <a:pPr marL="6160" indent="0">
              <a:buNone/>
            </a:pPr>
            <a:r>
              <a:rPr lang="es-MX" dirty="0"/>
              <a:t>c)	Polvorín</a:t>
            </a:r>
          </a:p>
          <a:p>
            <a:pPr marL="616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7F32B6DE-EF06-413F-BD11-7627B83286AD}"/>
              </a:ext>
            </a:extLst>
          </p:cNvPr>
          <p:cNvSpPr/>
          <p:nvPr/>
        </p:nvSpPr>
        <p:spPr>
          <a:xfrm>
            <a:off x="2681582" y="3283729"/>
            <a:ext cx="3909391" cy="675861"/>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123688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2D251F"/>
      </a:dk2>
      <a:lt2>
        <a:srgbClr val="FAE9C5"/>
      </a:lt2>
      <a:accent1>
        <a:srgbClr val="ED3846"/>
      </a:accent1>
      <a:accent2>
        <a:srgbClr val="F87184"/>
      </a:accent2>
      <a:accent3>
        <a:srgbClr val="EC9DA9"/>
      </a:accent3>
      <a:accent4>
        <a:srgbClr val="ECC190"/>
      </a:accent4>
      <a:accent5>
        <a:srgbClr val="FFB268"/>
      </a:accent5>
      <a:accent6>
        <a:srgbClr val="F98657"/>
      </a:accent6>
      <a:hlink>
        <a:srgbClr val="B97669"/>
      </a:hlink>
      <a:folHlink>
        <a:srgbClr val="9E94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BCCF8060-3FCB-4641-B728-8A589529B13F}"/>
    </a:ext>
  </a:extLst>
</a:theme>
</file>

<file path=docProps/app.xml><?xml version="1.0" encoding="utf-8"?>
<Properties xmlns="http://schemas.openxmlformats.org/officeDocument/2006/extended-properties" xmlns:vt="http://schemas.openxmlformats.org/officeDocument/2006/docPropsVTypes">
  <Template>Madison</Template>
  <TotalTime>314</TotalTime>
  <Words>4495</Words>
  <Application>Microsoft Office PowerPoint</Application>
  <PresentationFormat>Widescreen</PresentationFormat>
  <Paragraphs>427</Paragraphs>
  <Slides>120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120</vt:i4>
      </vt:variant>
    </vt:vector>
  </HeadingPairs>
  <TitlesOfParts>
    <vt:vector size="125" baseType="lpstr">
      <vt:lpstr>Arial</vt:lpstr>
      <vt:lpstr>MS Shell Dlg 2</vt:lpstr>
      <vt:lpstr>Wingdings</vt:lpstr>
      <vt:lpstr>Wingdings 3</vt:lpstr>
      <vt:lpstr>Madison</vt:lpstr>
      <vt:lpstr>NOM-005-STPS-1998</vt:lpstr>
      <vt:lpstr>Temario</vt:lpstr>
      <vt:lpstr>NOM-005-STPS-1998</vt:lpstr>
      <vt:lpstr>1. Objetivo</vt:lpstr>
      <vt:lpstr>2. Campo de aplicación</vt:lpstr>
      <vt:lpstr>3. Referencias</vt:lpstr>
      <vt:lpstr>4. Definiciones</vt:lpstr>
      <vt:lpstr>Actividad peligrosa</vt:lpstr>
      <vt:lpstr>Conjunto de tareas derivadas de los procesos de trabajo, que generan condiciones inseguras y sobreexposición a los agentes químicos capaces de provocar daños a la salud de los trabajadores o al centro de trabajo.</vt:lpstr>
      <vt:lpstr>Atmósfera explosiva</vt:lpstr>
      <vt:lpstr>Área del centro de trabajo en que la concentración ambiental de las sustancias químicas peligrosas se encuentra entre el 20% del límite inferior de inflamabilidad y el límite superior de inflamabilidad.</vt:lpstr>
      <vt:lpstr>Atmósfera no respirable</vt:lpstr>
      <vt:lpstr>Área del centro de trabajo con deficiencia, menos de 19.5%, o exceso, más de 23.5%, de oxígeno.</vt:lpstr>
      <vt:lpstr>Autoridad del trabajo</vt:lpstr>
      <vt:lpstr>Las unidades administrativas competentes de la Secretaría del Trabajo y Previsión Social, que realicen funciones de inspección en materia de seguridad e higiene en el trabajo, y las correspondientes de las entidades federativas y la Ciudad de México, que actúen en auxilio de aquéllas. </vt:lpstr>
      <vt:lpstr>Centro de trabajo</vt:lpstr>
      <vt:lpstr>Todo aquel lugar, cualquiera que sea su denominación, en el que se realicen actividades de producción, de comercialización o de prestación de servicios, o en el que laboren personas que estén sujetas a una relación de trabajo. </vt:lpstr>
      <vt:lpstr>Espacio confinado</vt:lpstr>
      <vt:lpstr>Es un lugar lo suficientemente amplio, configurado de tal manera que una persona puede desempeñar una determinada tarea en su interior, que tiene medios limitados o restringidos para su acceso o salida, que no esté diseñado para ser ocupado por una persona en forma continua y en el cual se realizan trabajos específicos ocasionalmente. </vt:lpstr>
      <vt:lpstr>Examen médico de ingreso</vt:lpstr>
      <vt:lpstr>Examen realizado y determinado por un médico, para conocer el estado físico y mental del trabajador para determinar si es factible o no que se exponga a las sustancias químicas peligrosas presentes en el centro de trabajo. </vt:lpstr>
      <vt:lpstr>Examen médico específico</vt:lpstr>
      <vt:lpstr>Examen realizado por un médico, cuyo contenido está determinado por la literatura específica. Se realiza cuando se sospecha alteración en la salud del trabajador, con la finalidad de realizar una evaluación médica exhaustiva con respecto a las sustancias químicas peligrosas a las que está expuesto en el centro de trabajo y poder recomendar acciones correctivas al patrón. </vt:lpstr>
      <vt:lpstr>Examen médico periódico</vt:lpstr>
      <vt:lpstr>Examen realizado y determinado por un médico, cuyo objetivo es vigilar la salud del trabajador expuesto a las sustancias químicas peligrosas presentes en el centro de trabajo.</vt:lpstr>
      <vt:lpstr> Explosivos primarios</vt:lpstr>
      <vt:lpstr>Son materiales que presentan facilidad para que se les haga detonar ya sea por calor, chispa, fuego o fricción, por lo que se utilizan como disparadores y en la mayoría de los casos son poco estables. </vt:lpstr>
      <vt:lpstr>Explosivos secundarios</vt:lpstr>
      <vt:lpstr>Son materiales que requieren de un explosivo primario o agente de detonación para que se inicien. </vt:lpstr>
      <vt:lpstr>Inestabilidad</vt:lpstr>
      <vt:lpstr>Es una característica de aquellas sustancias químicas que, por sus propiedades físicas y químicas, alteran su estado de equilibrio al aplicarles energía. </vt:lpstr>
      <vt:lpstr>Material resistente al fuego</vt:lpstr>
      <vt:lpstr>Son los materiales no combustibles, que sujetos a la acción del fuego, no lo transmiten ni generan humos o vapores tóxicos, ni fallan estructuralmente por un periodo de al menos dos horas. </vt:lpstr>
      <vt:lpstr>Polvorín</vt:lpstr>
      <vt:lpstr>Local destinado para almacenar sustancias explosivas. </vt:lpstr>
      <vt:lpstr>Procedimiento seguro</vt:lpstr>
      <vt:lpstr>Secuencia ordenada y lógica de actividades para llevar a cabo una tarea de forma tal que se minimicen los riesgos a los que se expone el trabajador. </vt:lpstr>
      <vt:lpstr>Riesgo potencial</vt:lpstr>
      <vt:lpstr>Es la probabilidad de que una sustancia química peligrosa cause daño a la salud de los trabajadores o al centro de trabajo.</vt:lpstr>
      <vt:lpstr>Sustancias combustibles</vt:lpstr>
      <vt:lpstr>Son aquellas en estado sólido o líquido con un punto de inflamación mayor a 37.8°C. </vt:lpstr>
      <vt:lpstr>Sustancias corrosivas</vt:lpstr>
      <vt:lpstr>Son aquéllas en estado sólido, líquido o gaseoso que causan destrucción o alteraciones irreversibles en el tejido vivo por acción química en el sitio de contacto. </vt:lpstr>
      <vt:lpstr>Sustancias explosivas</vt:lpstr>
      <vt:lpstr>Son aquéllas en estado sólido, líquido o gaseoso que, por un incremento de temperatura o presión sobre una porción de su masa, reaccionan repentinamente, generando altas temperaturas y presiones sobre el medio ambiente circundante.</vt:lpstr>
      <vt:lpstr>Sustancias inflamables</vt:lpstr>
      <vt:lpstr>Son aquéllas en estado sólido, líquido o gaseoso con un punto de inflamación menor o igual a 37.8ºC, que prenden fácilmente y se queman rápidamente, generalmente de forma violenta. </vt:lpstr>
      <vt:lpstr>Sustancias irritantes</vt:lpstr>
      <vt:lpstr>Son aquéllas en estado sólido, líquido o gaseoso que causan un efecto inflamatorio reversible en el tejido vivo por acción química en el sitio de contacto. </vt:lpstr>
      <vt:lpstr>Sustancias químicas peligrosas</vt:lpstr>
      <vt:lpstr>Son aquéllas que por sus propiedades físicas y químicas al ser manejadas, transportadas, almacenadas o procesadas, presentan la posibilidad de inflamabilidad, explosividad, toxicidad, reactividad, radiactividad, corrosividad o acción biológica dañina, y pueden afectar la salud de las personas expuestas o causar daños a instalaciones y equipos. </vt:lpstr>
      <vt:lpstr>Sustancias reactivas</vt:lpstr>
      <vt:lpstr>Son aquéllas que presentan susceptibilidad para liberar energía. </vt:lpstr>
      <vt:lpstr>Sustancias tóxicas</vt:lpstr>
      <vt:lpstr>Son aquéllas en estado sólido, líquido o gaseoso que pueden causar trastornos estructurales o funcionales que provoquen daños a la salud o la muerte si son absorbidas, aun en cantidades relativamente pequeñas por el trabajador. </vt:lpstr>
      <vt:lpstr>Ventilación</vt:lpstr>
      <vt:lpstr>Es el sistema de inyección y extracción de aire, por medios naturales o artificiales, mediante el cual se pueden modificar las condiciones del aire del medio ambiente laboral en cuanto a concentración de contaminantes, temperatura y humedad.</vt:lpstr>
      <vt:lpstr>5. Obligaciones del patrón</vt:lpstr>
      <vt:lpstr>5. Obligaciones del patrón</vt:lpstr>
      <vt:lpstr>5. Obligaciones del patrón</vt:lpstr>
      <vt:lpstr>5. Obligaciones del patrón</vt:lpstr>
      <vt:lpstr>GUIA DE REFERENCIA BOTIQUIN DE PRIMEROS AUXILIOS</vt:lpstr>
      <vt:lpstr>Botiquín:</vt:lpstr>
      <vt:lpstr>TIPOS DE BOTIQUIN:</vt:lpstr>
      <vt:lpstr>CARACTERISTICAS</vt:lpstr>
      <vt:lpstr>CUIDADOS</vt:lpstr>
      <vt:lpstr>MATERIAL SECO</vt:lpstr>
      <vt:lpstr>MATERIAL LIQUIDO</vt:lpstr>
      <vt:lpstr>INSTRUMENTAL</vt:lpstr>
      <vt:lpstr>MEDICAMENTOS</vt:lpstr>
      <vt:lpstr>MATERIAL COMPLEMENTARIO</vt:lpstr>
      <vt:lpstr>6. Obligaciones de los trabajadores</vt:lpstr>
      <vt:lpstr>7. Requisitos administrativos</vt:lpstr>
      <vt:lpstr>7. Requisitos administrativos</vt:lpstr>
      <vt:lpstr>8. Programa específico de seguridad e higiene para el manejo, transporte y almacenamiento de sustancias químicas peligrosas</vt:lpstr>
      <vt:lpstr>9. Requisitos generales</vt:lpstr>
      <vt:lpstr>9. Requisitos generales</vt:lpstr>
      <vt:lpstr>9. Requisitos generales</vt:lpstr>
      <vt:lpstr>10. Requisitos de seguridad e higiene para el manejo, transporte y almacenamiento de sustancias inflamables o combustibles</vt:lpstr>
      <vt:lpstr>10. Requisitos de seguridad e higiene para el manejo, transporte y almacenamiento de sustancias inflamables o combustibles</vt:lpstr>
      <vt:lpstr>11. Requisitos de seguridad e higiene para el manejo, transporte y almacenamiento de sustancias explosivas</vt:lpstr>
      <vt:lpstr>Del manejo.  </vt:lpstr>
      <vt:lpstr>11. Requisitos de seguridad e higiene para el manejo, transporte y almacenamiento de sustancias explosivas</vt:lpstr>
      <vt:lpstr>12. Requisitos de seguridad e higiene para el transporte y almacenamiento de sustancias corrosivas, irritantes o tóxicas</vt:lpstr>
      <vt:lpstr>13. Vigilancia</vt:lpstr>
      <vt:lpstr>14. Bibliografía</vt:lpstr>
      <vt:lpstr>15. Concordancia con normas internacionales</vt:lpstr>
      <vt:lpstr>NOM-005-STPS-1998</vt:lpstr>
      <vt:lpstr>PowerPoint Presentation</vt:lpstr>
      <vt:lpstr>1. NORMA Oficial Mexicana, Relativa a las condiciones de seguridad e higiene en los centros de trabajo para el manejo, transporte y almacenamiento de sustancias químicas peligrosas. </vt:lpstr>
      <vt:lpstr>2. El capítulo 4 es referente a:</vt:lpstr>
      <vt:lpstr>3. Conjunto de tareas derivadas de los procesos de trabajo, que generan condiciones inseguras y sobreexposición a los agentes químicos capaces de provocar daños a la salud de los trabajadores o al centro de trabajo.</vt:lpstr>
      <vt:lpstr>4. Área del centro de trabajo con deficiencia, menos de 19.5%, o exceso, más de 23.5%, de oxígeno.</vt:lpstr>
      <vt:lpstr>5. Es un lugar lo suficientemente amplio, configurado de tal manera que una persona puede desempeñar una determinada tarea en su interior, que tiene medios limitados o restringidos para su acceso o salida, que no esté diseñado para ser ocupado por una persona en forma continua y en el cual se realizan trabajos específicos ocasionalmente.</vt:lpstr>
      <vt:lpstr>6. El examen médico periódico es:</vt:lpstr>
      <vt:lpstr>7. El examen médico específico es:</vt:lpstr>
      <vt:lpstr>8. Son materiales que presentan facilidad para que se les haga detonar ya sea por calor, chispa, fuego o fricción, por lo que se utilizan como disparadores y en la mayoría de los casos son poco estables.</vt:lpstr>
      <vt:lpstr>9. Local destinado para almacenar sustancias explosivas. </vt:lpstr>
      <vt:lpstr>10. Son materiales que requieren de un explosivo primario o agente de detonación para que se inicien. </vt:lpstr>
      <vt:lpstr>11. Son aquellas en estado sólido o líquido con un punto de inflamación mayor a 37.8°C.</vt:lpstr>
      <vt:lpstr>12. Son aquéllas en estado sólido, líquido o gaseoso con un punto de inflamación menor o igual a 37.8°C. </vt:lpstr>
      <vt:lpstr>13. Son aquéllas en estado sólido, líquido o gaseoso que causan destrucción o alteraciones irreversibles en el tejido vivo por acción química en el sitio de contacto.  </vt:lpstr>
      <vt:lpstr>14. Las sustancias reactivas son aquellas que: </vt:lpstr>
      <vt:lpstr>15. Son aquéllas en estado sólido, líquido o gaseoso que pueden causar transtornos estructurales o funcionales que provoquen daños a la salud o la muerte si son absorbidas, aun en cantidades relativamente pequeñas por el trabajador.</vt:lpstr>
      <vt:lpstr>16. Establecer por escrito las actividades peligrosas y operaciones en espacios confinados que entrañen exposición a sustancias químicas peligrosas y que requieran autorización para ejecutarse es una obligación del: </vt:lpstr>
      <vt:lpstr>17. Es el conjunto de materiales, equipo y medicamentos que se utilizan para aplicar los primeros auxilios a una persona que ha sufrido un accidente o una enfermedad repentina. </vt:lpstr>
      <vt:lpstr>18. Participar en las brigadas de respuesta a emergencia es una obligación del: </vt:lpstr>
      <vt:lpstr>19. Los requisitos administrativos están especificados en el capítulo: </vt:lpstr>
      <vt:lpstr>20. “Se prohíbe el uso de herramientas, ropa, zapatos y objetos personales que puedan generar chispa, flama abierta o temperaturas que puedan provocar ignición.” Es un requisito de tipo:</vt:lpstr>
      <vt:lpstr>21. “Los recipientes fijos donde se almacenen estas sustancias deben contar con dispositivos de relevo de presión y arrestador de flama.” Es un requisito de tipo:</vt:lpstr>
      <vt:lpstr>22. “Los sistemas de tuberías que conduzcan estas sustancias y que estén expuestos a que el tránsito normal de trabajadores o equipo los pueda dañar, deben contar con protección para evitar que sean dañados. Esta protección no debe impedir la revisión y el mantenimiento de dichos sistemas de tuberías.” Es un requisito de tipo: </vt:lpstr>
      <vt:lpstr>23. La vigilancia del cumplimiento de la presente Norma corresponde a la:  </vt:lpstr>
      <vt:lpstr>24. Esta norma concuerda con la siguiente norma:</vt:lpstr>
      <vt:lpstr>25. El capitulo 9 hace referencia a:</vt:lpstr>
      <vt:lpstr>26. El capitulo 6 hace referencia a:</vt:lpstr>
      <vt:lpstr>27. Establecer las condiciones de seguridad e higiene para el manejo, transporte y almacenamiento de sustancias químicas peligrosas, para prevenir y proteger la salud de los trabajadores y evitar daños al centro de trabajo; forma parte del: </vt:lpstr>
      <vt:lpstr>28. Elaborar y mantener actualizado, en cuanto a los cambios de procesos o sustancias químicas peligrosas presentes en el centro de trabajo, un estudio para analizar los riesgos potenciales de sustancias químicas peligrosas es una obligación del: </vt:lpstr>
      <vt:lpstr>29. Comunicar a los trabajadores los riesgos a los que estén expuestos una obligación del: </vt:lpstr>
      <vt:lpstr>30. La guía de referencia para el botiquín de primeros auxilios está basado en:</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Itzel Samantha Melo Uribe</dc:creator>
  <cp:lastModifiedBy>Andres Cavezza</cp:lastModifiedBy>
  <cp:revision>41</cp:revision>
  <dcterms:created xsi:type="dcterms:W3CDTF">2020-05-22T20:48:52Z</dcterms:created>
  <dcterms:modified xsi:type="dcterms:W3CDTF">2020-06-17T17:19:41Z</dcterms:modified>
</cp:coreProperties>
</file>