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2" r:id="rId3"/>
    <p:sldId id="261" r:id="rId4"/>
    <p:sldId id="263" r:id="rId5"/>
    <p:sldId id="264" r:id="rId6"/>
    <p:sldId id="265"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333" r:id="rId26"/>
    <p:sldId id="285" r:id="rId27"/>
    <p:sldId id="286" r:id="rId28"/>
    <p:sldId id="334" r:id="rId29"/>
    <p:sldId id="287" r:id="rId30"/>
    <p:sldId id="288" r:id="rId31"/>
    <p:sldId id="289" r:id="rId32"/>
    <p:sldId id="290" r:id="rId33"/>
    <p:sldId id="291" r:id="rId34"/>
    <p:sldId id="292" r:id="rId35"/>
    <p:sldId id="404"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5" r:id="rId77"/>
    <p:sldId id="336" r:id="rId78"/>
    <p:sldId id="337" r:id="rId79"/>
    <p:sldId id="338" r:id="rId80"/>
    <p:sldId id="339" r:id="rId81"/>
    <p:sldId id="266" r:id="rId82"/>
    <p:sldId id="340" r:id="rId83"/>
    <p:sldId id="405" r:id="rId84"/>
    <p:sldId id="341" r:id="rId85"/>
    <p:sldId id="342" r:id="rId86"/>
    <p:sldId id="343" r:id="rId87"/>
    <p:sldId id="344" r:id="rId88"/>
    <p:sldId id="345" r:id="rId89"/>
    <p:sldId id="346" r:id="rId90"/>
    <p:sldId id="347" r:id="rId91"/>
    <p:sldId id="348" r:id="rId92"/>
    <p:sldId id="349" r:id="rId93"/>
    <p:sldId id="350" r:id="rId94"/>
    <p:sldId id="351" r:id="rId95"/>
    <p:sldId id="352" r:id="rId96"/>
    <p:sldId id="353" r:id="rId97"/>
    <p:sldId id="354" r:id="rId98"/>
    <p:sldId id="355" r:id="rId99"/>
    <p:sldId id="356" r:id="rId100"/>
    <p:sldId id="357" r:id="rId101"/>
    <p:sldId id="358" r:id="rId102"/>
    <p:sldId id="359" r:id="rId103"/>
    <p:sldId id="360" r:id="rId104"/>
    <p:sldId id="361" r:id="rId105"/>
    <p:sldId id="362" r:id="rId106"/>
    <p:sldId id="363" r:id="rId107"/>
    <p:sldId id="364" r:id="rId108"/>
    <p:sldId id="365" r:id="rId109"/>
    <p:sldId id="366" r:id="rId110"/>
    <p:sldId id="367" r:id="rId111"/>
    <p:sldId id="368" r:id="rId112"/>
    <p:sldId id="369" r:id="rId113"/>
    <p:sldId id="370" r:id="rId114"/>
    <p:sldId id="371" r:id="rId115"/>
    <p:sldId id="372" r:id="rId116"/>
    <p:sldId id="373" r:id="rId117"/>
    <p:sldId id="257" r:id="rId118"/>
    <p:sldId id="258" r:id="rId119"/>
    <p:sldId id="260" r:id="rId120"/>
    <p:sldId id="403" r:id="rId121"/>
    <p:sldId id="374" r:id="rId122"/>
    <p:sldId id="375" r:id="rId123"/>
    <p:sldId id="376" r:id="rId124"/>
    <p:sldId id="377" r:id="rId125"/>
    <p:sldId id="378" r:id="rId126"/>
    <p:sldId id="379" r:id="rId127"/>
    <p:sldId id="380" r:id="rId128"/>
    <p:sldId id="381" r:id="rId129"/>
    <p:sldId id="382" r:id="rId130"/>
    <p:sldId id="383" r:id="rId131"/>
    <p:sldId id="384" r:id="rId132"/>
    <p:sldId id="385" r:id="rId133"/>
    <p:sldId id="386" r:id="rId134"/>
    <p:sldId id="387" r:id="rId135"/>
    <p:sldId id="388" r:id="rId136"/>
    <p:sldId id="389" r:id="rId137"/>
    <p:sldId id="390" r:id="rId138"/>
    <p:sldId id="391" r:id="rId139"/>
    <p:sldId id="392" r:id="rId140"/>
    <p:sldId id="393" r:id="rId141"/>
    <p:sldId id="394" r:id="rId142"/>
    <p:sldId id="395" r:id="rId143"/>
    <p:sldId id="396" r:id="rId144"/>
    <p:sldId id="397" r:id="rId145"/>
    <p:sldId id="398" r:id="rId146"/>
    <p:sldId id="399" r:id="rId147"/>
    <p:sldId id="400" r:id="rId148"/>
    <p:sldId id="401" r:id="rId149"/>
    <p:sldId id="402" r:id="rId1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5" autoAdjust="0"/>
    <p:restoredTop sz="94660"/>
  </p:normalViewPr>
  <p:slideViewPr>
    <p:cSldViewPr snapToGrid="0">
      <p:cViewPr varScale="1">
        <p:scale>
          <a:sx n="114" d="100"/>
          <a:sy n="114" d="100"/>
        </p:scale>
        <p:origin x="30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tableStyles" Target="tableStyle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7/23/2020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7/23/2020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7/23/2020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7/23/2020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E5059C3-6A89-4494-99FF-5A4D6FFD50EB}" type="datetimeFigureOut">
              <a:rPr lang="en-US" dirty="0"/>
              <a:t>7/23/2020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7/23/2020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2609285" y="2851331"/>
            <a:ext cx="3893623" cy="307143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666635" y="2851331"/>
            <a:ext cx="3899798" cy="307143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7/23/2020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7/23/2020</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7/23/2020</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7D525BB-DA17-4BA0-B3C8-3AC3ABC827E6}" type="datetimeFigureOut">
              <a:rPr lang="en-US" dirty="0"/>
              <a:t>7/23/2020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16C4C9A-3960-41CF-A4E9-2A8FB932454B}" type="datetimeFigureOut">
              <a:rPr lang="en-US" dirty="0"/>
              <a:t>7/23/2020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7/23/2020</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77B986-23ED-49AA-86EA-F80ED7135F6D}"/>
              </a:ext>
            </a:extLst>
          </p:cNvPr>
          <p:cNvSpPr>
            <a:spLocks noGrp="1"/>
          </p:cNvSpPr>
          <p:nvPr>
            <p:ph type="ctrTitle"/>
          </p:nvPr>
        </p:nvSpPr>
        <p:spPr/>
        <p:txBody>
          <a:bodyPr/>
          <a:lstStyle/>
          <a:p>
            <a:r>
              <a:rPr lang="es-MX" dirty="0"/>
              <a:t>NOM-002-STPS-2010</a:t>
            </a:r>
          </a:p>
        </p:txBody>
      </p:sp>
      <p:sp>
        <p:nvSpPr>
          <p:cNvPr id="3" name="Subtítulo 2">
            <a:extLst>
              <a:ext uri="{FF2B5EF4-FFF2-40B4-BE49-F238E27FC236}">
                <a16:creationId xmlns:a16="http://schemas.microsoft.com/office/drawing/2014/main" id="{0EF01BCF-60DD-46D9-B87B-CC4CB3E21012}"/>
              </a:ext>
            </a:extLst>
          </p:cNvPr>
          <p:cNvSpPr>
            <a:spLocks noGrp="1"/>
          </p:cNvSpPr>
          <p:nvPr>
            <p:ph type="subTitle" idx="1"/>
          </p:nvPr>
        </p:nvSpPr>
        <p:spPr/>
        <p:txBody>
          <a:bodyPr/>
          <a:lstStyle/>
          <a:p>
            <a:r>
              <a:rPr lang="en-US" dirty="0"/>
              <a:t>Instructor: Andres Cavezza, M.S.M.E, M.B.A, P.E, P.M.P.</a:t>
            </a:r>
          </a:p>
          <a:p>
            <a:endParaRPr lang="es-MX" dirty="0"/>
          </a:p>
        </p:txBody>
      </p:sp>
    </p:spTree>
    <p:extLst>
      <p:ext uri="{BB962C8B-B14F-4D97-AF65-F5344CB8AC3E}">
        <p14:creationId xmlns:p14="http://schemas.microsoft.com/office/powerpoint/2010/main" val="1872236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E218E2-B48E-420F-B34E-CF89C33B7AD9}"/>
              </a:ext>
            </a:extLst>
          </p:cNvPr>
          <p:cNvSpPr>
            <a:spLocks noGrp="1"/>
          </p:cNvSpPr>
          <p:nvPr>
            <p:ph type="title"/>
          </p:nvPr>
        </p:nvSpPr>
        <p:spPr>
          <a:xfrm>
            <a:off x="2611808" y="808056"/>
            <a:ext cx="7958331" cy="5195179"/>
          </a:xfrm>
        </p:spPr>
        <p:txBody>
          <a:bodyPr>
            <a:noAutofit/>
          </a:bodyPr>
          <a:lstStyle/>
          <a:p>
            <a:r>
              <a:rPr lang="es-MX" sz="4000" dirty="0"/>
              <a:t>Es la señal audible y/o visible, diferente a la utilizada en el centro de trabajo para otras funciones, que advierte sobre una emergencia de incendio. Las señales visibles deberán ser del tipo estroboscópico, es decir, con rápidos destellos de luz, de alta intensidad, en forma regular.</a:t>
            </a:r>
          </a:p>
        </p:txBody>
      </p:sp>
    </p:spTree>
    <p:extLst>
      <p:ext uri="{BB962C8B-B14F-4D97-AF65-F5344CB8AC3E}">
        <p14:creationId xmlns:p14="http://schemas.microsoft.com/office/powerpoint/2010/main" val="322586440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EEDBFF-00BD-48CA-A696-B143A17B8F44}"/>
              </a:ext>
            </a:extLst>
          </p:cNvPr>
          <p:cNvSpPr>
            <a:spLocks noGrp="1"/>
          </p:cNvSpPr>
          <p:nvPr>
            <p:ph type="title"/>
          </p:nvPr>
        </p:nvSpPr>
        <p:spPr/>
        <p:txBody>
          <a:bodyPr/>
          <a:lstStyle/>
          <a:p>
            <a:r>
              <a:rPr lang="es-MX" dirty="0"/>
              <a:t>14. Vigilancia</a:t>
            </a:r>
          </a:p>
        </p:txBody>
      </p:sp>
      <p:sp>
        <p:nvSpPr>
          <p:cNvPr id="3" name="Marcador de contenido 2">
            <a:extLst>
              <a:ext uri="{FF2B5EF4-FFF2-40B4-BE49-F238E27FC236}">
                <a16:creationId xmlns:a16="http://schemas.microsoft.com/office/drawing/2014/main" id="{3FFE5959-C10E-4DD2-A101-BBFA0787CDE5}"/>
              </a:ext>
            </a:extLst>
          </p:cNvPr>
          <p:cNvSpPr>
            <a:spLocks noGrp="1"/>
          </p:cNvSpPr>
          <p:nvPr>
            <p:ph idx="1"/>
          </p:nvPr>
        </p:nvSpPr>
        <p:spPr/>
        <p:txBody>
          <a:bodyPr/>
          <a:lstStyle/>
          <a:p>
            <a:r>
              <a:rPr lang="es-MX" dirty="0"/>
              <a:t>La vigilancia del cumplimiento de la presente Norma corresponde a la Secretaría del Trabajo y Previsión Social en su ámbito de competencia. </a:t>
            </a:r>
          </a:p>
        </p:txBody>
      </p:sp>
    </p:spTree>
    <p:extLst>
      <p:ext uri="{BB962C8B-B14F-4D97-AF65-F5344CB8AC3E}">
        <p14:creationId xmlns:p14="http://schemas.microsoft.com/office/powerpoint/2010/main" val="413693394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710C91-ED2D-465D-8CEE-8D0B798561A0}"/>
              </a:ext>
            </a:extLst>
          </p:cNvPr>
          <p:cNvSpPr>
            <a:spLocks noGrp="1"/>
          </p:cNvSpPr>
          <p:nvPr>
            <p:ph type="title"/>
          </p:nvPr>
        </p:nvSpPr>
        <p:spPr/>
        <p:txBody>
          <a:bodyPr/>
          <a:lstStyle/>
          <a:p>
            <a:r>
              <a:rPr lang="es-MX" dirty="0"/>
              <a:t>15. Bibliografía</a:t>
            </a:r>
          </a:p>
        </p:txBody>
      </p:sp>
      <p:sp>
        <p:nvSpPr>
          <p:cNvPr id="3" name="Marcador de contenido 2">
            <a:extLst>
              <a:ext uri="{FF2B5EF4-FFF2-40B4-BE49-F238E27FC236}">
                <a16:creationId xmlns:a16="http://schemas.microsoft.com/office/drawing/2014/main" id="{2C99E5ED-B136-4065-A798-2529326AFE54}"/>
              </a:ext>
            </a:extLst>
          </p:cNvPr>
          <p:cNvSpPr>
            <a:spLocks noGrp="1"/>
          </p:cNvSpPr>
          <p:nvPr>
            <p:ph idx="1"/>
          </p:nvPr>
        </p:nvSpPr>
        <p:spPr/>
        <p:txBody>
          <a:bodyPr numCol="2">
            <a:normAutofit fontScale="62500" lnSpcReduction="20000"/>
          </a:bodyPr>
          <a:lstStyle/>
          <a:p>
            <a:pPr marL="463360" indent="-457200">
              <a:buFont typeface="+mj-lt"/>
              <a:buAutoNum type="arabicPeriod"/>
            </a:pPr>
            <a:r>
              <a:rPr lang="es-MX" dirty="0"/>
              <a:t>Lineamientos Generales de Operación del Programa de Autogestión en Seguridad y Salud en el Trabajo. Secretaría del Trabajo y Previsión Social. </a:t>
            </a:r>
          </a:p>
          <a:p>
            <a:pPr marL="463360" indent="-457200">
              <a:buFont typeface="+mj-lt"/>
              <a:buAutoNum type="arabicPeriod"/>
            </a:pPr>
            <a:r>
              <a:rPr lang="es-MX" dirty="0"/>
              <a:t>NFPA 10 Standard </a:t>
            </a:r>
            <a:r>
              <a:rPr lang="es-MX" dirty="0" err="1"/>
              <a:t>for</a:t>
            </a:r>
            <a:r>
              <a:rPr lang="es-MX" dirty="0"/>
              <a:t> Portable </a:t>
            </a:r>
            <a:r>
              <a:rPr lang="es-MX" dirty="0" err="1"/>
              <a:t>Fire</a:t>
            </a:r>
            <a:r>
              <a:rPr lang="es-MX" dirty="0"/>
              <a:t> </a:t>
            </a:r>
            <a:r>
              <a:rPr lang="es-MX" dirty="0" err="1"/>
              <a:t>Extinguishers</a:t>
            </a:r>
            <a:r>
              <a:rPr lang="es-MX" dirty="0"/>
              <a:t> 2002 </a:t>
            </a:r>
            <a:r>
              <a:rPr lang="es-MX" dirty="0" err="1"/>
              <a:t>Edition</a:t>
            </a:r>
            <a:r>
              <a:rPr lang="es-MX" dirty="0"/>
              <a:t>. </a:t>
            </a:r>
            <a:r>
              <a:rPr lang="es-MX" dirty="0" err="1"/>
              <a:t>National</a:t>
            </a:r>
            <a:r>
              <a:rPr lang="es-MX" dirty="0"/>
              <a:t> </a:t>
            </a:r>
            <a:r>
              <a:rPr lang="es-MX" dirty="0" err="1"/>
              <a:t>Fire</a:t>
            </a:r>
            <a:r>
              <a:rPr lang="es-MX" dirty="0"/>
              <a:t> </a:t>
            </a:r>
            <a:r>
              <a:rPr lang="es-MX" dirty="0" err="1"/>
              <a:t>Protection</a:t>
            </a:r>
            <a:r>
              <a:rPr lang="es-MX" dirty="0"/>
              <a:t> </a:t>
            </a:r>
            <a:r>
              <a:rPr lang="es-MX" dirty="0" err="1"/>
              <a:t>Association</a:t>
            </a:r>
            <a:r>
              <a:rPr lang="es-MX" dirty="0"/>
              <a:t>. </a:t>
            </a:r>
          </a:p>
          <a:p>
            <a:pPr marL="463360" indent="-457200">
              <a:buFont typeface="+mj-lt"/>
              <a:buAutoNum type="arabicPeriod"/>
            </a:pPr>
            <a:r>
              <a:rPr lang="es-MX" dirty="0"/>
              <a:t>NMX-J-604-ANCE-2008, Instalaciones eléctricas - Métodos de diagnóstico y reacondicionamiento de instalaciones eléctricas en operación - Especificaciones. Declaratoria de vigencia en el Diario Oficial de la Federación de 12 de diciembre de 2008. </a:t>
            </a:r>
          </a:p>
          <a:p>
            <a:pPr marL="463360" indent="-457200">
              <a:buFont typeface="+mj-lt"/>
              <a:buAutoNum type="arabicPeriod"/>
            </a:pPr>
            <a:r>
              <a:rPr lang="es-MX" dirty="0"/>
              <a:t>Organización Internacional del Trabajo; Reglamento - tipo de seguridad en los establecimientos industriales para guía de los gobiernos y la industria, capítulo III (Prevención y protección contra incendios), Ginebra, 1950. </a:t>
            </a:r>
          </a:p>
          <a:p>
            <a:pPr marL="463360" indent="-457200">
              <a:buFont typeface="+mj-lt"/>
              <a:buAutoNum type="arabicPeriod"/>
            </a:pPr>
            <a:r>
              <a:rPr lang="es-MX" dirty="0"/>
              <a:t>Términos de Referencia para la Elaboración de Programas Internos de Protección Civil. TRPC-001- 1998. Gaceta Oficial del Distrito Federal de 9 de septiembre de 1998. </a:t>
            </a:r>
          </a:p>
          <a:p>
            <a:pPr marL="463360" indent="-457200">
              <a:buFont typeface="+mj-lt"/>
              <a:buAutoNum type="arabicPeriod"/>
            </a:pPr>
            <a:r>
              <a:rPr lang="es-MX" dirty="0"/>
              <a:t>Manual de Seguridad contra Incendios. Fundación MAPFRE, Edición 2003. </a:t>
            </a:r>
          </a:p>
          <a:p>
            <a:pPr marL="463360" indent="-457200">
              <a:buFont typeface="+mj-lt"/>
              <a:buAutoNum type="arabicPeriod"/>
            </a:pPr>
            <a:r>
              <a:rPr lang="es-MX" dirty="0"/>
              <a:t>Manual de Protección contra Incendios. </a:t>
            </a:r>
            <a:r>
              <a:rPr lang="es-MX" dirty="0" err="1"/>
              <a:t>National</a:t>
            </a:r>
            <a:r>
              <a:rPr lang="es-MX" dirty="0"/>
              <a:t> </a:t>
            </a:r>
            <a:r>
              <a:rPr lang="es-MX" dirty="0" err="1"/>
              <a:t>Fire</a:t>
            </a:r>
            <a:r>
              <a:rPr lang="es-MX" dirty="0"/>
              <a:t> </a:t>
            </a:r>
            <a:r>
              <a:rPr lang="es-MX" dirty="0" err="1"/>
              <a:t>Protection</a:t>
            </a:r>
            <a:r>
              <a:rPr lang="es-MX" dirty="0"/>
              <a:t> </a:t>
            </a:r>
            <a:r>
              <a:rPr lang="es-MX" dirty="0" err="1"/>
              <a:t>Association</a:t>
            </a:r>
            <a:r>
              <a:rPr lang="es-MX" dirty="0"/>
              <a:t>. Ed. MAPFRE, Decimoséptima Edición. Artur E. Cote. </a:t>
            </a:r>
          </a:p>
          <a:p>
            <a:pPr marL="463360" indent="-457200">
              <a:buFont typeface="+mj-lt"/>
              <a:buAutoNum type="arabicPeriod"/>
            </a:pPr>
            <a:r>
              <a:rPr lang="es-MX" dirty="0"/>
              <a:t>NFPA 101: Código de Seguridad Humana. </a:t>
            </a:r>
            <a:r>
              <a:rPr lang="es-MX" dirty="0" err="1"/>
              <a:t>National</a:t>
            </a:r>
            <a:r>
              <a:rPr lang="es-MX" dirty="0"/>
              <a:t> </a:t>
            </a:r>
            <a:r>
              <a:rPr lang="es-MX" dirty="0" err="1"/>
              <a:t>Fire</a:t>
            </a:r>
            <a:r>
              <a:rPr lang="es-MX" dirty="0"/>
              <a:t> </a:t>
            </a:r>
            <a:r>
              <a:rPr lang="es-MX" dirty="0" err="1"/>
              <a:t>Protection</a:t>
            </a:r>
            <a:r>
              <a:rPr lang="es-MX" dirty="0"/>
              <a:t> </a:t>
            </a:r>
            <a:r>
              <a:rPr lang="es-MX" dirty="0" err="1"/>
              <a:t>Association</a:t>
            </a:r>
            <a:r>
              <a:rPr lang="es-MX" dirty="0"/>
              <a:t>. Edición 2007. </a:t>
            </a:r>
          </a:p>
        </p:txBody>
      </p:sp>
    </p:spTree>
    <p:extLst>
      <p:ext uri="{BB962C8B-B14F-4D97-AF65-F5344CB8AC3E}">
        <p14:creationId xmlns:p14="http://schemas.microsoft.com/office/powerpoint/2010/main" val="416045573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F62CFB-CD59-48CC-B027-AAA68FED199C}"/>
              </a:ext>
            </a:extLst>
          </p:cNvPr>
          <p:cNvSpPr>
            <a:spLocks noGrp="1"/>
          </p:cNvSpPr>
          <p:nvPr>
            <p:ph type="title"/>
          </p:nvPr>
        </p:nvSpPr>
        <p:spPr/>
        <p:txBody>
          <a:bodyPr/>
          <a:lstStyle/>
          <a:p>
            <a:r>
              <a:rPr lang="es-MX" dirty="0"/>
              <a:t>16. Concordancia con normas internacionales</a:t>
            </a:r>
          </a:p>
        </p:txBody>
      </p:sp>
      <p:sp>
        <p:nvSpPr>
          <p:cNvPr id="3" name="Marcador de contenido 2">
            <a:extLst>
              <a:ext uri="{FF2B5EF4-FFF2-40B4-BE49-F238E27FC236}">
                <a16:creationId xmlns:a16="http://schemas.microsoft.com/office/drawing/2014/main" id="{E1213705-66DB-4179-8EB5-894D45A446BF}"/>
              </a:ext>
            </a:extLst>
          </p:cNvPr>
          <p:cNvSpPr>
            <a:spLocks noGrp="1"/>
          </p:cNvSpPr>
          <p:nvPr>
            <p:ph idx="1"/>
          </p:nvPr>
        </p:nvSpPr>
        <p:spPr/>
        <p:txBody>
          <a:bodyPr/>
          <a:lstStyle/>
          <a:p>
            <a:r>
              <a:rPr lang="es-MX" dirty="0"/>
              <a:t>Esta Norma no concuerda con ninguna norma internacional por no existir referencia alguna al momento de su elaboración.</a:t>
            </a:r>
          </a:p>
        </p:txBody>
      </p:sp>
    </p:spTree>
    <p:extLst>
      <p:ext uri="{BB962C8B-B14F-4D97-AF65-F5344CB8AC3E}">
        <p14:creationId xmlns:p14="http://schemas.microsoft.com/office/powerpoint/2010/main" val="302629512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279606-56A9-43DF-9EA5-75D3DF21991D}"/>
              </a:ext>
            </a:extLst>
          </p:cNvPr>
          <p:cNvSpPr>
            <a:spLocks noGrp="1"/>
          </p:cNvSpPr>
          <p:nvPr>
            <p:ph type="title"/>
          </p:nvPr>
        </p:nvSpPr>
        <p:spPr/>
        <p:txBody>
          <a:bodyPr/>
          <a:lstStyle/>
          <a:p>
            <a:r>
              <a:rPr lang="es-MX" dirty="0"/>
              <a:t>AA Clasificación del Riesgo de Incendio</a:t>
            </a:r>
          </a:p>
        </p:txBody>
      </p:sp>
      <p:sp>
        <p:nvSpPr>
          <p:cNvPr id="3" name="Marcador de contenido 2">
            <a:extLst>
              <a:ext uri="{FF2B5EF4-FFF2-40B4-BE49-F238E27FC236}">
                <a16:creationId xmlns:a16="http://schemas.microsoft.com/office/drawing/2014/main" id="{E365013E-3B4E-47D7-B93A-311C740C7D24}"/>
              </a:ext>
            </a:extLst>
          </p:cNvPr>
          <p:cNvSpPr>
            <a:spLocks noGrp="1"/>
          </p:cNvSpPr>
          <p:nvPr>
            <p:ph idx="1"/>
          </p:nvPr>
        </p:nvSpPr>
        <p:spPr>
          <a:xfrm>
            <a:off x="1168702" y="1346669"/>
            <a:ext cx="6507165" cy="5511331"/>
          </a:xfrm>
        </p:spPr>
        <p:txBody>
          <a:bodyPr>
            <a:normAutofit fontScale="70000" lnSpcReduction="20000"/>
          </a:bodyPr>
          <a:lstStyle/>
          <a:p>
            <a:pPr marL="6160" indent="0">
              <a:buNone/>
            </a:pPr>
            <a:r>
              <a:rPr lang="es-MX" sz="1800" dirty="0"/>
              <a:t>Indicaciones para clasificar el riesgo de incendio</a:t>
            </a:r>
          </a:p>
          <a:p>
            <a:pPr marL="349060" indent="-342900">
              <a:buFont typeface="+mj-lt"/>
              <a:buAutoNum type="arabicPeriod"/>
            </a:pPr>
            <a:r>
              <a:rPr lang="es-MX" sz="1800" dirty="0"/>
              <a:t>Para determinar el riesgo de incendio en el centro de trabajo, se aplicará la Tabla A.1.</a:t>
            </a:r>
          </a:p>
          <a:p>
            <a:pPr marL="349060" indent="-342900">
              <a:buFont typeface="+mj-lt"/>
              <a:buAutoNum type="arabicPeriod"/>
            </a:pPr>
            <a:r>
              <a:rPr lang="es-MX" sz="1800" dirty="0"/>
              <a:t>La clasificación del riesgo de incendio en el centro de trabajo se podrá determinar por las áreas que lo integran, siempre y cuando estén delimitadas mediante materiales resistentes al fuego o por distanciamiento, que impidan una rápida propagación del fuego entre las mismas. </a:t>
            </a:r>
          </a:p>
          <a:p>
            <a:pPr marL="349060" indent="-342900">
              <a:buFont typeface="+mj-lt"/>
              <a:buAutoNum type="arabicPeriod"/>
            </a:pPr>
            <a:r>
              <a:rPr lang="es-MX" sz="1800" dirty="0"/>
              <a:t>Para la determinación del riesgo de incendio, se deberá proceder de la manera indicada en este apéndice.</a:t>
            </a:r>
          </a:p>
          <a:p>
            <a:pPr marL="349060" lvl="0" indent="-342900">
              <a:buClr>
                <a:srgbClr val="A9ACEE"/>
              </a:buClr>
              <a:buFont typeface="+mj-lt"/>
              <a:buAutoNum type="arabicPeriod"/>
            </a:pPr>
            <a:r>
              <a:rPr lang="es-MX" sz="1800" dirty="0">
                <a:solidFill>
                  <a:prstClr val="white"/>
                </a:solidFill>
              </a:rPr>
              <a:t>Se clasificarán con riesgo de incendio:</a:t>
            </a:r>
          </a:p>
          <a:p>
            <a:pPr marL="799910" lvl="1" indent="-342900">
              <a:buClr>
                <a:srgbClr val="A9ACEE"/>
              </a:buClr>
              <a:buFont typeface="+mj-lt"/>
              <a:buAutoNum type="arabicPeriod"/>
            </a:pPr>
            <a:r>
              <a:rPr lang="es-MX" dirty="0">
                <a:solidFill>
                  <a:prstClr val="white"/>
                </a:solidFill>
              </a:rPr>
              <a:t>Ordinario</a:t>
            </a:r>
          </a:p>
          <a:p>
            <a:pPr marL="799910" lvl="1" indent="-342900">
              <a:buClr>
                <a:srgbClr val="A9ACEE"/>
              </a:buClr>
              <a:buFont typeface="+mj-lt"/>
              <a:buAutoNum type="arabicPeriod"/>
            </a:pPr>
            <a:r>
              <a:rPr lang="es-MX" dirty="0">
                <a:solidFill>
                  <a:prstClr val="white"/>
                </a:solidFill>
              </a:rPr>
              <a:t>Alto</a:t>
            </a:r>
          </a:p>
          <a:p>
            <a:pPr marL="349060" lvl="0" indent="-342900">
              <a:buClr>
                <a:srgbClr val="A9ACEE"/>
              </a:buClr>
              <a:buFont typeface="+mj-lt"/>
              <a:buAutoNum type="arabicPeriod"/>
            </a:pPr>
            <a:r>
              <a:rPr lang="es-MX" sz="1800" dirty="0">
                <a:solidFill>
                  <a:prstClr val="white"/>
                </a:solidFill>
              </a:rPr>
              <a:t>Las áreas de paso, esparcimiento y estacionamiento del centro de trabajo que, de manera excepcional, se utilicen temporalmente, por no más de siete días, para realizar actividades de almacenamiento de líquidos inflamables o combustibles, no estarán sujetas a la clasificación del riesgo de incendio; sin embargo, en ellas se deberá contar, al menos, con equipo contra incendio portátil o móvil, de acuerdo con el tipo de fuego que se pueda presentar. </a:t>
            </a:r>
          </a:p>
          <a:p>
            <a:pPr marL="349060" lvl="0" indent="-342900">
              <a:buClr>
                <a:srgbClr val="A9ACEE"/>
              </a:buClr>
              <a:buFont typeface="+mj-lt"/>
              <a:buAutoNum type="arabicPeriod"/>
            </a:pPr>
            <a:r>
              <a:rPr lang="es-MX" sz="1800" dirty="0">
                <a:solidFill>
                  <a:prstClr val="white"/>
                </a:solidFill>
              </a:rPr>
              <a:t>Cuando se modifiquen los inventarios máximos que se hayan registrado en el transcurso de un año, de los materiales, sustancias o productos, se deberá efectuar una nueva determinación del riesgo de incendio.</a:t>
            </a:r>
          </a:p>
          <a:p>
            <a:endParaRPr lang="es-MX" dirty="0"/>
          </a:p>
        </p:txBody>
      </p:sp>
      <p:pic>
        <p:nvPicPr>
          <p:cNvPr id="4" name="Imagen 3">
            <a:extLst>
              <a:ext uri="{FF2B5EF4-FFF2-40B4-BE49-F238E27FC236}">
                <a16:creationId xmlns:a16="http://schemas.microsoft.com/office/drawing/2014/main" id="{B30724DD-720F-4D4F-ADF0-DC18186617E4}"/>
              </a:ext>
            </a:extLst>
          </p:cNvPr>
          <p:cNvPicPr>
            <a:picLocks noChangeAspect="1"/>
          </p:cNvPicPr>
          <p:nvPr/>
        </p:nvPicPr>
        <p:blipFill rotWithShape="1">
          <a:blip r:embed="rId2"/>
          <a:srcRect l="26848" t="33228" r="28370" b="26558"/>
          <a:stretch/>
        </p:blipFill>
        <p:spPr>
          <a:xfrm>
            <a:off x="7675867" y="1720978"/>
            <a:ext cx="4388253" cy="2215429"/>
          </a:xfrm>
          <a:prstGeom prst="rect">
            <a:avLst/>
          </a:prstGeom>
        </p:spPr>
      </p:pic>
      <p:sp>
        <p:nvSpPr>
          <p:cNvPr id="5" name="Marcador de contenido 2">
            <a:extLst>
              <a:ext uri="{FF2B5EF4-FFF2-40B4-BE49-F238E27FC236}">
                <a16:creationId xmlns:a16="http://schemas.microsoft.com/office/drawing/2014/main" id="{17BF6431-1FC5-4BAE-B26D-BA6E87188B60}"/>
              </a:ext>
            </a:extLst>
          </p:cNvPr>
          <p:cNvSpPr txBox="1">
            <a:spLocks/>
          </p:cNvSpPr>
          <p:nvPr/>
        </p:nvSpPr>
        <p:spPr>
          <a:xfrm>
            <a:off x="7769715" y="4310717"/>
            <a:ext cx="3412635" cy="2215430"/>
          </a:xfrm>
          <a:prstGeom prst="rect">
            <a:avLst/>
          </a:prstGeom>
        </p:spPr>
        <p:txBody>
          <a:bodyPr vert="horz" lIns="91440" tIns="45720" rIns="91440" bIns="45720" rtlCol="0" anchor="ctr">
            <a:normAutofit fontScale="85000" lnSpcReduction="10000"/>
          </a:bodyPr>
          <a:lstStyle>
            <a:lvl1pPr marL="3444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a:lstStyle>
          <a:p>
            <a:pPr marL="6160" indent="0">
              <a:buClr>
                <a:srgbClr val="A9ACEE"/>
              </a:buClr>
              <a:buNone/>
            </a:pPr>
            <a:r>
              <a:rPr lang="es-MX" sz="1800" dirty="0"/>
              <a:t>A.2 Presentación de la clasificación del riesgo de incendio </a:t>
            </a:r>
          </a:p>
          <a:p>
            <a:pPr marL="349060" indent="-342900">
              <a:buClr>
                <a:srgbClr val="A9ACEE"/>
              </a:buClr>
              <a:buFont typeface="+mj-lt"/>
              <a:buAutoNum type="arabicPeriod"/>
            </a:pPr>
            <a:r>
              <a:rPr lang="es-MX" sz="1800" dirty="0"/>
              <a:t>La clasificación del riesgo de incendio, ya sea integral o por áreas del centro de trabajo, se anotará en escrito libre.</a:t>
            </a:r>
            <a:endParaRPr lang="es-MX" dirty="0"/>
          </a:p>
        </p:txBody>
      </p:sp>
    </p:spTree>
    <p:extLst>
      <p:ext uri="{BB962C8B-B14F-4D97-AF65-F5344CB8AC3E}">
        <p14:creationId xmlns:p14="http://schemas.microsoft.com/office/powerpoint/2010/main" val="69868574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F36C7A-017D-4818-8BDA-41DDBFB20D38}"/>
              </a:ext>
            </a:extLst>
          </p:cNvPr>
          <p:cNvSpPr>
            <a:spLocks noGrp="1"/>
          </p:cNvSpPr>
          <p:nvPr>
            <p:ph type="title"/>
          </p:nvPr>
        </p:nvSpPr>
        <p:spPr/>
        <p:txBody>
          <a:bodyPr>
            <a:normAutofit fontScale="90000"/>
          </a:bodyPr>
          <a:lstStyle/>
          <a:p>
            <a:r>
              <a:rPr lang="es-MX" dirty="0"/>
              <a:t>Guía de Referencia I </a:t>
            </a:r>
            <a:br>
              <a:rPr lang="es-MX" dirty="0"/>
            </a:br>
            <a:r>
              <a:rPr lang="es-MX" dirty="0"/>
              <a:t>Instrucciones de Seguridad para la Prevención y Protección contra Incendios</a:t>
            </a:r>
          </a:p>
        </p:txBody>
      </p:sp>
      <p:sp>
        <p:nvSpPr>
          <p:cNvPr id="3" name="Marcador de contenido 2">
            <a:extLst>
              <a:ext uri="{FF2B5EF4-FFF2-40B4-BE49-F238E27FC236}">
                <a16:creationId xmlns:a16="http://schemas.microsoft.com/office/drawing/2014/main" id="{92976671-C5BE-40E8-9CA0-39ED674DF0ED}"/>
              </a:ext>
            </a:extLst>
          </p:cNvPr>
          <p:cNvSpPr>
            <a:spLocks noGrp="1"/>
          </p:cNvSpPr>
          <p:nvPr>
            <p:ph idx="1"/>
          </p:nvPr>
        </p:nvSpPr>
        <p:spPr>
          <a:xfrm>
            <a:off x="2045368" y="2052115"/>
            <a:ext cx="8758990" cy="4493063"/>
          </a:xfrm>
        </p:spPr>
        <p:txBody>
          <a:bodyPr numCol="2">
            <a:normAutofit fontScale="92500"/>
          </a:bodyPr>
          <a:lstStyle/>
          <a:p>
            <a:pPr marL="6160" indent="0">
              <a:buNone/>
            </a:pPr>
            <a:r>
              <a:rPr lang="es-MX" sz="1200" dirty="0"/>
              <a:t>Seguridad en la prevención incendios: </a:t>
            </a:r>
          </a:p>
          <a:p>
            <a:pPr marL="6160" indent="0">
              <a:buNone/>
            </a:pPr>
            <a:r>
              <a:rPr lang="es-MX" sz="1200" dirty="0"/>
              <a:t>Disposiciones para el ingreso, supervisión y egreso de contratistas, proveedores, visitantes, entre otros, en las áreas del centro de trabajo: </a:t>
            </a:r>
          </a:p>
          <a:p>
            <a:pPr marL="463360" indent="-457200">
              <a:buAutoNum type="alphaLcParenR"/>
            </a:pPr>
            <a:r>
              <a:rPr lang="es-MX" sz="1200" dirty="0"/>
              <a:t>El registro de ingreso al área de trabajo respectiva; </a:t>
            </a:r>
          </a:p>
          <a:p>
            <a:pPr marL="463360" indent="-457200">
              <a:buAutoNum type="alphaLcParenR"/>
            </a:pPr>
            <a:r>
              <a:rPr lang="es-MX" sz="1200" dirty="0"/>
              <a:t>El uso de gafete; </a:t>
            </a:r>
          </a:p>
          <a:p>
            <a:pPr marL="463360" indent="-457200">
              <a:buAutoNum type="alphaLcParenR"/>
            </a:pPr>
            <a:r>
              <a:rPr lang="es-MX" sz="1200" dirty="0"/>
              <a:t>Las indicaciones de seguridad a seguir durante la estancia en las instalaciones, </a:t>
            </a:r>
            <a:r>
              <a:rPr lang="es-MX" sz="1200" dirty="0" err="1"/>
              <a:t>etc</a:t>
            </a:r>
            <a:endParaRPr lang="es-MX" sz="1200" dirty="0"/>
          </a:p>
          <a:p>
            <a:pPr marL="6160" indent="0">
              <a:buNone/>
            </a:pPr>
            <a:r>
              <a:rPr lang="es-MX" sz="1200" dirty="0"/>
              <a:t>Control de ingreso, almacenamiento y egreso de materiales combustibles, inflamables y explosivos: </a:t>
            </a:r>
          </a:p>
          <a:p>
            <a:pPr marL="463360" indent="-457200">
              <a:buAutoNum type="alphaLcParenR"/>
            </a:pPr>
            <a:r>
              <a:rPr lang="es-MX" sz="1200" dirty="0"/>
              <a:t>El registro de ingreso de los materiales; </a:t>
            </a:r>
          </a:p>
          <a:p>
            <a:pPr marL="463360" indent="-457200">
              <a:buAutoNum type="alphaLcParenR"/>
            </a:pPr>
            <a:r>
              <a:rPr lang="es-MX" sz="1200" dirty="0"/>
              <a:t>El ingreso de los materiales debidamente señalizados y con hoja de datos de seguridad; </a:t>
            </a:r>
          </a:p>
          <a:p>
            <a:pPr marL="463360" indent="-457200">
              <a:buAutoNum type="alphaLcParenR"/>
            </a:pPr>
            <a:r>
              <a:rPr lang="es-MX" sz="1200" dirty="0"/>
              <a:t>Las indicaciones de seguridad a seguir durante la recepción y, en su caso, trasvase, </a:t>
            </a:r>
            <a:r>
              <a:rPr lang="es-MX" sz="1200" dirty="0" err="1"/>
              <a:t>etc</a:t>
            </a:r>
            <a:endParaRPr lang="es-MX" sz="1200" dirty="0"/>
          </a:p>
          <a:p>
            <a:pPr marL="6160" indent="0">
              <a:buNone/>
            </a:pPr>
            <a:r>
              <a:rPr lang="es-MX" sz="1200" dirty="0"/>
              <a:t>Control de fuentes de ignición: </a:t>
            </a:r>
          </a:p>
          <a:p>
            <a:pPr marL="463360" indent="-457200">
              <a:buAutoNum type="alphaLcParenR"/>
            </a:pPr>
            <a:r>
              <a:rPr lang="es-MX" sz="1200" dirty="0"/>
              <a:t>El uso adecuado, revisiones y mantenimiento a las instalaciones eléctricas; </a:t>
            </a:r>
          </a:p>
          <a:p>
            <a:pPr marL="463360" indent="-457200">
              <a:buAutoNum type="alphaLcParenR"/>
            </a:pPr>
            <a:r>
              <a:rPr lang="es-MX" sz="1200" dirty="0"/>
              <a:t>El uso adecuado, revisiones y mantenimiento de los equipos de calefacción, calentadores u otras fuentes de calor, etc.</a:t>
            </a:r>
          </a:p>
          <a:p>
            <a:pPr marL="6160" indent="0">
              <a:buNone/>
            </a:pPr>
            <a:r>
              <a:rPr lang="es-MX" sz="1200" dirty="0"/>
              <a:t>Seguridad en la protección contra incendios: </a:t>
            </a:r>
          </a:p>
          <a:p>
            <a:pPr marL="463360" indent="-457200">
              <a:buAutoNum type="alphaLcParenR"/>
            </a:pPr>
            <a:r>
              <a:rPr lang="es-MX" sz="1200" dirty="0"/>
              <a:t>La información sobre la ubicación de rutas de evacuación, salidas de emergencia, escaleras de emergencia, zonas de seguridad y puntos de reunión; </a:t>
            </a:r>
          </a:p>
          <a:p>
            <a:pPr marL="463360" indent="-457200">
              <a:buAutoNum type="alphaLcParenR"/>
            </a:pPr>
            <a:r>
              <a:rPr lang="es-MX" sz="1200" dirty="0"/>
              <a:t>Las indicaciones sobre los medios de alertamiento existentes para situaciones de emergencia; </a:t>
            </a:r>
          </a:p>
          <a:p>
            <a:pPr marL="463360" indent="-457200">
              <a:buAutoNum type="alphaLcParenR"/>
            </a:pPr>
            <a:r>
              <a:rPr lang="es-MX" sz="1200" dirty="0"/>
              <a:t>Las indicaciones de los brigadistas y demás personal encargados de atender la emergencia, y </a:t>
            </a:r>
          </a:p>
          <a:p>
            <a:pPr marL="463360" indent="-457200">
              <a:buAutoNum type="alphaLcParenR"/>
            </a:pPr>
            <a:r>
              <a:rPr lang="es-MX" sz="1200" dirty="0"/>
              <a:t>La información respecto a la ubicación y señalización de los equipos y sistemas contra incendio disponibles y, en su caso, las indicaciones generales para su uso.</a:t>
            </a:r>
          </a:p>
        </p:txBody>
      </p:sp>
    </p:spTree>
    <p:extLst>
      <p:ext uri="{BB962C8B-B14F-4D97-AF65-F5344CB8AC3E}">
        <p14:creationId xmlns:p14="http://schemas.microsoft.com/office/powerpoint/2010/main" val="352632850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330149-0057-4165-972B-9E92B388103A}"/>
              </a:ext>
            </a:extLst>
          </p:cNvPr>
          <p:cNvSpPr>
            <a:spLocks noGrp="1"/>
          </p:cNvSpPr>
          <p:nvPr>
            <p:ph type="title"/>
          </p:nvPr>
        </p:nvSpPr>
        <p:spPr/>
        <p:txBody>
          <a:bodyPr>
            <a:normAutofit fontScale="90000"/>
          </a:bodyPr>
          <a:lstStyle/>
          <a:p>
            <a:r>
              <a:rPr lang="es-MX" dirty="0"/>
              <a:t>Guía de Referencia II Brigadas de Emergencia y Consideraciones Generales sobre la Planeación de los Simulacros de Incendio</a:t>
            </a:r>
          </a:p>
        </p:txBody>
      </p:sp>
      <p:sp>
        <p:nvSpPr>
          <p:cNvPr id="3" name="Marcador de contenido 2">
            <a:extLst>
              <a:ext uri="{FF2B5EF4-FFF2-40B4-BE49-F238E27FC236}">
                <a16:creationId xmlns:a16="http://schemas.microsoft.com/office/drawing/2014/main" id="{4F294A64-5A2C-4D9E-989B-415157E2760A}"/>
              </a:ext>
            </a:extLst>
          </p:cNvPr>
          <p:cNvSpPr>
            <a:spLocks noGrp="1"/>
          </p:cNvSpPr>
          <p:nvPr>
            <p:ph idx="1"/>
          </p:nvPr>
        </p:nvSpPr>
        <p:spPr>
          <a:xfrm>
            <a:off x="2478505" y="2346158"/>
            <a:ext cx="8091634" cy="4186990"/>
          </a:xfrm>
        </p:spPr>
        <p:txBody>
          <a:bodyPr numCol="2">
            <a:normAutofit fontScale="77500" lnSpcReduction="20000"/>
          </a:bodyPr>
          <a:lstStyle/>
          <a:p>
            <a:pPr marL="6160" indent="0">
              <a:buNone/>
            </a:pPr>
            <a:r>
              <a:rPr lang="es-MX" dirty="0"/>
              <a:t>La brigada como grupo de personas organizadas y capacitadas para emergencias, será responsable de prevenir la eventualidad de un alto riesgo, emergencia, siniestro o desastre, dentro de una empresa, industria o establecimiento, y cuya función está orientada a salvaguardar a las personas, sus bienes y el entorno de los mismos.</a:t>
            </a:r>
          </a:p>
          <a:p>
            <a:pPr marL="6160" indent="0">
              <a:buNone/>
            </a:pPr>
            <a:r>
              <a:rPr lang="es-MX" dirty="0"/>
              <a:t>Considerando lo siguiente:</a:t>
            </a:r>
          </a:p>
          <a:p>
            <a:pPr marL="463360" indent="-457200">
              <a:buFont typeface="+mj-lt"/>
              <a:buAutoNum type="arabicPeriod"/>
            </a:pPr>
            <a:r>
              <a:rPr lang="es-MX" dirty="0"/>
              <a:t>Formación de brigadas </a:t>
            </a:r>
          </a:p>
          <a:p>
            <a:pPr marL="463360" indent="-457200">
              <a:buFont typeface="+mj-lt"/>
              <a:buAutoNum type="arabicPeriod"/>
            </a:pPr>
            <a:r>
              <a:rPr lang="es-MX" dirty="0"/>
              <a:t>Características de los brigadistas </a:t>
            </a:r>
          </a:p>
          <a:p>
            <a:pPr marL="463360" indent="-457200">
              <a:buFont typeface="+mj-lt"/>
              <a:buAutoNum type="arabicPeriod"/>
            </a:pPr>
            <a:r>
              <a:rPr lang="es-MX" dirty="0"/>
              <a:t>Funciones generales de los brigadistas </a:t>
            </a:r>
          </a:p>
          <a:p>
            <a:pPr marL="463360" indent="-457200">
              <a:buFont typeface="+mj-lt"/>
              <a:buAutoNum type="arabicPeriod"/>
            </a:pPr>
            <a:r>
              <a:rPr lang="es-MX" dirty="0"/>
              <a:t>Funciones y actividades de la brigada de evacuación </a:t>
            </a:r>
          </a:p>
          <a:p>
            <a:pPr marL="463360" indent="-457200">
              <a:buFont typeface="+mj-lt"/>
              <a:buAutoNum type="arabicPeriod"/>
            </a:pPr>
            <a:r>
              <a:rPr lang="es-MX" dirty="0"/>
              <a:t>Funciones y actividades de la brigada de primeros auxilios </a:t>
            </a:r>
          </a:p>
          <a:p>
            <a:pPr marL="463360" indent="-457200">
              <a:buFont typeface="+mj-lt"/>
              <a:buAutoNum type="arabicPeriod"/>
            </a:pPr>
            <a:r>
              <a:rPr lang="es-MX" dirty="0"/>
              <a:t>Funciones y actividades de la brigada de prevención y combate de incendios </a:t>
            </a:r>
          </a:p>
          <a:p>
            <a:pPr marL="463360" indent="-457200">
              <a:buFont typeface="+mj-lt"/>
              <a:buAutoNum type="arabicPeriod"/>
            </a:pPr>
            <a:r>
              <a:rPr lang="es-MX" dirty="0"/>
              <a:t>Funciones de la brigada de comunicación</a:t>
            </a:r>
          </a:p>
          <a:p>
            <a:pPr marL="463360" indent="-457200">
              <a:buFont typeface="+mj-lt"/>
              <a:buAutoNum type="arabicPeriod"/>
            </a:pPr>
            <a:r>
              <a:rPr lang="es-MX" dirty="0"/>
              <a:t>Vigilancia a la salud de los brigadistas </a:t>
            </a:r>
          </a:p>
          <a:p>
            <a:pPr marL="463360" indent="-457200">
              <a:buFont typeface="+mj-lt"/>
              <a:buAutoNum type="arabicPeriod"/>
            </a:pPr>
            <a:r>
              <a:rPr lang="es-MX" dirty="0"/>
              <a:t>Consideraciones generales sobre la planeación de los simulacros de incendio </a:t>
            </a:r>
          </a:p>
        </p:txBody>
      </p:sp>
    </p:spTree>
    <p:extLst>
      <p:ext uri="{BB962C8B-B14F-4D97-AF65-F5344CB8AC3E}">
        <p14:creationId xmlns:p14="http://schemas.microsoft.com/office/powerpoint/2010/main" val="144328088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18695F-E4C2-49D3-8BE8-F3C4E154594B}"/>
              </a:ext>
            </a:extLst>
          </p:cNvPr>
          <p:cNvSpPr>
            <a:spLocks noGrp="1"/>
          </p:cNvSpPr>
          <p:nvPr>
            <p:ph type="title"/>
          </p:nvPr>
        </p:nvSpPr>
        <p:spPr/>
        <p:txBody>
          <a:bodyPr>
            <a:noAutofit/>
          </a:bodyPr>
          <a:lstStyle/>
          <a:p>
            <a:r>
              <a:rPr lang="es-MX" sz="2400" dirty="0"/>
              <a:t>Guía de Referencia III Componentes y Características Generales del Equipo de Protección Personal para los Integrantes de las Brigadas contra Incendio</a:t>
            </a:r>
          </a:p>
        </p:txBody>
      </p:sp>
      <p:sp>
        <p:nvSpPr>
          <p:cNvPr id="3" name="Marcador de contenido 2">
            <a:extLst>
              <a:ext uri="{FF2B5EF4-FFF2-40B4-BE49-F238E27FC236}">
                <a16:creationId xmlns:a16="http://schemas.microsoft.com/office/drawing/2014/main" id="{8562CBE6-B0E9-4524-8A07-E1479FF879C3}"/>
              </a:ext>
            </a:extLst>
          </p:cNvPr>
          <p:cNvSpPr>
            <a:spLocks noGrp="1"/>
          </p:cNvSpPr>
          <p:nvPr>
            <p:ph idx="1"/>
          </p:nvPr>
        </p:nvSpPr>
        <p:spPr/>
        <p:txBody>
          <a:bodyPr>
            <a:normAutofit fontScale="92500" lnSpcReduction="20000"/>
          </a:bodyPr>
          <a:lstStyle/>
          <a:p>
            <a:pPr marL="6160" indent="0">
              <a:buNone/>
            </a:pPr>
            <a:r>
              <a:rPr lang="es-MX" dirty="0"/>
              <a:t>La ropa y equipo mínimo para las brigadas se describe en esta guía, con sus respectivas especificaciones y, en su caso, riesgos por proteger: </a:t>
            </a:r>
          </a:p>
          <a:p>
            <a:pPr marL="463360" indent="-457200">
              <a:buFont typeface="+mj-lt"/>
              <a:buAutoNum type="arabicPeriod"/>
            </a:pPr>
            <a:r>
              <a:rPr lang="es-MX" dirty="0"/>
              <a:t>Chaquetón y pantalón;</a:t>
            </a:r>
          </a:p>
          <a:p>
            <a:pPr marL="463360" indent="-457200">
              <a:buFont typeface="+mj-lt"/>
              <a:buAutoNum type="arabicPeriod"/>
            </a:pPr>
            <a:r>
              <a:rPr lang="es-MX" dirty="0"/>
              <a:t>Casco;</a:t>
            </a:r>
          </a:p>
          <a:p>
            <a:pPr marL="463360" indent="-457200">
              <a:buFont typeface="+mj-lt"/>
              <a:buAutoNum type="arabicPeriod"/>
            </a:pPr>
            <a:r>
              <a:rPr lang="es-MX" dirty="0"/>
              <a:t>Botas de hule, contra;</a:t>
            </a:r>
          </a:p>
          <a:p>
            <a:pPr marL="463360" indent="-457200">
              <a:buFont typeface="+mj-lt"/>
              <a:buAutoNum type="arabicPeriod"/>
            </a:pPr>
            <a:r>
              <a:rPr lang="es-MX" dirty="0"/>
              <a:t>Guantes, monja y tirantes del pantalón;</a:t>
            </a:r>
          </a:p>
          <a:p>
            <a:pPr marL="463360" indent="-457200">
              <a:buFont typeface="+mj-lt"/>
              <a:buAutoNum type="arabicPeriod"/>
            </a:pPr>
            <a:r>
              <a:rPr lang="es-MX" dirty="0"/>
              <a:t>Equipo autónomo de respiración (combate de fuego en etapa avanzada);</a:t>
            </a:r>
          </a:p>
          <a:p>
            <a:pPr marL="463360" indent="-457200">
              <a:buFont typeface="+mj-lt"/>
              <a:buAutoNum type="arabicPeriod"/>
            </a:pPr>
            <a:r>
              <a:rPr lang="es-MX" dirty="0"/>
              <a:t>Equipo de apoyo general;</a:t>
            </a:r>
          </a:p>
          <a:p>
            <a:pPr marL="463360" indent="-457200">
              <a:buFont typeface="+mj-lt"/>
              <a:buAutoNum type="arabicPeriod"/>
            </a:pPr>
            <a:endParaRPr lang="es-MX" dirty="0"/>
          </a:p>
        </p:txBody>
      </p:sp>
    </p:spTree>
    <p:extLst>
      <p:ext uri="{BB962C8B-B14F-4D97-AF65-F5344CB8AC3E}">
        <p14:creationId xmlns:p14="http://schemas.microsoft.com/office/powerpoint/2010/main" val="134422544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144576-AB10-459E-B6F4-427F038A30B9}"/>
              </a:ext>
            </a:extLst>
          </p:cNvPr>
          <p:cNvSpPr>
            <a:spLocks noGrp="1"/>
          </p:cNvSpPr>
          <p:nvPr>
            <p:ph type="title"/>
          </p:nvPr>
        </p:nvSpPr>
        <p:spPr/>
        <p:txBody>
          <a:bodyPr/>
          <a:lstStyle/>
          <a:p>
            <a:r>
              <a:rPr lang="es-MX" dirty="0"/>
              <a:t>Guía de Referencia IV Detectores de Incendio</a:t>
            </a:r>
          </a:p>
        </p:txBody>
      </p:sp>
      <p:sp>
        <p:nvSpPr>
          <p:cNvPr id="3" name="Marcador de contenido 2">
            <a:extLst>
              <a:ext uri="{FF2B5EF4-FFF2-40B4-BE49-F238E27FC236}">
                <a16:creationId xmlns:a16="http://schemas.microsoft.com/office/drawing/2014/main" id="{B5BEA60C-5790-4429-B491-42EAD2246AE1}"/>
              </a:ext>
            </a:extLst>
          </p:cNvPr>
          <p:cNvSpPr>
            <a:spLocks noGrp="1"/>
          </p:cNvSpPr>
          <p:nvPr>
            <p:ph idx="1"/>
          </p:nvPr>
        </p:nvSpPr>
        <p:spPr/>
        <p:txBody>
          <a:bodyPr>
            <a:normAutofit fontScale="70000" lnSpcReduction="20000"/>
          </a:bodyPr>
          <a:lstStyle/>
          <a:p>
            <a:pPr marL="6160" indent="0">
              <a:buNone/>
            </a:pPr>
            <a:r>
              <a:rPr lang="es-MX" dirty="0"/>
              <a:t>Contiene los siguientes apartados, para apoyo de la presente norma:</a:t>
            </a:r>
          </a:p>
          <a:p>
            <a:pPr marL="463360" indent="-457200">
              <a:buFont typeface="+mj-lt"/>
              <a:buAutoNum type="arabicPeriod"/>
            </a:pPr>
            <a:r>
              <a:rPr lang="es-MX" dirty="0"/>
              <a:t>Los detectores de incendio se clasifican en:</a:t>
            </a:r>
          </a:p>
          <a:p>
            <a:pPr marL="457010" lvl="1" indent="0">
              <a:buNone/>
            </a:pPr>
            <a:r>
              <a:rPr lang="es-MX" dirty="0"/>
              <a:t>Detectores de humo</a:t>
            </a:r>
          </a:p>
          <a:p>
            <a:pPr marL="457010" lvl="1" indent="0">
              <a:buNone/>
            </a:pPr>
            <a:r>
              <a:rPr lang="es-MX" dirty="0"/>
              <a:t>Detectores de calor</a:t>
            </a:r>
          </a:p>
          <a:p>
            <a:pPr marL="457010" lvl="1" indent="0">
              <a:buNone/>
            </a:pPr>
            <a:r>
              <a:rPr lang="es-MX" dirty="0"/>
              <a:t>Detectores de gases de combustión y detectores de flama</a:t>
            </a:r>
          </a:p>
          <a:p>
            <a:pPr marL="457010" lvl="1" indent="0">
              <a:buNone/>
            </a:pPr>
            <a:r>
              <a:rPr lang="es-MX" dirty="0"/>
              <a:t>Otros tipos de detectores</a:t>
            </a:r>
          </a:p>
          <a:p>
            <a:pPr marL="463360" indent="-457200">
              <a:buFont typeface="+mj-lt"/>
              <a:buAutoNum type="arabicPeriod"/>
            </a:pPr>
            <a:r>
              <a:rPr lang="es-MX" dirty="0"/>
              <a:t>Para la selección y colocación de los detectores de incendio en los centros de trabajo.</a:t>
            </a:r>
          </a:p>
          <a:p>
            <a:pPr marL="463360" indent="-457200">
              <a:buFont typeface="+mj-lt"/>
              <a:buAutoNum type="arabicPeriod"/>
            </a:pPr>
            <a:r>
              <a:rPr lang="es-MX" dirty="0"/>
              <a:t>Las características que se recomienda tengan los sistemas de detección de incendio.</a:t>
            </a:r>
          </a:p>
          <a:p>
            <a:pPr marL="463360" indent="-457200">
              <a:buFont typeface="+mj-lt"/>
              <a:buAutoNum type="arabicPeriod"/>
            </a:pPr>
            <a:r>
              <a:rPr lang="es-MX" dirty="0"/>
              <a:t>Los factores recomendados para la selección de detectores.</a:t>
            </a:r>
          </a:p>
          <a:p>
            <a:pPr marL="463360" indent="-457200">
              <a:buFont typeface="+mj-lt"/>
              <a:buAutoNum type="arabicPeriod"/>
            </a:pPr>
            <a:r>
              <a:rPr lang="es-MX" dirty="0"/>
              <a:t>Las áreas que pueden no tener sistemas de detección de humo.</a:t>
            </a:r>
          </a:p>
          <a:p>
            <a:pPr marL="463360" indent="-457200">
              <a:buFont typeface="+mj-lt"/>
              <a:buAutoNum type="arabicPeriod"/>
            </a:pPr>
            <a:r>
              <a:rPr lang="es-MX" dirty="0"/>
              <a:t>Requerimientos mínimos para instalaciones contra incendios.</a:t>
            </a:r>
          </a:p>
          <a:p>
            <a:pPr marL="463360" indent="-457200">
              <a:buFont typeface="+mj-lt"/>
              <a:buAutoNum type="arabicPeriod"/>
            </a:pPr>
            <a:endParaRPr lang="es-MX" dirty="0"/>
          </a:p>
        </p:txBody>
      </p:sp>
    </p:spTree>
    <p:extLst>
      <p:ext uri="{BB962C8B-B14F-4D97-AF65-F5344CB8AC3E}">
        <p14:creationId xmlns:p14="http://schemas.microsoft.com/office/powerpoint/2010/main" val="84340526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AC2526-7F3C-49CE-9A90-8114C79A9C2B}"/>
              </a:ext>
            </a:extLst>
          </p:cNvPr>
          <p:cNvSpPr>
            <a:spLocks noGrp="1"/>
          </p:cNvSpPr>
          <p:nvPr>
            <p:ph type="title"/>
          </p:nvPr>
        </p:nvSpPr>
        <p:spPr/>
        <p:txBody>
          <a:bodyPr/>
          <a:lstStyle/>
          <a:p>
            <a:r>
              <a:rPr lang="es-MX" dirty="0"/>
              <a:t>Sistemas Fijos contra Incendio</a:t>
            </a:r>
          </a:p>
        </p:txBody>
      </p:sp>
      <p:sp>
        <p:nvSpPr>
          <p:cNvPr id="3" name="Marcador de contenido 2">
            <a:extLst>
              <a:ext uri="{FF2B5EF4-FFF2-40B4-BE49-F238E27FC236}">
                <a16:creationId xmlns:a16="http://schemas.microsoft.com/office/drawing/2014/main" id="{8F99D29E-D95D-4323-B3F4-A3FB319AFFAF}"/>
              </a:ext>
            </a:extLst>
          </p:cNvPr>
          <p:cNvSpPr>
            <a:spLocks noGrp="1"/>
          </p:cNvSpPr>
          <p:nvPr>
            <p:ph idx="1"/>
          </p:nvPr>
        </p:nvSpPr>
        <p:spPr/>
        <p:txBody>
          <a:bodyPr>
            <a:normAutofit fontScale="92500" lnSpcReduction="20000"/>
          </a:bodyPr>
          <a:lstStyle/>
          <a:p>
            <a:pPr marL="6160" indent="0">
              <a:buNone/>
            </a:pPr>
            <a:r>
              <a:rPr lang="es-MX" dirty="0"/>
              <a:t>El contenido de esta guía es un complemento para la mejor comprensión de la Norma y no es de cumplimiento obligatorio, contiene los siguientes puntos: </a:t>
            </a:r>
          </a:p>
          <a:p>
            <a:pPr marL="463360" indent="-457200">
              <a:buFont typeface="+mj-lt"/>
              <a:buAutoNum type="arabicPeriod"/>
            </a:pPr>
            <a:r>
              <a:rPr lang="es-MX" dirty="0"/>
              <a:t>Redes hidráulicas</a:t>
            </a:r>
          </a:p>
          <a:p>
            <a:pPr marL="463360" indent="-457200">
              <a:buFont typeface="+mj-lt"/>
              <a:buAutoNum type="arabicPeriod"/>
            </a:pPr>
            <a:r>
              <a:rPr lang="es-MX" dirty="0"/>
              <a:t>Características recomendadas de los sistemas fijos contra incendio</a:t>
            </a:r>
          </a:p>
          <a:p>
            <a:pPr marL="463360" indent="-457200">
              <a:buFont typeface="+mj-lt"/>
              <a:buAutoNum type="arabicPeriod"/>
            </a:pPr>
            <a:r>
              <a:rPr lang="es-MX" dirty="0"/>
              <a:t>Uso de los sistemas fijos contra incendio del tipo de rociadores automáticos y otros alternativos</a:t>
            </a:r>
          </a:p>
          <a:p>
            <a:pPr marL="463360" indent="-457200">
              <a:buFont typeface="+mj-lt"/>
              <a:buAutoNum type="arabicPeriod"/>
            </a:pPr>
            <a:r>
              <a:rPr lang="es-MX" dirty="0"/>
              <a:t>Se recomienda elaborar y conservar la documentación relativa a la memoria de cálculo, planos y bases de diseño de los sistemas fijos contra incendio.</a:t>
            </a:r>
          </a:p>
        </p:txBody>
      </p:sp>
    </p:spTree>
    <p:extLst>
      <p:ext uri="{BB962C8B-B14F-4D97-AF65-F5344CB8AC3E}">
        <p14:creationId xmlns:p14="http://schemas.microsoft.com/office/powerpoint/2010/main" val="159784927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E80D95-81DC-40A4-AB45-BF9B55E5FA38}"/>
              </a:ext>
            </a:extLst>
          </p:cNvPr>
          <p:cNvSpPr>
            <a:spLocks noGrp="1"/>
          </p:cNvSpPr>
          <p:nvPr>
            <p:ph type="title"/>
          </p:nvPr>
        </p:nvSpPr>
        <p:spPr/>
        <p:txBody>
          <a:bodyPr>
            <a:noAutofit/>
          </a:bodyPr>
          <a:lstStyle/>
          <a:p>
            <a:r>
              <a:rPr lang="es-MX" sz="2400" dirty="0"/>
              <a:t>Guía de Referencia VI Recomendaciones sobre Periodos Máximos y Actividades Relativas a la Revisión y Prueba de Sistemas y Equipos contra Incendio</a:t>
            </a:r>
          </a:p>
        </p:txBody>
      </p:sp>
      <p:sp>
        <p:nvSpPr>
          <p:cNvPr id="3" name="Marcador de contenido 2">
            <a:extLst>
              <a:ext uri="{FF2B5EF4-FFF2-40B4-BE49-F238E27FC236}">
                <a16:creationId xmlns:a16="http://schemas.microsoft.com/office/drawing/2014/main" id="{21CEA59E-73EF-4A49-8B33-9F235121C334}"/>
              </a:ext>
            </a:extLst>
          </p:cNvPr>
          <p:cNvSpPr>
            <a:spLocks noGrp="1"/>
          </p:cNvSpPr>
          <p:nvPr>
            <p:ph idx="1"/>
          </p:nvPr>
        </p:nvSpPr>
        <p:spPr/>
        <p:txBody>
          <a:bodyPr>
            <a:normAutofit fontScale="85000" lnSpcReduction="10000"/>
          </a:bodyPr>
          <a:lstStyle/>
          <a:p>
            <a:pPr marL="463360" indent="-457200">
              <a:buFont typeface="+mj-lt"/>
              <a:buAutoNum type="arabicPeriod"/>
            </a:pPr>
            <a:r>
              <a:rPr lang="es-MX" dirty="0"/>
              <a:t>En esta guía se establecen algunas recomendaciones en relación con la revisión y prueba a que deberán someterse algunos de los principales equipos y sistemas fijos contra incendio. </a:t>
            </a:r>
          </a:p>
          <a:p>
            <a:pPr marL="6160" indent="0">
              <a:buNone/>
            </a:pPr>
            <a:r>
              <a:rPr lang="es-MX" dirty="0"/>
              <a:t>Sin embargo, deberá tenerse presente que el contenido de esta guía no es exhaustivo, por lo que deberá complementarse de acuerdo con las instrucciones del fabricante o instalador. </a:t>
            </a:r>
          </a:p>
          <a:p>
            <a:pPr marL="6160" indent="0">
              <a:buNone/>
            </a:pPr>
            <a:r>
              <a:rPr lang="es-MX" dirty="0"/>
              <a:t>Es primordial destacar que dichos sistemas y equipos cuenten con una certificación de cumplimiento con la normatividad nacional o, a falta de ésta, internacional aplicable. </a:t>
            </a:r>
          </a:p>
          <a:p>
            <a:pPr marL="463360" indent="-457200">
              <a:buFont typeface="+mj-lt"/>
              <a:buAutoNum type="arabicPeriod"/>
            </a:pPr>
            <a:r>
              <a:rPr lang="es-MX" dirty="0"/>
              <a:t>El mantenimiento preventivo a los dispositivos, equipos y sistemas deberá efectuarse según las instrucciones del fabricante, y el correctivo habrá de realizarse en forma inmediata en caso de daño o falla evidentes</a:t>
            </a:r>
          </a:p>
        </p:txBody>
      </p:sp>
    </p:spTree>
    <p:extLst>
      <p:ext uri="{BB962C8B-B14F-4D97-AF65-F5344CB8AC3E}">
        <p14:creationId xmlns:p14="http://schemas.microsoft.com/office/powerpoint/2010/main" val="2218847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E218E2-B48E-420F-B34E-CF89C33B7AD9}"/>
              </a:ext>
            </a:extLst>
          </p:cNvPr>
          <p:cNvSpPr>
            <a:spLocks noGrp="1"/>
          </p:cNvSpPr>
          <p:nvPr>
            <p:ph type="title"/>
          </p:nvPr>
        </p:nvSpPr>
        <p:spPr>
          <a:xfrm>
            <a:off x="2611808" y="808056"/>
            <a:ext cx="7958331" cy="5195179"/>
          </a:xfrm>
        </p:spPr>
        <p:txBody>
          <a:bodyPr>
            <a:normAutofit/>
          </a:bodyPr>
          <a:lstStyle/>
          <a:p>
            <a:r>
              <a:rPr lang="es-MX" sz="9600" dirty="0"/>
              <a:t>Áreas del centro de trabajo</a:t>
            </a:r>
            <a:endParaRPr lang="es-MX" sz="10000" dirty="0"/>
          </a:p>
        </p:txBody>
      </p:sp>
    </p:spTree>
    <p:extLst>
      <p:ext uri="{BB962C8B-B14F-4D97-AF65-F5344CB8AC3E}">
        <p14:creationId xmlns:p14="http://schemas.microsoft.com/office/powerpoint/2010/main" val="53316439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20A947-A122-486A-9A47-76002F32D461}"/>
              </a:ext>
            </a:extLst>
          </p:cNvPr>
          <p:cNvSpPr>
            <a:spLocks noGrp="1"/>
          </p:cNvSpPr>
          <p:nvPr>
            <p:ph type="title"/>
          </p:nvPr>
        </p:nvSpPr>
        <p:spPr/>
        <p:txBody>
          <a:bodyPr/>
          <a:lstStyle/>
          <a:p>
            <a:r>
              <a:rPr lang="es-MX" dirty="0"/>
              <a:t>Guía de Referencia VII Extintores contra Incendio</a:t>
            </a:r>
          </a:p>
        </p:txBody>
      </p:sp>
      <p:sp>
        <p:nvSpPr>
          <p:cNvPr id="3" name="Marcador de contenido 2">
            <a:extLst>
              <a:ext uri="{FF2B5EF4-FFF2-40B4-BE49-F238E27FC236}">
                <a16:creationId xmlns:a16="http://schemas.microsoft.com/office/drawing/2014/main" id="{261FD881-A9E5-4161-89B4-508930D5C9B6}"/>
              </a:ext>
            </a:extLst>
          </p:cNvPr>
          <p:cNvSpPr>
            <a:spLocks noGrp="1"/>
          </p:cNvSpPr>
          <p:nvPr>
            <p:ph idx="1"/>
          </p:nvPr>
        </p:nvSpPr>
        <p:spPr>
          <a:xfrm>
            <a:off x="2773599" y="2052116"/>
            <a:ext cx="7796540" cy="606863"/>
          </a:xfrm>
        </p:spPr>
        <p:txBody>
          <a:bodyPr/>
          <a:lstStyle/>
          <a:p>
            <a:r>
              <a:rPr lang="es-MX" dirty="0"/>
              <a:t>VII.1 Selección de extintores portátiles y móviles</a:t>
            </a:r>
          </a:p>
          <a:p>
            <a:pPr marL="6160" indent="0">
              <a:buNone/>
            </a:pPr>
            <a:endParaRPr lang="es-MX" dirty="0"/>
          </a:p>
        </p:txBody>
      </p:sp>
      <p:pic>
        <p:nvPicPr>
          <p:cNvPr id="4" name="Imagen 3">
            <a:extLst>
              <a:ext uri="{FF2B5EF4-FFF2-40B4-BE49-F238E27FC236}">
                <a16:creationId xmlns:a16="http://schemas.microsoft.com/office/drawing/2014/main" id="{23DB31E7-4F37-4668-B84F-C60ABDAAAFE1}"/>
              </a:ext>
            </a:extLst>
          </p:cNvPr>
          <p:cNvPicPr>
            <a:picLocks noChangeAspect="1"/>
          </p:cNvPicPr>
          <p:nvPr/>
        </p:nvPicPr>
        <p:blipFill rotWithShape="1">
          <a:blip r:embed="rId2"/>
          <a:srcRect l="53783" t="36309" r="2302" b="34203"/>
          <a:stretch/>
        </p:blipFill>
        <p:spPr>
          <a:xfrm>
            <a:off x="2611808" y="3063497"/>
            <a:ext cx="7910529" cy="2986447"/>
          </a:xfrm>
          <a:prstGeom prst="rect">
            <a:avLst/>
          </a:prstGeom>
        </p:spPr>
      </p:pic>
    </p:spTree>
    <p:extLst>
      <p:ext uri="{BB962C8B-B14F-4D97-AF65-F5344CB8AC3E}">
        <p14:creationId xmlns:p14="http://schemas.microsoft.com/office/powerpoint/2010/main" val="306728783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301860-2C52-47E3-8047-B4EC2F9F84FA}"/>
              </a:ext>
            </a:extLst>
          </p:cNvPr>
          <p:cNvSpPr>
            <a:spLocks noGrp="1"/>
          </p:cNvSpPr>
          <p:nvPr>
            <p:ph type="title"/>
          </p:nvPr>
        </p:nvSpPr>
        <p:spPr/>
        <p:txBody>
          <a:bodyPr/>
          <a:lstStyle/>
          <a:p>
            <a:r>
              <a:rPr lang="es-MX" dirty="0"/>
              <a:t>Guía de Referencia VII Extintores contra Incendio</a:t>
            </a:r>
          </a:p>
        </p:txBody>
      </p:sp>
      <p:sp>
        <p:nvSpPr>
          <p:cNvPr id="3" name="Marcador de contenido 2">
            <a:extLst>
              <a:ext uri="{FF2B5EF4-FFF2-40B4-BE49-F238E27FC236}">
                <a16:creationId xmlns:a16="http://schemas.microsoft.com/office/drawing/2014/main" id="{347CC319-71B9-4F3B-8FC4-ACEAA1C78B97}"/>
              </a:ext>
            </a:extLst>
          </p:cNvPr>
          <p:cNvSpPr>
            <a:spLocks noGrp="1"/>
          </p:cNvSpPr>
          <p:nvPr>
            <p:ph idx="1"/>
          </p:nvPr>
        </p:nvSpPr>
        <p:spPr>
          <a:xfrm>
            <a:off x="2418347" y="1287379"/>
            <a:ext cx="8151792" cy="4781821"/>
          </a:xfrm>
        </p:spPr>
        <p:txBody>
          <a:bodyPr>
            <a:normAutofit fontScale="77500" lnSpcReduction="20000"/>
          </a:bodyPr>
          <a:lstStyle/>
          <a:p>
            <a:r>
              <a:rPr lang="es-MX" dirty="0"/>
              <a:t>Extintores a base de polvo químico seco</a:t>
            </a:r>
          </a:p>
          <a:p>
            <a:endParaRPr lang="es-MX" dirty="0"/>
          </a:p>
          <a:p>
            <a:endParaRPr lang="es-MX" dirty="0"/>
          </a:p>
          <a:p>
            <a:endParaRPr lang="es-MX" dirty="0"/>
          </a:p>
          <a:p>
            <a:pPr marL="6160" indent="0">
              <a:buNone/>
            </a:pPr>
            <a:r>
              <a:rPr lang="es-MX" dirty="0"/>
              <a:t>Descarga mínima </a:t>
            </a:r>
          </a:p>
          <a:p>
            <a:r>
              <a:rPr lang="es-MX" dirty="0"/>
              <a:t>El extintor cargado a sus valores nominales de presión y capacidad de polvo químico seco, deberá descargarse por lo menos al 85% de su capacidad nominal. </a:t>
            </a:r>
          </a:p>
          <a:p>
            <a:pPr marL="6160" indent="0">
              <a:buNone/>
            </a:pPr>
            <a:r>
              <a:rPr lang="es-MX" dirty="0"/>
              <a:t>Operación y procedimiento de prueba de descarga del extintor </a:t>
            </a:r>
          </a:p>
          <a:p>
            <a:r>
              <a:rPr lang="es-MX" dirty="0"/>
              <a:t>Al funcionar el extintor con las manijas totalmente accionadas durante el tiempo de descarga continua establecido en la Tabla VII.2, la descarga deberá ser igual o mayor a 85% de su capacidad nominal de polvo químico seco. </a:t>
            </a:r>
          </a:p>
          <a:p>
            <a:pPr marL="6160" indent="0">
              <a:buNone/>
            </a:pPr>
            <a:r>
              <a:rPr lang="es-MX" dirty="0"/>
              <a:t>Extintores a base de bióxido de carbono (CO2) </a:t>
            </a:r>
          </a:p>
          <a:p>
            <a:r>
              <a:rPr lang="es-MX" dirty="0"/>
              <a:t>Descarga mínima Al funcionar el extintor durante el tiempo de descarga continua, deberá descargarse en su totalidad.</a:t>
            </a:r>
          </a:p>
        </p:txBody>
      </p:sp>
      <p:pic>
        <p:nvPicPr>
          <p:cNvPr id="4" name="Imagen 3">
            <a:extLst>
              <a:ext uri="{FF2B5EF4-FFF2-40B4-BE49-F238E27FC236}">
                <a16:creationId xmlns:a16="http://schemas.microsoft.com/office/drawing/2014/main" id="{CDC0D044-99F7-4A0E-AD3F-DECF4B4B62B8}"/>
              </a:ext>
            </a:extLst>
          </p:cNvPr>
          <p:cNvPicPr>
            <a:picLocks noChangeAspect="1"/>
          </p:cNvPicPr>
          <p:nvPr/>
        </p:nvPicPr>
        <p:blipFill rotWithShape="1">
          <a:blip r:embed="rId2"/>
          <a:srcRect l="53388" t="64393" r="2599" b="17177"/>
          <a:stretch/>
        </p:blipFill>
        <p:spPr>
          <a:xfrm>
            <a:off x="4632158" y="1885285"/>
            <a:ext cx="5366084" cy="1263316"/>
          </a:xfrm>
          <a:prstGeom prst="rect">
            <a:avLst/>
          </a:prstGeom>
        </p:spPr>
      </p:pic>
    </p:spTree>
    <p:extLst>
      <p:ext uri="{BB962C8B-B14F-4D97-AF65-F5344CB8AC3E}">
        <p14:creationId xmlns:p14="http://schemas.microsoft.com/office/powerpoint/2010/main" val="69630185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6CE6E1-4426-4BB7-A496-74A3071D90F2}"/>
              </a:ext>
            </a:extLst>
          </p:cNvPr>
          <p:cNvSpPr>
            <a:spLocks noGrp="1"/>
          </p:cNvSpPr>
          <p:nvPr>
            <p:ph type="title"/>
          </p:nvPr>
        </p:nvSpPr>
        <p:spPr/>
        <p:txBody>
          <a:bodyPr/>
          <a:lstStyle/>
          <a:p>
            <a:r>
              <a:rPr lang="es-MX" dirty="0"/>
              <a:t>Guía de Referencia VII Extintores contra Incendio</a:t>
            </a:r>
          </a:p>
        </p:txBody>
      </p:sp>
      <p:sp>
        <p:nvSpPr>
          <p:cNvPr id="3" name="Marcador de contenido 2">
            <a:extLst>
              <a:ext uri="{FF2B5EF4-FFF2-40B4-BE49-F238E27FC236}">
                <a16:creationId xmlns:a16="http://schemas.microsoft.com/office/drawing/2014/main" id="{BF6CEE4B-57D5-4E99-B0A3-1A8141EB0BD8}"/>
              </a:ext>
            </a:extLst>
          </p:cNvPr>
          <p:cNvSpPr>
            <a:spLocks noGrp="1"/>
          </p:cNvSpPr>
          <p:nvPr>
            <p:ph idx="1"/>
          </p:nvPr>
        </p:nvSpPr>
        <p:spPr/>
        <p:txBody>
          <a:bodyPr>
            <a:normAutofit fontScale="92500" lnSpcReduction="20000"/>
          </a:bodyPr>
          <a:lstStyle/>
          <a:p>
            <a:pPr marL="6160" indent="0">
              <a:buNone/>
            </a:pPr>
            <a:r>
              <a:rPr lang="es-MX" dirty="0"/>
              <a:t>Además en esta guía se presentan los puntos siguientes:</a:t>
            </a:r>
          </a:p>
          <a:p>
            <a:pPr marL="6160" indent="0">
              <a:buNone/>
            </a:pPr>
            <a:r>
              <a:rPr lang="es-MX" dirty="0"/>
              <a:t>Operación del extintor</a:t>
            </a:r>
          </a:p>
          <a:p>
            <a:pPr marL="6160" indent="0">
              <a:buNone/>
            </a:pPr>
            <a:r>
              <a:rPr lang="es-MX" dirty="0"/>
              <a:t>Precauciones específicas</a:t>
            </a:r>
          </a:p>
          <a:p>
            <a:r>
              <a:rPr lang="es-MX" dirty="0"/>
              <a:t>Extintores a base de agua a presión contenida </a:t>
            </a:r>
          </a:p>
          <a:p>
            <a:pPr marL="6160" indent="0">
              <a:buNone/>
            </a:pPr>
            <a:r>
              <a:rPr lang="es-MX" dirty="0"/>
              <a:t>Descarga mínima</a:t>
            </a:r>
          </a:p>
          <a:p>
            <a:pPr marL="6160" indent="0">
              <a:buNone/>
            </a:pPr>
            <a:r>
              <a:rPr lang="es-MX" dirty="0"/>
              <a:t>Mantenimiento</a:t>
            </a:r>
          </a:p>
          <a:p>
            <a:r>
              <a:rPr lang="es-MX" dirty="0"/>
              <a:t>Extintores a base de espuma mecánica</a:t>
            </a:r>
          </a:p>
          <a:p>
            <a:r>
              <a:rPr lang="es-MX" dirty="0"/>
              <a:t>Extintores portátiles a base de halón</a:t>
            </a:r>
          </a:p>
          <a:p>
            <a:r>
              <a:rPr lang="es-MX" dirty="0"/>
              <a:t>Prueba hidrostática</a:t>
            </a:r>
          </a:p>
        </p:txBody>
      </p:sp>
    </p:spTree>
    <p:extLst>
      <p:ext uri="{BB962C8B-B14F-4D97-AF65-F5344CB8AC3E}">
        <p14:creationId xmlns:p14="http://schemas.microsoft.com/office/powerpoint/2010/main" val="202423247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DDDF7C-193B-4E48-B5EA-473F07C0446C}"/>
              </a:ext>
            </a:extLst>
          </p:cNvPr>
          <p:cNvSpPr>
            <a:spLocks noGrp="1"/>
          </p:cNvSpPr>
          <p:nvPr>
            <p:ph type="title"/>
          </p:nvPr>
        </p:nvSpPr>
        <p:spPr/>
        <p:txBody>
          <a:bodyPr>
            <a:normAutofit fontScale="90000"/>
          </a:bodyPr>
          <a:lstStyle/>
          <a:p>
            <a:r>
              <a:rPr lang="es-MX" dirty="0"/>
              <a:t>Guía para el Usuario sobre el Mantenimiento de Extintores </a:t>
            </a:r>
            <a:br>
              <a:rPr lang="es-MX" dirty="0"/>
            </a:br>
            <a:endParaRPr lang="es-MX" dirty="0"/>
          </a:p>
        </p:txBody>
      </p:sp>
      <p:sp>
        <p:nvSpPr>
          <p:cNvPr id="3" name="Marcador de contenido 2">
            <a:extLst>
              <a:ext uri="{FF2B5EF4-FFF2-40B4-BE49-F238E27FC236}">
                <a16:creationId xmlns:a16="http://schemas.microsoft.com/office/drawing/2014/main" id="{7F2CC8E1-8A42-4A59-B07F-A05A99939F94}"/>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id="{4E909533-23C8-4D22-8E7F-D1F793557F8A}"/>
              </a:ext>
            </a:extLst>
          </p:cNvPr>
          <p:cNvPicPr>
            <a:picLocks noChangeAspect="1"/>
          </p:cNvPicPr>
          <p:nvPr/>
        </p:nvPicPr>
        <p:blipFill rotWithShape="1">
          <a:blip r:embed="rId2"/>
          <a:srcRect l="53843" t="43977" r="2836" b="22773"/>
          <a:stretch/>
        </p:blipFill>
        <p:spPr>
          <a:xfrm>
            <a:off x="1774208" y="1885285"/>
            <a:ext cx="9062113" cy="3910525"/>
          </a:xfrm>
          <a:prstGeom prst="rect">
            <a:avLst/>
          </a:prstGeom>
        </p:spPr>
      </p:pic>
    </p:spTree>
    <p:extLst>
      <p:ext uri="{BB962C8B-B14F-4D97-AF65-F5344CB8AC3E}">
        <p14:creationId xmlns:p14="http://schemas.microsoft.com/office/powerpoint/2010/main" val="79000818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A4A017-32A1-4C10-A59A-C436790E5D56}"/>
              </a:ext>
            </a:extLst>
          </p:cNvPr>
          <p:cNvSpPr>
            <a:spLocks noGrp="1"/>
          </p:cNvSpPr>
          <p:nvPr>
            <p:ph type="title"/>
          </p:nvPr>
        </p:nvSpPr>
        <p:spPr>
          <a:xfrm>
            <a:off x="6220047" y="278257"/>
            <a:ext cx="4788321" cy="1077229"/>
          </a:xfrm>
        </p:spPr>
        <p:txBody>
          <a:bodyPr>
            <a:normAutofit fontScale="90000"/>
          </a:bodyPr>
          <a:lstStyle/>
          <a:p>
            <a:r>
              <a:rPr lang="es-MX" dirty="0"/>
              <a:t>Aspectos </a:t>
            </a:r>
            <a:r>
              <a:rPr lang="es-MX" sz="2800" dirty="0"/>
              <a:t>Generales para la Revisión y Mantenimiento de Extintores </a:t>
            </a:r>
            <a:endParaRPr lang="es-MX" dirty="0"/>
          </a:p>
        </p:txBody>
      </p:sp>
      <p:sp>
        <p:nvSpPr>
          <p:cNvPr id="3" name="Marcador de contenido 2">
            <a:extLst>
              <a:ext uri="{FF2B5EF4-FFF2-40B4-BE49-F238E27FC236}">
                <a16:creationId xmlns:a16="http://schemas.microsoft.com/office/drawing/2014/main" id="{132B5288-535E-4187-81FB-3BFC1A669039}"/>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id="{6BCCEDEA-4569-4696-9316-CDC29963D8A6}"/>
              </a:ext>
            </a:extLst>
          </p:cNvPr>
          <p:cNvPicPr>
            <a:picLocks noChangeAspect="1"/>
          </p:cNvPicPr>
          <p:nvPr/>
        </p:nvPicPr>
        <p:blipFill rotWithShape="1">
          <a:blip r:embed="rId2"/>
          <a:srcRect l="29664" t="15704" r="31045" b="22375"/>
          <a:stretch/>
        </p:blipFill>
        <p:spPr>
          <a:xfrm>
            <a:off x="4074" y="816872"/>
            <a:ext cx="6091926" cy="5397691"/>
          </a:xfrm>
          <a:prstGeom prst="rect">
            <a:avLst/>
          </a:prstGeom>
        </p:spPr>
      </p:pic>
      <p:pic>
        <p:nvPicPr>
          <p:cNvPr id="5" name="Imagen 4">
            <a:extLst>
              <a:ext uri="{FF2B5EF4-FFF2-40B4-BE49-F238E27FC236}">
                <a16:creationId xmlns:a16="http://schemas.microsoft.com/office/drawing/2014/main" id="{D9996881-CA02-48DE-A8A6-9C2D3B56AC6D}"/>
              </a:ext>
            </a:extLst>
          </p:cNvPr>
          <p:cNvPicPr>
            <a:picLocks noChangeAspect="1"/>
          </p:cNvPicPr>
          <p:nvPr/>
        </p:nvPicPr>
        <p:blipFill rotWithShape="1">
          <a:blip r:embed="rId3"/>
          <a:srcRect l="30286" t="45968" r="31045" b="11764"/>
          <a:stretch/>
        </p:blipFill>
        <p:spPr>
          <a:xfrm>
            <a:off x="6096000" y="1642563"/>
            <a:ext cx="6095998" cy="3746310"/>
          </a:xfrm>
          <a:prstGeom prst="rect">
            <a:avLst/>
          </a:prstGeom>
        </p:spPr>
      </p:pic>
    </p:spTree>
    <p:extLst>
      <p:ext uri="{BB962C8B-B14F-4D97-AF65-F5344CB8AC3E}">
        <p14:creationId xmlns:p14="http://schemas.microsoft.com/office/powerpoint/2010/main" val="86837163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91A32D-B552-4B81-A832-AC3E4DEEBCFE}"/>
              </a:ext>
            </a:extLst>
          </p:cNvPr>
          <p:cNvSpPr>
            <a:spLocks noGrp="1"/>
          </p:cNvSpPr>
          <p:nvPr>
            <p:ph type="title"/>
          </p:nvPr>
        </p:nvSpPr>
        <p:spPr/>
        <p:txBody>
          <a:bodyPr/>
          <a:lstStyle/>
          <a:p>
            <a:r>
              <a:rPr lang="es-MX" dirty="0"/>
              <a:t>Guía de Referencia VIII Agentes Extintores</a:t>
            </a:r>
          </a:p>
        </p:txBody>
      </p:sp>
      <p:sp>
        <p:nvSpPr>
          <p:cNvPr id="3" name="Marcador de contenido 2">
            <a:extLst>
              <a:ext uri="{FF2B5EF4-FFF2-40B4-BE49-F238E27FC236}">
                <a16:creationId xmlns:a16="http://schemas.microsoft.com/office/drawing/2014/main" id="{B9A532CE-7939-464C-89FC-6EFB03FD4453}"/>
              </a:ext>
            </a:extLst>
          </p:cNvPr>
          <p:cNvSpPr>
            <a:spLocks noGrp="1"/>
          </p:cNvSpPr>
          <p:nvPr>
            <p:ph idx="1"/>
          </p:nvPr>
        </p:nvSpPr>
        <p:spPr/>
        <p:txBody>
          <a:bodyPr>
            <a:normAutofit/>
          </a:bodyPr>
          <a:lstStyle/>
          <a:p>
            <a:r>
              <a:rPr lang="es-MX" dirty="0"/>
              <a:t>Cuando los agentes extintores se encuentren expuestos a la atmósfera se clasifican, según su estado físico, en tres grupos: </a:t>
            </a:r>
          </a:p>
          <a:p>
            <a:pPr marL="799910" lvl="1" indent="-342900">
              <a:buFont typeface="+mj-lt"/>
              <a:buAutoNum type="alphaLcParenR"/>
            </a:pPr>
            <a:r>
              <a:rPr lang="es-MX" dirty="0"/>
              <a:t>Líquidos; </a:t>
            </a:r>
          </a:p>
          <a:p>
            <a:pPr marL="799910" lvl="1" indent="-342900">
              <a:buFont typeface="+mj-lt"/>
              <a:buAutoNum type="alphaLcParenR"/>
            </a:pPr>
            <a:r>
              <a:rPr lang="es-MX" dirty="0"/>
              <a:t>Sólidos, y </a:t>
            </a:r>
          </a:p>
          <a:p>
            <a:pPr marL="799910" lvl="1" indent="-342900">
              <a:buFont typeface="+mj-lt"/>
              <a:buAutoNum type="alphaLcParenR"/>
            </a:pPr>
            <a:r>
              <a:rPr lang="es-MX" dirty="0"/>
              <a:t>Gases y vapores. </a:t>
            </a:r>
          </a:p>
          <a:p>
            <a:r>
              <a:rPr lang="es-MX" dirty="0"/>
              <a:t>Ingrediente activo de los agentes extintores </a:t>
            </a:r>
          </a:p>
          <a:p>
            <a:r>
              <a:rPr lang="es-MX" dirty="0"/>
              <a:t>Cantidades de agente extintor a utilizar en los centros de trabajo </a:t>
            </a:r>
          </a:p>
          <a:p>
            <a:r>
              <a:rPr lang="es-MX" dirty="0"/>
              <a:t>Recarga de los agentes extintores </a:t>
            </a:r>
          </a:p>
        </p:txBody>
      </p:sp>
    </p:spTree>
    <p:extLst>
      <p:ext uri="{BB962C8B-B14F-4D97-AF65-F5344CB8AC3E}">
        <p14:creationId xmlns:p14="http://schemas.microsoft.com/office/powerpoint/2010/main" val="274493818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6F6180-5B23-4EE1-931E-35B10B4E6F13}"/>
              </a:ext>
            </a:extLst>
          </p:cNvPr>
          <p:cNvSpPr>
            <a:spLocks noGrp="1"/>
          </p:cNvSpPr>
          <p:nvPr>
            <p:ph type="title"/>
          </p:nvPr>
        </p:nvSpPr>
        <p:spPr/>
        <p:txBody>
          <a:bodyPr>
            <a:normAutofit fontScale="90000"/>
          </a:bodyPr>
          <a:lstStyle/>
          <a:p>
            <a:r>
              <a:rPr lang="es-MX" dirty="0"/>
              <a:t>Guía de Referencia IX Modelo de Cuestionario para las Entrevistas a Trabajadores y Brigadistas</a:t>
            </a:r>
          </a:p>
        </p:txBody>
      </p:sp>
      <p:sp>
        <p:nvSpPr>
          <p:cNvPr id="3" name="Marcador de contenido 2">
            <a:extLst>
              <a:ext uri="{FF2B5EF4-FFF2-40B4-BE49-F238E27FC236}">
                <a16:creationId xmlns:a16="http://schemas.microsoft.com/office/drawing/2014/main" id="{DD806D69-5CBE-42D1-A2D5-2D0189E3F644}"/>
              </a:ext>
            </a:extLst>
          </p:cNvPr>
          <p:cNvSpPr>
            <a:spLocks noGrp="1"/>
          </p:cNvSpPr>
          <p:nvPr>
            <p:ph idx="1"/>
          </p:nvPr>
        </p:nvSpPr>
        <p:spPr/>
        <p:txBody>
          <a:bodyPr/>
          <a:lstStyle/>
          <a:p>
            <a:r>
              <a:rPr lang="es-MX" dirty="0"/>
              <a:t>En esta guía se establecen ejemplos de preguntas, no limitativas, que pueden ser utilizadas tanto por las unidades de verificación, las unidades de protección civil o la autoridad laboral, para verificar el conocimiento de los trabajadores y brigadistas en materia de prevención y protección contra incendios</a:t>
            </a:r>
            <a:r>
              <a:rPr lang="es-MX"/>
              <a:t>. </a:t>
            </a:r>
            <a:endParaRPr lang="es-MX" dirty="0"/>
          </a:p>
        </p:txBody>
      </p:sp>
    </p:spTree>
    <p:extLst>
      <p:ext uri="{BB962C8B-B14F-4D97-AF65-F5344CB8AC3E}">
        <p14:creationId xmlns:p14="http://schemas.microsoft.com/office/powerpoint/2010/main" val="79786238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304AC9-B7D9-4E2C-8D12-887CF85E8211}"/>
              </a:ext>
            </a:extLst>
          </p:cNvPr>
          <p:cNvSpPr>
            <a:spLocks noGrp="1"/>
          </p:cNvSpPr>
          <p:nvPr>
            <p:ph type="title"/>
          </p:nvPr>
        </p:nvSpPr>
        <p:spPr/>
        <p:txBody>
          <a:bodyPr/>
          <a:lstStyle/>
          <a:p>
            <a:r>
              <a:rPr lang="es-MX" dirty="0"/>
              <a:t>Referencias</a:t>
            </a:r>
          </a:p>
        </p:txBody>
      </p:sp>
      <p:sp>
        <p:nvSpPr>
          <p:cNvPr id="3" name="Marcador de contenido 2">
            <a:extLst>
              <a:ext uri="{FF2B5EF4-FFF2-40B4-BE49-F238E27FC236}">
                <a16:creationId xmlns:a16="http://schemas.microsoft.com/office/drawing/2014/main" id="{50899E38-A1AC-489B-BC3E-25CF063EE4AC}"/>
              </a:ext>
            </a:extLst>
          </p:cNvPr>
          <p:cNvSpPr>
            <a:spLocks noGrp="1"/>
          </p:cNvSpPr>
          <p:nvPr>
            <p:ph idx="1"/>
          </p:nvPr>
        </p:nvSpPr>
        <p:spPr/>
        <p:txBody>
          <a:bodyPr/>
          <a:lstStyle/>
          <a:p>
            <a:r>
              <a:rPr lang="es-MX" dirty="0"/>
              <a:t>NORMA Oficial Mexicana NOM-002-STPS-2010, Condiciones de seguridad-Prevención y protección contra incendios en los centros de trabajo. </a:t>
            </a:r>
          </a:p>
        </p:txBody>
      </p:sp>
    </p:spTree>
    <p:extLst>
      <p:ext uri="{BB962C8B-B14F-4D97-AF65-F5344CB8AC3E}">
        <p14:creationId xmlns:p14="http://schemas.microsoft.com/office/powerpoint/2010/main" val="358943608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77B986-23ED-49AA-86EA-F80ED7135F6D}"/>
              </a:ext>
            </a:extLst>
          </p:cNvPr>
          <p:cNvSpPr>
            <a:spLocks noGrp="1"/>
          </p:cNvSpPr>
          <p:nvPr>
            <p:ph type="ctrTitle"/>
          </p:nvPr>
        </p:nvSpPr>
        <p:spPr/>
        <p:txBody>
          <a:bodyPr/>
          <a:lstStyle/>
          <a:p>
            <a:r>
              <a:rPr lang="es-MX" dirty="0"/>
              <a:t>NOM-002-STPS-2010</a:t>
            </a:r>
          </a:p>
        </p:txBody>
      </p:sp>
      <p:sp>
        <p:nvSpPr>
          <p:cNvPr id="3" name="Subtítulo 2">
            <a:extLst>
              <a:ext uri="{FF2B5EF4-FFF2-40B4-BE49-F238E27FC236}">
                <a16:creationId xmlns:a16="http://schemas.microsoft.com/office/drawing/2014/main" id="{0EF01BCF-60DD-46D9-B87B-CC4CB3E21012}"/>
              </a:ext>
            </a:extLst>
          </p:cNvPr>
          <p:cNvSpPr>
            <a:spLocks noGrp="1"/>
          </p:cNvSpPr>
          <p:nvPr>
            <p:ph type="subTitle" idx="1"/>
          </p:nvPr>
        </p:nvSpPr>
        <p:spPr/>
        <p:txBody>
          <a:bodyPr/>
          <a:lstStyle/>
          <a:p>
            <a:r>
              <a:rPr lang="en-US" dirty="0"/>
              <a:t>Instructor: Andres Cavezza, M.S.M.E, M.B.A, P.E, P.M.P.</a:t>
            </a:r>
          </a:p>
          <a:p>
            <a:endParaRPr lang="es-MX" dirty="0"/>
          </a:p>
        </p:txBody>
      </p:sp>
    </p:spTree>
    <p:extLst>
      <p:ext uri="{BB962C8B-B14F-4D97-AF65-F5344CB8AC3E}">
        <p14:creationId xmlns:p14="http://schemas.microsoft.com/office/powerpoint/2010/main" val="198467106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AEE5B8-774C-40BA-8048-82E70BE68235}"/>
              </a:ext>
            </a:extLst>
          </p:cNvPr>
          <p:cNvSpPr>
            <a:spLocks noGrp="1"/>
          </p:cNvSpPr>
          <p:nvPr>
            <p:ph type="title"/>
          </p:nvPr>
        </p:nvSpPr>
        <p:spPr/>
        <p:txBody>
          <a:bodyPr/>
          <a:lstStyle/>
          <a:p>
            <a:endParaRPr lang="es-MX" dirty="0"/>
          </a:p>
        </p:txBody>
      </p:sp>
      <p:sp>
        <p:nvSpPr>
          <p:cNvPr id="3" name="Marcador de contenido 2">
            <a:extLst>
              <a:ext uri="{FF2B5EF4-FFF2-40B4-BE49-F238E27FC236}">
                <a16:creationId xmlns:a16="http://schemas.microsoft.com/office/drawing/2014/main" id="{C70E14A8-A950-47C6-9E78-3EDF557CCBC5}"/>
              </a:ext>
            </a:extLst>
          </p:cNvPr>
          <p:cNvSpPr>
            <a:spLocks noGrp="1"/>
          </p:cNvSpPr>
          <p:nvPr>
            <p:ph idx="1"/>
          </p:nvPr>
        </p:nvSpPr>
        <p:spPr/>
        <p:txBody>
          <a:bodyPr/>
          <a:lstStyle/>
          <a:p>
            <a:endParaRPr lang="es-MX"/>
          </a:p>
        </p:txBody>
      </p:sp>
      <p:pic>
        <p:nvPicPr>
          <p:cNvPr id="1026" name="Picture 2" descr="Quizzes">
            <a:extLst>
              <a:ext uri="{FF2B5EF4-FFF2-40B4-BE49-F238E27FC236}">
                <a16:creationId xmlns:a16="http://schemas.microsoft.com/office/drawing/2014/main" id="{CBE0127E-F20D-4506-BDA2-4777804662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137036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423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E218E2-B48E-420F-B34E-CF89C33B7AD9}"/>
              </a:ext>
            </a:extLst>
          </p:cNvPr>
          <p:cNvSpPr>
            <a:spLocks noGrp="1"/>
          </p:cNvSpPr>
          <p:nvPr>
            <p:ph type="title"/>
          </p:nvPr>
        </p:nvSpPr>
        <p:spPr>
          <a:xfrm>
            <a:off x="2611808" y="808056"/>
            <a:ext cx="7958331" cy="5195179"/>
          </a:xfrm>
        </p:spPr>
        <p:txBody>
          <a:bodyPr>
            <a:noAutofit/>
          </a:bodyPr>
          <a:lstStyle/>
          <a:p>
            <a:r>
              <a:rPr lang="es-MX" sz="5400" dirty="0"/>
              <a:t>Son todos aquellos espacios destinados a las actividades administrativas, de proceso, almacenamiento o prestación de servicios.</a:t>
            </a:r>
          </a:p>
        </p:txBody>
      </p:sp>
    </p:spTree>
    <p:extLst>
      <p:ext uri="{BB962C8B-B14F-4D97-AF65-F5344CB8AC3E}">
        <p14:creationId xmlns:p14="http://schemas.microsoft.com/office/powerpoint/2010/main" val="251314480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F462F8-8674-4D2B-BD8A-2C5B75C2F380}"/>
              </a:ext>
            </a:extLst>
          </p:cNvPr>
          <p:cNvSpPr>
            <a:spLocks noGrp="1"/>
          </p:cNvSpPr>
          <p:nvPr>
            <p:ph type="title"/>
          </p:nvPr>
        </p:nvSpPr>
        <p:spPr/>
        <p:txBody>
          <a:bodyPr>
            <a:normAutofit fontScale="90000"/>
          </a:bodyPr>
          <a:lstStyle/>
          <a:p>
            <a:r>
              <a:rPr lang="es-MX" dirty="0"/>
              <a:t>1.	NORMA Oficial Mexicana referente a Condiciones de seguridad-Prevención y protección contra incendios en los centros de trabajo. </a:t>
            </a:r>
            <a:br>
              <a:rPr lang="es-MX" dirty="0"/>
            </a:br>
            <a:endParaRPr lang="es-MX" dirty="0"/>
          </a:p>
        </p:txBody>
      </p:sp>
      <p:sp>
        <p:nvSpPr>
          <p:cNvPr id="3" name="Marcador de contenido 2">
            <a:extLst>
              <a:ext uri="{FF2B5EF4-FFF2-40B4-BE49-F238E27FC236}">
                <a16:creationId xmlns:a16="http://schemas.microsoft.com/office/drawing/2014/main" id="{B2ED3624-5E27-414A-9B64-6DD22D8E0E82}"/>
              </a:ext>
            </a:extLst>
          </p:cNvPr>
          <p:cNvSpPr>
            <a:spLocks noGrp="1"/>
          </p:cNvSpPr>
          <p:nvPr>
            <p:ph idx="1"/>
          </p:nvPr>
        </p:nvSpPr>
        <p:spPr/>
        <p:txBody>
          <a:bodyPr>
            <a:normAutofit/>
          </a:bodyPr>
          <a:lstStyle/>
          <a:p>
            <a:pPr marL="6160" indent="0">
              <a:buNone/>
            </a:pPr>
            <a:r>
              <a:rPr lang="es-MX" dirty="0"/>
              <a:t>a)	NOM-002-STPS-2011</a:t>
            </a:r>
          </a:p>
          <a:p>
            <a:pPr marL="6160" indent="0">
              <a:buNone/>
            </a:pPr>
            <a:r>
              <a:rPr lang="es-MX" dirty="0"/>
              <a:t>b)	NOM-002-STPS-2010</a:t>
            </a:r>
          </a:p>
          <a:p>
            <a:pPr marL="6160" indent="0">
              <a:buNone/>
            </a:pPr>
            <a:r>
              <a:rPr lang="es-MX" dirty="0"/>
              <a:t>c)	NOM-032-STPS-2012</a:t>
            </a:r>
          </a:p>
          <a:p>
            <a:pPr marL="6160" indent="0">
              <a:buNone/>
            </a:pPr>
            <a:r>
              <a:rPr lang="es-MX" dirty="0"/>
              <a:t>d)	NOM-012-STPS-2000</a:t>
            </a:r>
          </a:p>
          <a:p>
            <a:endParaRPr lang="es-MX" dirty="0"/>
          </a:p>
        </p:txBody>
      </p:sp>
      <p:sp>
        <p:nvSpPr>
          <p:cNvPr id="5" name="Estrella: 7 puntas 4">
            <a:extLst>
              <a:ext uri="{FF2B5EF4-FFF2-40B4-BE49-F238E27FC236}">
                <a16:creationId xmlns:a16="http://schemas.microsoft.com/office/drawing/2014/main" id="{7B910078-08F8-4937-99C7-A3D66A4019CF}"/>
              </a:ext>
            </a:extLst>
          </p:cNvPr>
          <p:cNvSpPr/>
          <p:nvPr/>
        </p:nvSpPr>
        <p:spPr>
          <a:xfrm>
            <a:off x="2692404" y="3143960"/>
            <a:ext cx="503711" cy="768620"/>
          </a:xfrm>
          <a:prstGeom prst="star7">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852114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F462F8-8674-4D2B-BD8A-2C5B75C2F380}"/>
              </a:ext>
            </a:extLst>
          </p:cNvPr>
          <p:cNvSpPr>
            <a:spLocks noGrp="1"/>
          </p:cNvSpPr>
          <p:nvPr>
            <p:ph type="title"/>
          </p:nvPr>
        </p:nvSpPr>
        <p:spPr/>
        <p:txBody>
          <a:bodyPr/>
          <a:lstStyle/>
          <a:p>
            <a:r>
              <a:rPr lang="es-MX" dirty="0"/>
              <a:t>2.	El capitulo 3 hace referencia a:</a:t>
            </a:r>
          </a:p>
        </p:txBody>
      </p:sp>
      <p:sp>
        <p:nvSpPr>
          <p:cNvPr id="3" name="Marcador de contenido 2">
            <a:extLst>
              <a:ext uri="{FF2B5EF4-FFF2-40B4-BE49-F238E27FC236}">
                <a16:creationId xmlns:a16="http://schemas.microsoft.com/office/drawing/2014/main" id="{B2ED3624-5E27-414A-9B64-6DD22D8E0E82}"/>
              </a:ext>
            </a:extLst>
          </p:cNvPr>
          <p:cNvSpPr>
            <a:spLocks noGrp="1"/>
          </p:cNvSpPr>
          <p:nvPr>
            <p:ph idx="1"/>
          </p:nvPr>
        </p:nvSpPr>
        <p:spPr/>
        <p:txBody>
          <a:bodyPr>
            <a:normAutofit/>
          </a:bodyPr>
          <a:lstStyle/>
          <a:p>
            <a:pPr marL="6160" indent="0">
              <a:buNone/>
            </a:pPr>
            <a:r>
              <a:rPr lang="es-MX" dirty="0"/>
              <a:t>a)	Objetivo</a:t>
            </a:r>
          </a:p>
          <a:p>
            <a:pPr marL="6160" indent="0">
              <a:buNone/>
            </a:pPr>
            <a:r>
              <a:rPr lang="es-MX" dirty="0"/>
              <a:t>b)	Campo de aplicación</a:t>
            </a:r>
          </a:p>
          <a:p>
            <a:pPr marL="6160" indent="0">
              <a:buNone/>
            </a:pPr>
            <a:r>
              <a:rPr lang="es-MX" dirty="0"/>
              <a:t>c)	Referencias</a:t>
            </a:r>
          </a:p>
          <a:p>
            <a:pPr marL="6160" indent="0">
              <a:buNone/>
            </a:pPr>
            <a:r>
              <a:rPr lang="es-MX" dirty="0"/>
              <a:t>d)	Definiciones</a:t>
            </a:r>
          </a:p>
          <a:p>
            <a:endParaRPr lang="es-MX" dirty="0"/>
          </a:p>
        </p:txBody>
      </p:sp>
      <p:sp>
        <p:nvSpPr>
          <p:cNvPr id="5" name="Estrella: 7 puntas 4">
            <a:extLst>
              <a:ext uri="{FF2B5EF4-FFF2-40B4-BE49-F238E27FC236}">
                <a16:creationId xmlns:a16="http://schemas.microsoft.com/office/drawing/2014/main" id="{7B910078-08F8-4937-99C7-A3D66A4019CF}"/>
              </a:ext>
            </a:extLst>
          </p:cNvPr>
          <p:cNvSpPr/>
          <p:nvPr/>
        </p:nvSpPr>
        <p:spPr>
          <a:xfrm>
            <a:off x="2715850" y="3683218"/>
            <a:ext cx="503711" cy="768620"/>
          </a:xfrm>
          <a:prstGeom prst="star7">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630812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F462F8-8674-4D2B-BD8A-2C5B75C2F380}"/>
              </a:ext>
            </a:extLst>
          </p:cNvPr>
          <p:cNvSpPr>
            <a:spLocks noGrp="1"/>
          </p:cNvSpPr>
          <p:nvPr>
            <p:ph type="title"/>
          </p:nvPr>
        </p:nvSpPr>
        <p:spPr/>
        <p:txBody>
          <a:bodyPr>
            <a:normAutofit fontScale="90000"/>
          </a:bodyPr>
          <a:lstStyle/>
          <a:p>
            <a:r>
              <a:rPr lang="es-MX" dirty="0"/>
              <a:t>3.	Es la sustancia o mezcla de ellas que apaga un fuego, al contacto con un material en combustión en la cantidad adecuada.</a:t>
            </a:r>
            <a:br>
              <a:rPr lang="es-MX" dirty="0"/>
            </a:br>
            <a:endParaRPr lang="es-MX" dirty="0"/>
          </a:p>
        </p:txBody>
      </p:sp>
      <p:sp>
        <p:nvSpPr>
          <p:cNvPr id="3" name="Marcador de contenido 2">
            <a:extLst>
              <a:ext uri="{FF2B5EF4-FFF2-40B4-BE49-F238E27FC236}">
                <a16:creationId xmlns:a16="http://schemas.microsoft.com/office/drawing/2014/main" id="{B2ED3624-5E27-414A-9B64-6DD22D8E0E82}"/>
              </a:ext>
            </a:extLst>
          </p:cNvPr>
          <p:cNvSpPr>
            <a:spLocks noGrp="1"/>
          </p:cNvSpPr>
          <p:nvPr>
            <p:ph idx="1"/>
          </p:nvPr>
        </p:nvSpPr>
        <p:spPr/>
        <p:txBody>
          <a:bodyPr>
            <a:normAutofit/>
          </a:bodyPr>
          <a:lstStyle/>
          <a:p>
            <a:pPr marL="6160" indent="0">
              <a:buNone/>
            </a:pPr>
            <a:r>
              <a:rPr lang="es-MX" dirty="0"/>
              <a:t>a)	Agente extintor</a:t>
            </a:r>
          </a:p>
          <a:p>
            <a:pPr marL="6160" indent="0">
              <a:buNone/>
            </a:pPr>
            <a:r>
              <a:rPr lang="es-MX" dirty="0"/>
              <a:t>b)	Alarma de incendio</a:t>
            </a:r>
          </a:p>
          <a:p>
            <a:pPr marL="6160" indent="0">
              <a:buNone/>
            </a:pPr>
            <a:r>
              <a:rPr lang="es-MX" dirty="0"/>
              <a:t>c)	Áreas del centro de trabajo</a:t>
            </a:r>
          </a:p>
          <a:p>
            <a:pPr marL="6160" indent="0">
              <a:buNone/>
            </a:pPr>
            <a:r>
              <a:rPr lang="es-MX" dirty="0"/>
              <a:t>d)	Autoridad del Trabajo</a:t>
            </a:r>
          </a:p>
          <a:p>
            <a:endParaRPr lang="es-MX" dirty="0"/>
          </a:p>
        </p:txBody>
      </p:sp>
      <p:sp>
        <p:nvSpPr>
          <p:cNvPr id="5" name="Estrella: 7 puntas 4">
            <a:extLst>
              <a:ext uri="{FF2B5EF4-FFF2-40B4-BE49-F238E27FC236}">
                <a16:creationId xmlns:a16="http://schemas.microsoft.com/office/drawing/2014/main" id="{7B910078-08F8-4937-99C7-A3D66A4019CF}"/>
              </a:ext>
            </a:extLst>
          </p:cNvPr>
          <p:cNvSpPr/>
          <p:nvPr/>
        </p:nvSpPr>
        <p:spPr>
          <a:xfrm>
            <a:off x="2715850" y="2675038"/>
            <a:ext cx="503711" cy="768620"/>
          </a:xfrm>
          <a:prstGeom prst="star7">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115569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F462F8-8674-4D2B-BD8A-2C5B75C2F380}"/>
              </a:ext>
            </a:extLst>
          </p:cNvPr>
          <p:cNvSpPr>
            <a:spLocks noGrp="1"/>
          </p:cNvSpPr>
          <p:nvPr>
            <p:ph type="title"/>
          </p:nvPr>
        </p:nvSpPr>
        <p:spPr/>
        <p:txBody>
          <a:bodyPr>
            <a:noAutofit/>
          </a:bodyPr>
          <a:lstStyle/>
          <a:p>
            <a:r>
              <a:rPr lang="es-MX" sz="2400" dirty="0"/>
              <a:t>4.	Las unidades administrativas competentes de la Secretaría del Trabajo y Previsión Social que realizan funciones de inspección en materia de seguridad y salud en el trabajo y las correspondientes de las entidades federativas y del Distrito Federal, que actúen en auxilio de aquéllas.</a:t>
            </a:r>
            <a:br>
              <a:rPr lang="es-MX" sz="2400" dirty="0"/>
            </a:br>
            <a:endParaRPr lang="es-MX" sz="2400" dirty="0"/>
          </a:p>
        </p:txBody>
      </p:sp>
      <p:sp>
        <p:nvSpPr>
          <p:cNvPr id="3" name="Marcador de contenido 2">
            <a:extLst>
              <a:ext uri="{FF2B5EF4-FFF2-40B4-BE49-F238E27FC236}">
                <a16:creationId xmlns:a16="http://schemas.microsoft.com/office/drawing/2014/main" id="{B2ED3624-5E27-414A-9B64-6DD22D8E0E82}"/>
              </a:ext>
            </a:extLst>
          </p:cNvPr>
          <p:cNvSpPr>
            <a:spLocks noGrp="1"/>
          </p:cNvSpPr>
          <p:nvPr>
            <p:ph idx="1"/>
          </p:nvPr>
        </p:nvSpPr>
        <p:spPr/>
        <p:txBody>
          <a:bodyPr>
            <a:normAutofit/>
          </a:bodyPr>
          <a:lstStyle/>
          <a:p>
            <a:pPr marL="6160" indent="0">
              <a:buNone/>
            </a:pPr>
            <a:r>
              <a:rPr lang="es-MX" dirty="0"/>
              <a:t>a)	Agente extintor</a:t>
            </a:r>
          </a:p>
          <a:p>
            <a:pPr marL="6160" indent="0">
              <a:buNone/>
            </a:pPr>
            <a:r>
              <a:rPr lang="es-MX" dirty="0"/>
              <a:t>b)	Alarma de incendio</a:t>
            </a:r>
          </a:p>
          <a:p>
            <a:pPr marL="6160" indent="0">
              <a:buNone/>
            </a:pPr>
            <a:r>
              <a:rPr lang="es-MX" dirty="0"/>
              <a:t>c)	Áreas del centro de trabajo</a:t>
            </a:r>
          </a:p>
          <a:p>
            <a:pPr marL="6160" indent="0">
              <a:buNone/>
            </a:pPr>
            <a:r>
              <a:rPr lang="es-MX" dirty="0"/>
              <a:t>d)	Autoridad del Trabajo</a:t>
            </a:r>
          </a:p>
          <a:p>
            <a:endParaRPr lang="es-MX" dirty="0"/>
          </a:p>
        </p:txBody>
      </p:sp>
      <p:sp>
        <p:nvSpPr>
          <p:cNvPr id="5" name="Estrella: 7 puntas 4">
            <a:extLst>
              <a:ext uri="{FF2B5EF4-FFF2-40B4-BE49-F238E27FC236}">
                <a16:creationId xmlns:a16="http://schemas.microsoft.com/office/drawing/2014/main" id="{7B910078-08F8-4937-99C7-A3D66A4019CF}"/>
              </a:ext>
            </a:extLst>
          </p:cNvPr>
          <p:cNvSpPr/>
          <p:nvPr/>
        </p:nvSpPr>
        <p:spPr>
          <a:xfrm>
            <a:off x="2715850" y="4152138"/>
            <a:ext cx="503711" cy="768620"/>
          </a:xfrm>
          <a:prstGeom prst="star7">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21014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F462F8-8674-4D2B-BD8A-2C5B75C2F380}"/>
              </a:ext>
            </a:extLst>
          </p:cNvPr>
          <p:cNvSpPr>
            <a:spLocks noGrp="1"/>
          </p:cNvSpPr>
          <p:nvPr>
            <p:ph type="title"/>
          </p:nvPr>
        </p:nvSpPr>
        <p:spPr/>
        <p:txBody>
          <a:bodyPr>
            <a:normAutofit fontScale="90000"/>
          </a:bodyPr>
          <a:lstStyle/>
          <a:p>
            <a:r>
              <a:rPr lang="es-MX" dirty="0"/>
              <a:t>5.	Son todos aquellos espacios destinados a las actividades administrativas, de proceso, almacenamiento o prestación de servicios.</a:t>
            </a:r>
            <a:br>
              <a:rPr lang="es-MX" dirty="0"/>
            </a:br>
            <a:endParaRPr lang="es-MX" dirty="0"/>
          </a:p>
        </p:txBody>
      </p:sp>
      <p:sp>
        <p:nvSpPr>
          <p:cNvPr id="3" name="Marcador de contenido 2">
            <a:extLst>
              <a:ext uri="{FF2B5EF4-FFF2-40B4-BE49-F238E27FC236}">
                <a16:creationId xmlns:a16="http://schemas.microsoft.com/office/drawing/2014/main" id="{B2ED3624-5E27-414A-9B64-6DD22D8E0E82}"/>
              </a:ext>
            </a:extLst>
          </p:cNvPr>
          <p:cNvSpPr>
            <a:spLocks noGrp="1"/>
          </p:cNvSpPr>
          <p:nvPr>
            <p:ph idx="1"/>
          </p:nvPr>
        </p:nvSpPr>
        <p:spPr/>
        <p:txBody>
          <a:bodyPr>
            <a:normAutofit/>
          </a:bodyPr>
          <a:lstStyle/>
          <a:p>
            <a:pPr marL="6160" indent="0">
              <a:buNone/>
            </a:pPr>
            <a:r>
              <a:rPr lang="es-MX" dirty="0"/>
              <a:t>a)	Agente extintor</a:t>
            </a:r>
          </a:p>
          <a:p>
            <a:pPr marL="6160" indent="0">
              <a:buNone/>
            </a:pPr>
            <a:r>
              <a:rPr lang="es-MX" dirty="0"/>
              <a:t>b)	Alarma de incendio</a:t>
            </a:r>
          </a:p>
          <a:p>
            <a:pPr marL="6160" indent="0">
              <a:buNone/>
            </a:pPr>
            <a:r>
              <a:rPr lang="es-MX" dirty="0"/>
              <a:t>c)	Áreas del centro de trabajo</a:t>
            </a:r>
          </a:p>
          <a:p>
            <a:pPr marL="6160" indent="0">
              <a:buNone/>
            </a:pPr>
            <a:r>
              <a:rPr lang="es-MX" dirty="0"/>
              <a:t>d)	Autoridad del Trabajo</a:t>
            </a:r>
          </a:p>
          <a:p>
            <a:endParaRPr lang="es-MX" dirty="0"/>
          </a:p>
        </p:txBody>
      </p:sp>
      <p:sp>
        <p:nvSpPr>
          <p:cNvPr id="5" name="Estrella: 7 puntas 4">
            <a:extLst>
              <a:ext uri="{FF2B5EF4-FFF2-40B4-BE49-F238E27FC236}">
                <a16:creationId xmlns:a16="http://schemas.microsoft.com/office/drawing/2014/main" id="{7B910078-08F8-4937-99C7-A3D66A4019CF}"/>
              </a:ext>
            </a:extLst>
          </p:cNvPr>
          <p:cNvSpPr/>
          <p:nvPr/>
        </p:nvSpPr>
        <p:spPr>
          <a:xfrm>
            <a:off x="2692404" y="3706664"/>
            <a:ext cx="503711" cy="768620"/>
          </a:xfrm>
          <a:prstGeom prst="star7">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500748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F462F8-8674-4D2B-BD8A-2C5B75C2F380}"/>
              </a:ext>
            </a:extLst>
          </p:cNvPr>
          <p:cNvSpPr>
            <a:spLocks noGrp="1"/>
          </p:cNvSpPr>
          <p:nvPr>
            <p:ph type="title"/>
          </p:nvPr>
        </p:nvSpPr>
        <p:spPr/>
        <p:txBody>
          <a:bodyPr>
            <a:noAutofit/>
          </a:bodyPr>
          <a:lstStyle/>
          <a:p>
            <a:r>
              <a:rPr lang="es-MX" sz="2400" dirty="0"/>
              <a:t>6.	Todos aquellos lugares tales como edificios, locales, instalaciones y áreas, en los que se realicen actividades de producción, comercialización, transporte y almacenamiento o prestación de servicios, o en el que laboren personas que estén sujetas a una relación de trabajo.</a:t>
            </a:r>
            <a:br>
              <a:rPr lang="es-MX" sz="2400" dirty="0"/>
            </a:br>
            <a:endParaRPr lang="es-MX" sz="2400" dirty="0"/>
          </a:p>
        </p:txBody>
      </p:sp>
      <p:sp>
        <p:nvSpPr>
          <p:cNvPr id="3" name="Marcador de contenido 2">
            <a:extLst>
              <a:ext uri="{FF2B5EF4-FFF2-40B4-BE49-F238E27FC236}">
                <a16:creationId xmlns:a16="http://schemas.microsoft.com/office/drawing/2014/main" id="{B2ED3624-5E27-414A-9B64-6DD22D8E0E82}"/>
              </a:ext>
            </a:extLst>
          </p:cNvPr>
          <p:cNvSpPr>
            <a:spLocks noGrp="1"/>
          </p:cNvSpPr>
          <p:nvPr>
            <p:ph idx="1"/>
          </p:nvPr>
        </p:nvSpPr>
        <p:spPr/>
        <p:txBody>
          <a:bodyPr>
            <a:normAutofit/>
          </a:bodyPr>
          <a:lstStyle/>
          <a:p>
            <a:pPr marL="6160" indent="0">
              <a:buNone/>
            </a:pPr>
            <a:r>
              <a:rPr lang="es-MX" dirty="0"/>
              <a:t>a)	Autoridad local de protección civil</a:t>
            </a:r>
          </a:p>
          <a:p>
            <a:pPr marL="6160" indent="0">
              <a:buNone/>
            </a:pPr>
            <a:r>
              <a:rPr lang="es-MX" dirty="0"/>
              <a:t>b)	Brigada contra incendio</a:t>
            </a:r>
          </a:p>
          <a:p>
            <a:pPr marL="6160" indent="0">
              <a:buNone/>
            </a:pPr>
            <a:r>
              <a:rPr lang="es-MX" dirty="0"/>
              <a:t>c)	Centro de trabajo</a:t>
            </a:r>
          </a:p>
          <a:p>
            <a:pPr marL="6160" indent="0">
              <a:buNone/>
            </a:pPr>
            <a:r>
              <a:rPr lang="es-MX" dirty="0"/>
              <a:t>d)	Ninguna de las anteriores</a:t>
            </a:r>
          </a:p>
          <a:p>
            <a:endParaRPr lang="es-MX" dirty="0"/>
          </a:p>
        </p:txBody>
      </p:sp>
      <p:sp>
        <p:nvSpPr>
          <p:cNvPr id="5" name="Estrella: 7 puntas 4">
            <a:extLst>
              <a:ext uri="{FF2B5EF4-FFF2-40B4-BE49-F238E27FC236}">
                <a16:creationId xmlns:a16="http://schemas.microsoft.com/office/drawing/2014/main" id="{7B910078-08F8-4937-99C7-A3D66A4019CF}"/>
              </a:ext>
            </a:extLst>
          </p:cNvPr>
          <p:cNvSpPr/>
          <p:nvPr/>
        </p:nvSpPr>
        <p:spPr>
          <a:xfrm>
            <a:off x="2692404" y="3683218"/>
            <a:ext cx="503711" cy="768620"/>
          </a:xfrm>
          <a:prstGeom prst="star7">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685420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F462F8-8674-4D2B-BD8A-2C5B75C2F380}"/>
              </a:ext>
            </a:extLst>
          </p:cNvPr>
          <p:cNvSpPr>
            <a:spLocks noGrp="1"/>
          </p:cNvSpPr>
          <p:nvPr>
            <p:ph type="title"/>
          </p:nvPr>
        </p:nvSpPr>
        <p:spPr/>
        <p:txBody>
          <a:bodyPr>
            <a:noAutofit/>
          </a:bodyPr>
          <a:lstStyle/>
          <a:p>
            <a:r>
              <a:rPr lang="es-MX" sz="2800" dirty="0"/>
              <a:t>7.	La Autoridad de los sistemas de protección civil de las Entidades Federativas, del Distrito Federal y de los Municipios y Delegaciones que forman parte del Sistema Nacional de Protección Civil.</a:t>
            </a:r>
            <a:br>
              <a:rPr lang="es-MX" sz="2800" dirty="0"/>
            </a:br>
            <a:endParaRPr lang="es-MX" sz="2800" dirty="0"/>
          </a:p>
        </p:txBody>
      </p:sp>
      <p:sp>
        <p:nvSpPr>
          <p:cNvPr id="3" name="Marcador de contenido 2">
            <a:extLst>
              <a:ext uri="{FF2B5EF4-FFF2-40B4-BE49-F238E27FC236}">
                <a16:creationId xmlns:a16="http://schemas.microsoft.com/office/drawing/2014/main" id="{B2ED3624-5E27-414A-9B64-6DD22D8E0E82}"/>
              </a:ext>
            </a:extLst>
          </p:cNvPr>
          <p:cNvSpPr>
            <a:spLocks noGrp="1"/>
          </p:cNvSpPr>
          <p:nvPr>
            <p:ph idx="1"/>
          </p:nvPr>
        </p:nvSpPr>
        <p:spPr/>
        <p:txBody>
          <a:bodyPr>
            <a:normAutofit/>
          </a:bodyPr>
          <a:lstStyle/>
          <a:p>
            <a:pPr marL="6160" indent="0">
              <a:buNone/>
            </a:pPr>
            <a:r>
              <a:rPr lang="es-MX" dirty="0"/>
              <a:t>a)	Autoridad local de protección civil</a:t>
            </a:r>
          </a:p>
          <a:p>
            <a:pPr marL="6160" indent="0">
              <a:buNone/>
            </a:pPr>
            <a:r>
              <a:rPr lang="es-MX" dirty="0"/>
              <a:t>b)	Brigada contra incendio</a:t>
            </a:r>
          </a:p>
          <a:p>
            <a:pPr marL="6160" indent="0">
              <a:buNone/>
            </a:pPr>
            <a:r>
              <a:rPr lang="es-MX" dirty="0"/>
              <a:t>c)	Centro de trabajo</a:t>
            </a:r>
          </a:p>
          <a:p>
            <a:pPr marL="6160" indent="0">
              <a:buNone/>
            </a:pPr>
            <a:r>
              <a:rPr lang="es-MX" dirty="0"/>
              <a:t>d)	Ninguna de las anteriores</a:t>
            </a:r>
          </a:p>
          <a:p>
            <a:endParaRPr lang="es-MX" dirty="0"/>
          </a:p>
        </p:txBody>
      </p:sp>
      <p:sp>
        <p:nvSpPr>
          <p:cNvPr id="5" name="Estrella: 7 puntas 4">
            <a:extLst>
              <a:ext uri="{FF2B5EF4-FFF2-40B4-BE49-F238E27FC236}">
                <a16:creationId xmlns:a16="http://schemas.microsoft.com/office/drawing/2014/main" id="{7B910078-08F8-4937-99C7-A3D66A4019CF}"/>
              </a:ext>
            </a:extLst>
          </p:cNvPr>
          <p:cNvSpPr/>
          <p:nvPr/>
        </p:nvSpPr>
        <p:spPr>
          <a:xfrm>
            <a:off x="2715850" y="2675038"/>
            <a:ext cx="503711" cy="768620"/>
          </a:xfrm>
          <a:prstGeom prst="star7">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694256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F462F8-8674-4D2B-BD8A-2C5B75C2F380}"/>
              </a:ext>
            </a:extLst>
          </p:cNvPr>
          <p:cNvSpPr>
            <a:spLocks noGrp="1"/>
          </p:cNvSpPr>
          <p:nvPr>
            <p:ph type="title"/>
          </p:nvPr>
        </p:nvSpPr>
        <p:spPr/>
        <p:txBody>
          <a:bodyPr>
            <a:noAutofit/>
          </a:bodyPr>
          <a:lstStyle/>
          <a:p>
            <a:r>
              <a:rPr lang="es-MX" sz="2400" dirty="0"/>
              <a:t>8.	Es la señal audible y/o visible, diferente a la utilizada en el centro de trabajo para otras funciones, que advierte sobre una emergencia de incendio. Las señales visibles deberán ser del tipo estroboscópico, es decir, con rápidos destellos de luz, de alta intensidad, en forma regular.</a:t>
            </a:r>
            <a:br>
              <a:rPr lang="es-MX" sz="2400" dirty="0"/>
            </a:br>
            <a:endParaRPr lang="es-MX" sz="2400" dirty="0"/>
          </a:p>
        </p:txBody>
      </p:sp>
      <p:sp>
        <p:nvSpPr>
          <p:cNvPr id="3" name="Marcador de contenido 2">
            <a:extLst>
              <a:ext uri="{FF2B5EF4-FFF2-40B4-BE49-F238E27FC236}">
                <a16:creationId xmlns:a16="http://schemas.microsoft.com/office/drawing/2014/main" id="{B2ED3624-5E27-414A-9B64-6DD22D8E0E82}"/>
              </a:ext>
            </a:extLst>
          </p:cNvPr>
          <p:cNvSpPr>
            <a:spLocks noGrp="1"/>
          </p:cNvSpPr>
          <p:nvPr>
            <p:ph idx="1"/>
          </p:nvPr>
        </p:nvSpPr>
        <p:spPr/>
        <p:txBody>
          <a:bodyPr>
            <a:normAutofit/>
          </a:bodyPr>
          <a:lstStyle/>
          <a:p>
            <a:pPr marL="6160" indent="0">
              <a:buNone/>
            </a:pPr>
            <a:r>
              <a:rPr lang="es-MX" dirty="0"/>
              <a:t>a)	Autoridad local de protección civil</a:t>
            </a:r>
          </a:p>
          <a:p>
            <a:pPr marL="6160" indent="0">
              <a:buNone/>
            </a:pPr>
            <a:r>
              <a:rPr lang="es-MX" dirty="0"/>
              <a:t>b)	Brigada contra incendio</a:t>
            </a:r>
          </a:p>
          <a:p>
            <a:pPr marL="6160" indent="0">
              <a:buNone/>
            </a:pPr>
            <a:r>
              <a:rPr lang="es-MX" dirty="0"/>
              <a:t>c)	Centro de trabajo</a:t>
            </a:r>
          </a:p>
          <a:p>
            <a:pPr marL="6160" indent="0">
              <a:buNone/>
            </a:pPr>
            <a:r>
              <a:rPr lang="es-MX" dirty="0"/>
              <a:t>d)	Ninguna de las anteriores</a:t>
            </a:r>
          </a:p>
          <a:p>
            <a:endParaRPr lang="es-MX" dirty="0"/>
          </a:p>
        </p:txBody>
      </p:sp>
      <p:sp>
        <p:nvSpPr>
          <p:cNvPr id="5" name="Estrella: 7 puntas 4">
            <a:extLst>
              <a:ext uri="{FF2B5EF4-FFF2-40B4-BE49-F238E27FC236}">
                <a16:creationId xmlns:a16="http://schemas.microsoft.com/office/drawing/2014/main" id="{7B910078-08F8-4937-99C7-A3D66A4019CF}"/>
              </a:ext>
            </a:extLst>
          </p:cNvPr>
          <p:cNvSpPr/>
          <p:nvPr/>
        </p:nvSpPr>
        <p:spPr>
          <a:xfrm>
            <a:off x="2715850" y="4199030"/>
            <a:ext cx="503711" cy="768620"/>
          </a:xfrm>
          <a:prstGeom prst="star7">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512512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F462F8-8674-4D2B-BD8A-2C5B75C2F380}"/>
              </a:ext>
            </a:extLst>
          </p:cNvPr>
          <p:cNvSpPr>
            <a:spLocks noGrp="1"/>
          </p:cNvSpPr>
          <p:nvPr>
            <p:ph type="title"/>
          </p:nvPr>
        </p:nvSpPr>
        <p:spPr/>
        <p:txBody>
          <a:bodyPr>
            <a:noAutofit/>
          </a:bodyPr>
          <a:lstStyle/>
          <a:p>
            <a:r>
              <a:rPr lang="es-MX" sz="2800" dirty="0"/>
              <a:t>9.	Es todo aquel material susceptible de arder al mezclarse en las cantidades adecuadas con un comburente y ser sometido a una fuente de ignición, tales como: madera, papel, cartón, ciertos textiles y plásticos, </a:t>
            </a:r>
            <a:r>
              <a:rPr lang="es-MX" sz="2800" dirty="0" err="1"/>
              <a:t>diesel</a:t>
            </a:r>
            <a:r>
              <a:rPr lang="es-MX" sz="2800" dirty="0"/>
              <a:t>, aceites y combustóleo.</a:t>
            </a:r>
            <a:br>
              <a:rPr lang="es-MX" sz="2800" dirty="0"/>
            </a:br>
            <a:endParaRPr lang="es-MX" sz="2800" dirty="0"/>
          </a:p>
        </p:txBody>
      </p:sp>
      <p:sp>
        <p:nvSpPr>
          <p:cNvPr id="3" name="Marcador de contenido 2">
            <a:extLst>
              <a:ext uri="{FF2B5EF4-FFF2-40B4-BE49-F238E27FC236}">
                <a16:creationId xmlns:a16="http://schemas.microsoft.com/office/drawing/2014/main" id="{B2ED3624-5E27-414A-9B64-6DD22D8E0E82}"/>
              </a:ext>
            </a:extLst>
          </p:cNvPr>
          <p:cNvSpPr>
            <a:spLocks noGrp="1"/>
          </p:cNvSpPr>
          <p:nvPr>
            <p:ph idx="1"/>
          </p:nvPr>
        </p:nvSpPr>
        <p:spPr/>
        <p:txBody>
          <a:bodyPr>
            <a:normAutofit/>
          </a:bodyPr>
          <a:lstStyle/>
          <a:p>
            <a:pPr marL="6160" indent="0">
              <a:buNone/>
            </a:pPr>
            <a:r>
              <a:rPr lang="es-MX" dirty="0"/>
              <a:t>a)	Combustible</a:t>
            </a:r>
          </a:p>
          <a:p>
            <a:pPr marL="6160" indent="0">
              <a:buNone/>
            </a:pPr>
            <a:r>
              <a:rPr lang="es-MX" dirty="0"/>
              <a:t>b)	Equipo contra incendio portátil</a:t>
            </a:r>
          </a:p>
          <a:p>
            <a:pPr marL="6160" indent="0">
              <a:buNone/>
            </a:pPr>
            <a:r>
              <a:rPr lang="es-MX" dirty="0"/>
              <a:t>c)	Equipo contra incendio móvil</a:t>
            </a:r>
          </a:p>
          <a:p>
            <a:pPr marL="6160" indent="0">
              <a:buNone/>
            </a:pPr>
            <a:r>
              <a:rPr lang="es-MX" dirty="0"/>
              <a:t>d)	Equipo contra incendio fijo</a:t>
            </a:r>
          </a:p>
          <a:p>
            <a:endParaRPr lang="es-MX" dirty="0"/>
          </a:p>
        </p:txBody>
      </p:sp>
      <p:sp>
        <p:nvSpPr>
          <p:cNvPr id="5" name="Estrella: 7 puntas 4">
            <a:extLst>
              <a:ext uri="{FF2B5EF4-FFF2-40B4-BE49-F238E27FC236}">
                <a16:creationId xmlns:a16="http://schemas.microsoft.com/office/drawing/2014/main" id="{7B910078-08F8-4937-99C7-A3D66A4019CF}"/>
              </a:ext>
            </a:extLst>
          </p:cNvPr>
          <p:cNvSpPr/>
          <p:nvPr/>
        </p:nvSpPr>
        <p:spPr>
          <a:xfrm>
            <a:off x="2739296" y="2698485"/>
            <a:ext cx="503711" cy="768620"/>
          </a:xfrm>
          <a:prstGeom prst="star7">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099809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F462F8-8674-4D2B-BD8A-2C5B75C2F380}"/>
              </a:ext>
            </a:extLst>
          </p:cNvPr>
          <p:cNvSpPr>
            <a:spLocks noGrp="1"/>
          </p:cNvSpPr>
          <p:nvPr>
            <p:ph type="title"/>
          </p:nvPr>
        </p:nvSpPr>
        <p:spPr/>
        <p:txBody>
          <a:bodyPr>
            <a:noAutofit/>
          </a:bodyPr>
          <a:lstStyle/>
          <a:p>
            <a:r>
              <a:rPr lang="es-MX" sz="2800" dirty="0"/>
              <a:t>10.	Son aquellos que están diseñados para ser transportados sobre ruedas, sin locomoción propia, con un peso superior a 20 kilogramos, y que contienen un agente extintor, el cual puede expelerse bajo presión con el fin de combatir o extinguir un fuego incipiente.</a:t>
            </a:r>
            <a:br>
              <a:rPr lang="es-MX" sz="2800" dirty="0"/>
            </a:br>
            <a:endParaRPr lang="es-MX" sz="2800" dirty="0"/>
          </a:p>
        </p:txBody>
      </p:sp>
      <p:sp>
        <p:nvSpPr>
          <p:cNvPr id="3" name="Marcador de contenido 2">
            <a:extLst>
              <a:ext uri="{FF2B5EF4-FFF2-40B4-BE49-F238E27FC236}">
                <a16:creationId xmlns:a16="http://schemas.microsoft.com/office/drawing/2014/main" id="{B2ED3624-5E27-414A-9B64-6DD22D8E0E82}"/>
              </a:ext>
            </a:extLst>
          </p:cNvPr>
          <p:cNvSpPr>
            <a:spLocks noGrp="1"/>
          </p:cNvSpPr>
          <p:nvPr>
            <p:ph idx="1"/>
          </p:nvPr>
        </p:nvSpPr>
        <p:spPr/>
        <p:txBody>
          <a:bodyPr>
            <a:normAutofit/>
          </a:bodyPr>
          <a:lstStyle/>
          <a:p>
            <a:pPr marL="6160" indent="0">
              <a:buNone/>
            </a:pPr>
            <a:r>
              <a:rPr lang="es-MX" dirty="0"/>
              <a:t>a)	Combustible</a:t>
            </a:r>
          </a:p>
          <a:p>
            <a:pPr marL="6160" indent="0">
              <a:buNone/>
            </a:pPr>
            <a:r>
              <a:rPr lang="es-MX" dirty="0"/>
              <a:t>b)	Equipo contra incendio portátil</a:t>
            </a:r>
          </a:p>
          <a:p>
            <a:pPr marL="6160" indent="0">
              <a:buNone/>
            </a:pPr>
            <a:r>
              <a:rPr lang="es-MX" dirty="0"/>
              <a:t>c)	Equipo contra incendio móvil</a:t>
            </a:r>
          </a:p>
          <a:p>
            <a:pPr marL="6160" indent="0">
              <a:buNone/>
            </a:pPr>
            <a:r>
              <a:rPr lang="es-MX" dirty="0"/>
              <a:t>d)	Equipo contra incendio fijo</a:t>
            </a:r>
          </a:p>
          <a:p>
            <a:endParaRPr lang="es-MX" dirty="0"/>
          </a:p>
        </p:txBody>
      </p:sp>
      <p:sp>
        <p:nvSpPr>
          <p:cNvPr id="5" name="Estrella: 7 puntas 4">
            <a:extLst>
              <a:ext uri="{FF2B5EF4-FFF2-40B4-BE49-F238E27FC236}">
                <a16:creationId xmlns:a16="http://schemas.microsoft.com/office/drawing/2014/main" id="{7B910078-08F8-4937-99C7-A3D66A4019CF}"/>
              </a:ext>
            </a:extLst>
          </p:cNvPr>
          <p:cNvSpPr/>
          <p:nvPr/>
        </p:nvSpPr>
        <p:spPr>
          <a:xfrm>
            <a:off x="2692404" y="3659772"/>
            <a:ext cx="503711" cy="768620"/>
          </a:xfrm>
          <a:prstGeom prst="star7">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40506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E218E2-B48E-420F-B34E-CF89C33B7AD9}"/>
              </a:ext>
            </a:extLst>
          </p:cNvPr>
          <p:cNvSpPr>
            <a:spLocks noGrp="1"/>
          </p:cNvSpPr>
          <p:nvPr>
            <p:ph type="title"/>
          </p:nvPr>
        </p:nvSpPr>
        <p:spPr>
          <a:xfrm>
            <a:off x="2611808" y="808056"/>
            <a:ext cx="7958331" cy="5195179"/>
          </a:xfrm>
        </p:spPr>
        <p:txBody>
          <a:bodyPr>
            <a:normAutofit fontScale="90000"/>
          </a:bodyPr>
          <a:lstStyle/>
          <a:p>
            <a:r>
              <a:rPr lang="es-MX" sz="9600" dirty="0"/>
              <a:t>Autoridad Laboral; Autoridad del Trabajo</a:t>
            </a:r>
            <a:endParaRPr lang="es-MX" sz="10000" dirty="0"/>
          </a:p>
        </p:txBody>
      </p:sp>
    </p:spTree>
    <p:extLst>
      <p:ext uri="{BB962C8B-B14F-4D97-AF65-F5344CB8AC3E}">
        <p14:creationId xmlns:p14="http://schemas.microsoft.com/office/powerpoint/2010/main" val="170339167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F462F8-8674-4D2B-BD8A-2C5B75C2F380}"/>
              </a:ext>
            </a:extLst>
          </p:cNvPr>
          <p:cNvSpPr>
            <a:spLocks noGrp="1"/>
          </p:cNvSpPr>
          <p:nvPr>
            <p:ph type="title"/>
          </p:nvPr>
        </p:nvSpPr>
        <p:spPr/>
        <p:txBody>
          <a:bodyPr>
            <a:noAutofit/>
          </a:bodyPr>
          <a:lstStyle/>
          <a:p>
            <a:r>
              <a:rPr lang="es-MX" sz="2800" dirty="0"/>
              <a:t>11.	Son aquellos instalados de manera permanente y que pueden ser de operación manual, semiautomática o automática, con agentes extintores acordes con la clase de fuego que se pretenda combatir. </a:t>
            </a:r>
          </a:p>
        </p:txBody>
      </p:sp>
      <p:sp>
        <p:nvSpPr>
          <p:cNvPr id="3" name="Marcador de contenido 2">
            <a:extLst>
              <a:ext uri="{FF2B5EF4-FFF2-40B4-BE49-F238E27FC236}">
                <a16:creationId xmlns:a16="http://schemas.microsoft.com/office/drawing/2014/main" id="{B2ED3624-5E27-414A-9B64-6DD22D8E0E82}"/>
              </a:ext>
            </a:extLst>
          </p:cNvPr>
          <p:cNvSpPr>
            <a:spLocks noGrp="1"/>
          </p:cNvSpPr>
          <p:nvPr>
            <p:ph idx="1"/>
          </p:nvPr>
        </p:nvSpPr>
        <p:spPr/>
        <p:txBody>
          <a:bodyPr>
            <a:normAutofit/>
          </a:bodyPr>
          <a:lstStyle/>
          <a:p>
            <a:pPr marL="6160" indent="0">
              <a:buNone/>
            </a:pPr>
            <a:r>
              <a:rPr lang="es-MX" dirty="0"/>
              <a:t>a)	Combustible</a:t>
            </a:r>
          </a:p>
          <a:p>
            <a:pPr marL="6160" indent="0">
              <a:buNone/>
            </a:pPr>
            <a:r>
              <a:rPr lang="es-MX" dirty="0"/>
              <a:t>b)	Equipo contra incendio portátil</a:t>
            </a:r>
          </a:p>
          <a:p>
            <a:pPr marL="6160" indent="0">
              <a:buNone/>
            </a:pPr>
            <a:r>
              <a:rPr lang="es-MX" dirty="0"/>
              <a:t>c)	Equipo contra incendio móvil</a:t>
            </a:r>
          </a:p>
          <a:p>
            <a:pPr marL="6160" indent="0">
              <a:buNone/>
            </a:pPr>
            <a:r>
              <a:rPr lang="es-MX" dirty="0"/>
              <a:t>d)	Equipo contra incendio fijo</a:t>
            </a:r>
          </a:p>
          <a:p>
            <a:endParaRPr lang="es-MX" dirty="0"/>
          </a:p>
        </p:txBody>
      </p:sp>
      <p:sp>
        <p:nvSpPr>
          <p:cNvPr id="5" name="Estrella: 7 puntas 4">
            <a:extLst>
              <a:ext uri="{FF2B5EF4-FFF2-40B4-BE49-F238E27FC236}">
                <a16:creationId xmlns:a16="http://schemas.microsoft.com/office/drawing/2014/main" id="{7B910078-08F8-4937-99C7-A3D66A4019CF}"/>
              </a:ext>
            </a:extLst>
          </p:cNvPr>
          <p:cNvSpPr/>
          <p:nvPr/>
        </p:nvSpPr>
        <p:spPr>
          <a:xfrm>
            <a:off x="2715850" y="4222476"/>
            <a:ext cx="503711" cy="768620"/>
          </a:xfrm>
          <a:prstGeom prst="star7">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658509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F462F8-8674-4D2B-BD8A-2C5B75C2F380}"/>
              </a:ext>
            </a:extLst>
          </p:cNvPr>
          <p:cNvSpPr>
            <a:spLocks noGrp="1"/>
          </p:cNvSpPr>
          <p:nvPr>
            <p:ph type="title"/>
          </p:nvPr>
        </p:nvSpPr>
        <p:spPr/>
        <p:txBody>
          <a:bodyPr>
            <a:normAutofit fontScale="90000"/>
          </a:bodyPr>
          <a:lstStyle/>
          <a:p>
            <a:r>
              <a:rPr lang="es-MX" dirty="0"/>
              <a:t>12.	Es la oxidación rápida de los materiales combustibles con desprendimiento de luz y calor. </a:t>
            </a:r>
          </a:p>
        </p:txBody>
      </p:sp>
      <p:sp>
        <p:nvSpPr>
          <p:cNvPr id="3" name="Marcador de contenido 2">
            <a:extLst>
              <a:ext uri="{FF2B5EF4-FFF2-40B4-BE49-F238E27FC236}">
                <a16:creationId xmlns:a16="http://schemas.microsoft.com/office/drawing/2014/main" id="{B2ED3624-5E27-414A-9B64-6DD22D8E0E82}"/>
              </a:ext>
            </a:extLst>
          </p:cNvPr>
          <p:cNvSpPr>
            <a:spLocks noGrp="1"/>
          </p:cNvSpPr>
          <p:nvPr>
            <p:ph idx="1"/>
          </p:nvPr>
        </p:nvSpPr>
        <p:spPr/>
        <p:txBody>
          <a:bodyPr>
            <a:normAutofit/>
          </a:bodyPr>
          <a:lstStyle/>
          <a:p>
            <a:pPr marL="6160" indent="0">
              <a:buNone/>
            </a:pPr>
            <a:r>
              <a:rPr lang="es-MX" dirty="0"/>
              <a:t>a)	Explosivo</a:t>
            </a:r>
          </a:p>
          <a:p>
            <a:pPr marL="6160" indent="0">
              <a:buNone/>
            </a:pPr>
            <a:r>
              <a:rPr lang="es-MX" dirty="0"/>
              <a:t>b)	Fuego</a:t>
            </a:r>
          </a:p>
          <a:p>
            <a:pPr marL="6160" indent="0">
              <a:buNone/>
            </a:pPr>
            <a:r>
              <a:rPr lang="es-MX" dirty="0"/>
              <a:t>c)	Fuego incipiente</a:t>
            </a:r>
          </a:p>
          <a:p>
            <a:pPr marL="6160" indent="0">
              <a:buNone/>
            </a:pPr>
            <a:r>
              <a:rPr lang="es-MX" dirty="0"/>
              <a:t>d)	Gas inflamable</a:t>
            </a:r>
          </a:p>
          <a:p>
            <a:endParaRPr lang="es-MX" dirty="0"/>
          </a:p>
        </p:txBody>
      </p:sp>
      <p:sp>
        <p:nvSpPr>
          <p:cNvPr id="5" name="Estrella: 7 puntas 4">
            <a:extLst>
              <a:ext uri="{FF2B5EF4-FFF2-40B4-BE49-F238E27FC236}">
                <a16:creationId xmlns:a16="http://schemas.microsoft.com/office/drawing/2014/main" id="{7B910078-08F8-4937-99C7-A3D66A4019CF}"/>
              </a:ext>
            </a:extLst>
          </p:cNvPr>
          <p:cNvSpPr/>
          <p:nvPr/>
        </p:nvSpPr>
        <p:spPr>
          <a:xfrm>
            <a:off x="2715850" y="3143960"/>
            <a:ext cx="503711" cy="768620"/>
          </a:xfrm>
          <a:prstGeom prst="star7">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65619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F462F8-8674-4D2B-BD8A-2C5B75C2F380}"/>
              </a:ext>
            </a:extLst>
          </p:cNvPr>
          <p:cNvSpPr>
            <a:spLocks noGrp="1"/>
          </p:cNvSpPr>
          <p:nvPr>
            <p:ph type="title"/>
          </p:nvPr>
        </p:nvSpPr>
        <p:spPr/>
        <p:txBody>
          <a:bodyPr>
            <a:noAutofit/>
          </a:bodyPr>
          <a:lstStyle/>
          <a:p>
            <a:r>
              <a:rPr lang="es-MX" sz="2800" dirty="0"/>
              <a:t>13.	Es una sustancia, o mezcla de sustancias, sólida o líquida, que de manera espontánea, por reacción química de oxidación, puede producir gases a determinada temperatura, presión y velocidad, que causan daños a las personas o al entorno de trabajo.</a:t>
            </a:r>
          </a:p>
        </p:txBody>
      </p:sp>
      <p:sp>
        <p:nvSpPr>
          <p:cNvPr id="3" name="Marcador de contenido 2">
            <a:extLst>
              <a:ext uri="{FF2B5EF4-FFF2-40B4-BE49-F238E27FC236}">
                <a16:creationId xmlns:a16="http://schemas.microsoft.com/office/drawing/2014/main" id="{B2ED3624-5E27-414A-9B64-6DD22D8E0E82}"/>
              </a:ext>
            </a:extLst>
          </p:cNvPr>
          <p:cNvSpPr>
            <a:spLocks noGrp="1"/>
          </p:cNvSpPr>
          <p:nvPr>
            <p:ph idx="1"/>
          </p:nvPr>
        </p:nvSpPr>
        <p:spPr/>
        <p:txBody>
          <a:bodyPr>
            <a:normAutofit/>
          </a:bodyPr>
          <a:lstStyle/>
          <a:p>
            <a:pPr marL="6160" indent="0">
              <a:buNone/>
            </a:pPr>
            <a:r>
              <a:rPr lang="es-MX" dirty="0"/>
              <a:t>a)	Explosivo</a:t>
            </a:r>
          </a:p>
          <a:p>
            <a:pPr marL="6160" indent="0">
              <a:buNone/>
            </a:pPr>
            <a:r>
              <a:rPr lang="es-MX" dirty="0"/>
              <a:t>b)	Fuego</a:t>
            </a:r>
          </a:p>
          <a:p>
            <a:pPr marL="6160" indent="0">
              <a:buNone/>
            </a:pPr>
            <a:r>
              <a:rPr lang="es-MX" dirty="0"/>
              <a:t>c)	Fuego incipiente</a:t>
            </a:r>
          </a:p>
          <a:p>
            <a:pPr marL="6160" indent="0">
              <a:buNone/>
            </a:pPr>
            <a:r>
              <a:rPr lang="es-MX" dirty="0"/>
              <a:t>d)	Gas inflamable</a:t>
            </a:r>
          </a:p>
          <a:p>
            <a:endParaRPr lang="es-MX" dirty="0"/>
          </a:p>
        </p:txBody>
      </p:sp>
      <p:sp>
        <p:nvSpPr>
          <p:cNvPr id="5" name="Estrella: 7 puntas 4">
            <a:extLst>
              <a:ext uri="{FF2B5EF4-FFF2-40B4-BE49-F238E27FC236}">
                <a16:creationId xmlns:a16="http://schemas.microsoft.com/office/drawing/2014/main" id="{7B910078-08F8-4937-99C7-A3D66A4019CF}"/>
              </a:ext>
            </a:extLst>
          </p:cNvPr>
          <p:cNvSpPr/>
          <p:nvPr/>
        </p:nvSpPr>
        <p:spPr>
          <a:xfrm>
            <a:off x="2715850" y="2675040"/>
            <a:ext cx="503711" cy="768620"/>
          </a:xfrm>
          <a:prstGeom prst="star7">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35016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F462F8-8674-4D2B-BD8A-2C5B75C2F380}"/>
              </a:ext>
            </a:extLst>
          </p:cNvPr>
          <p:cNvSpPr>
            <a:spLocks noGrp="1"/>
          </p:cNvSpPr>
          <p:nvPr>
            <p:ph type="title"/>
          </p:nvPr>
        </p:nvSpPr>
        <p:spPr/>
        <p:txBody>
          <a:bodyPr>
            <a:noAutofit/>
          </a:bodyPr>
          <a:lstStyle/>
          <a:p>
            <a:r>
              <a:rPr lang="es-MX" sz="2800" dirty="0"/>
              <a:t>14.	Es el fuego en su etapa inicial que puede ser controlado o extinguido, mediante extintores portátiles, sistemas fijos contra incendio u otros medios de supresión convencionales, sin la necesidad de utilizar ropa y equipo de protección básico de bombero.</a:t>
            </a:r>
          </a:p>
        </p:txBody>
      </p:sp>
      <p:sp>
        <p:nvSpPr>
          <p:cNvPr id="3" name="Marcador de contenido 2">
            <a:extLst>
              <a:ext uri="{FF2B5EF4-FFF2-40B4-BE49-F238E27FC236}">
                <a16:creationId xmlns:a16="http://schemas.microsoft.com/office/drawing/2014/main" id="{B2ED3624-5E27-414A-9B64-6DD22D8E0E82}"/>
              </a:ext>
            </a:extLst>
          </p:cNvPr>
          <p:cNvSpPr>
            <a:spLocks noGrp="1"/>
          </p:cNvSpPr>
          <p:nvPr>
            <p:ph idx="1"/>
          </p:nvPr>
        </p:nvSpPr>
        <p:spPr/>
        <p:txBody>
          <a:bodyPr>
            <a:normAutofit/>
          </a:bodyPr>
          <a:lstStyle/>
          <a:p>
            <a:pPr marL="6160" indent="0">
              <a:buNone/>
            </a:pPr>
            <a:r>
              <a:rPr lang="es-MX" dirty="0"/>
              <a:t>a)	Explosivo</a:t>
            </a:r>
          </a:p>
          <a:p>
            <a:pPr marL="6160" indent="0">
              <a:buNone/>
            </a:pPr>
            <a:r>
              <a:rPr lang="es-MX" dirty="0"/>
              <a:t>b)	Fuego</a:t>
            </a:r>
          </a:p>
          <a:p>
            <a:pPr marL="6160" indent="0">
              <a:buNone/>
            </a:pPr>
            <a:r>
              <a:rPr lang="es-MX" dirty="0"/>
              <a:t>c)	Fuego incipiente</a:t>
            </a:r>
          </a:p>
          <a:p>
            <a:pPr marL="6160" indent="0">
              <a:buNone/>
            </a:pPr>
            <a:r>
              <a:rPr lang="es-MX" dirty="0"/>
              <a:t>d)	Gas inflamable</a:t>
            </a:r>
          </a:p>
          <a:p>
            <a:endParaRPr lang="es-MX" dirty="0"/>
          </a:p>
        </p:txBody>
      </p:sp>
      <p:sp>
        <p:nvSpPr>
          <p:cNvPr id="5" name="Estrella: 7 puntas 4">
            <a:extLst>
              <a:ext uri="{FF2B5EF4-FFF2-40B4-BE49-F238E27FC236}">
                <a16:creationId xmlns:a16="http://schemas.microsoft.com/office/drawing/2014/main" id="{7B910078-08F8-4937-99C7-A3D66A4019CF}"/>
              </a:ext>
            </a:extLst>
          </p:cNvPr>
          <p:cNvSpPr/>
          <p:nvPr/>
        </p:nvSpPr>
        <p:spPr>
          <a:xfrm>
            <a:off x="2715850" y="3659772"/>
            <a:ext cx="503711" cy="768620"/>
          </a:xfrm>
          <a:prstGeom prst="star7">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433516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F462F8-8674-4D2B-BD8A-2C5B75C2F380}"/>
              </a:ext>
            </a:extLst>
          </p:cNvPr>
          <p:cNvSpPr>
            <a:spLocks noGrp="1"/>
          </p:cNvSpPr>
          <p:nvPr>
            <p:ph type="title"/>
          </p:nvPr>
        </p:nvSpPr>
        <p:spPr/>
        <p:txBody>
          <a:bodyPr>
            <a:normAutofit fontScale="90000"/>
          </a:bodyPr>
          <a:lstStyle/>
          <a:p>
            <a:r>
              <a:rPr lang="es-MX" dirty="0"/>
              <a:t>15.	Es aquel que se presenta básicamente en instalaciones de cocina, que involucra sustancias combustibles, tales como aceites y grasas vegetales o animales.</a:t>
            </a:r>
          </a:p>
        </p:txBody>
      </p:sp>
      <p:sp>
        <p:nvSpPr>
          <p:cNvPr id="3" name="Marcador de contenido 2">
            <a:extLst>
              <a:ext uri="{FF2B5EF4-FFF2-40B4-BE49-F238E27FC236}">
                <a16:creationId xmlns:a16="http://schemas.microsoft.com/office/drawing/2014/main" id="{B2ED3624-5E27-414A-9B64-6DD22D8E0E82}"/>
              </a:ext>
            </a:extLst>
          </p:cNvPr>
          <p:cNvSpPr>
            <a:spLocks noGrp="1"/>
          </p:cNvSpPr>
          <p:nvPr>
            <p:ph idx="1"/>
          </p:nvPr>
        </p:nvSpPr>
        <p:spPr/>
        <p:txBody>
          <a:bodyPr>
            <a:normAutofit/>
          </a:bodyPr>
          <a:lstStyle/>
          <a:p>
            <a:pPr marL="6160" indent="0">
              <a:buNone/>
            </a:pPr>
            <a:r>
              <a:rPr lang="es-MX" dirty="0"/>
              <a:t>a)	Fuego clase A</a:t>
            </a:r>
          </a:p>
          <a:p>
            <a:pPr marL="6160" indent="0">
              <a:buNone/>
            </a:pPr>
            <a:r>
              <a:rPr lang="es-MX" dirty="0"/>
              <a:t>b)	Fuego clase C</a:t>
            </a:r>
          </a:p>
          <a:p>
            <a:pPr marL="6160" indent="0">
              <a:buNone/>
            </a:pPr>
            <a:r>
              <a:rPr lang="es-MX" dirty="0"/>
              <a:t>c)	Fuego Clase D</a:t>
            </a:r>
          </a:p>
          <a:p>
            <a:pPr marL="6160" indent="0">
              <a:buNone/>
            </a:pPr>
            <a:r>
              <a:rPr lang="es-MX" dirty="0"/>
              <a:t>d)	Fuego clase K</a:t>
            </a:r>
          </a:p>
          <a:p>
            <a:endParaRPr lang="es-MX" dirty="0"/>
          </a:p>
        </p:txBody>
      </p:sp>
      <p:sp>
        <p:nvSpPr>
          <p:cNvPr id="5" name="Estrella: 7 puntas 4">
            <a:extLst>
              <a:ext uri="{FF2B5EF4-FFF2-40B4-BE49-F238E27FC236}">
                <a16:creationId xmlns:a16="http://schemas.microsoft.com/office/drawing/2014/main" id="{7B910078-08F8-4937-99C7-A3D66A4019CF}"/>
              </a:ext>
            </a:extLst>
          </p:cNvPr>
          <p:cNvSpPr/>
          <p:nvPr/>
        </p:nvSpPr>
        <p:spPr>
          <a:xfrm>
            <a:off x="2739296" y="4222476"/>
            <a:ext cx="503711" cy="768620"/>
          </a:xfrm>
          <a:prstGeom prst="star7">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4032120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F462F8-8674-4D2B-BD8A-2C5B75C2F380}"/>
              </a:ext>
            </a:extLst>
          </p:cNvPr>
          <p:cNvSpPr>
            <a:spLocks noGrp="1"/>
          </p:cNvSpPr>
          <p:nvPr>
            <p:ph type="title"/>
          </p:nvPr>
        </p:nvSpPr>
        <p:spPr/>
        <p:txBody>
          <a:bodyPr>
            <a:normAutofit fontScale="90000"/>
          </a:bodyPr>
          <a:lstStyle/>
          <a:p>
            <a:r>
              <a:rPr lang="es-MX" dirty="0"/>
              <a:t>16.	Es aquel en el que intervienen metales combustibles, tales como el magnesio, titanio, circonio, sodio, litio y potasio.</a:t>
            </a:r>
            <a:br>
              <a:rPr lang="es-MX" dirty="0"/>
            </a:br>
            <a:endParaRPr lang="es-MX" dirty="0"/>
          </a:p>
        </p:txBody>
      </p:sp>
      <p:sp>
        <p:nvSpPr>
          <p:cNvPr id="3" name="Marcador de contenido 2">
            <a:extLst>
              <a:ext uri="{FF2B5EF4-FFF2-40B4-BE49-F238E27FC236}">
                <a16:creationId xmlns:a16="http://schemas.microsoft.com/office/drawing/2014/main" id="{B2ED3624-5E27-414A-9B64-6DD22D8E0E82}"/>
              </a:ext>
            </a:extLst>
          </p:cNvPr>
          <p:cNvSpPr>
            <a:spLocks noGrp="1"/>
          </p:cNvSpPr>
          <p:nvPr>
            <p:ph idx="1"/>
          </p:nvPr>
        </p:nvSpPr>
        <p:spPr/>
        <p:txBody>
          <a:bodyPr>
            <a:normAutofit/>
          </a:bodyPr>
          <a:lstStyle/>
          <a:p>
            <a:pPr marL="6160" indent="0">
              <a:buNone/>
            </a:pPr>
            <a:r>
              <a:rPr lang="es-MX" dirty="0"/>
              <a:t>a)	Fuego clase A</a:t>
            </a:r>
          </a:p>
          <a:p>
            <a:pPr marL="6160" indent="0">
              <a:buNone/>
            </a:pPr>
            <a:r>
              <a:rPr lang="es-MX" dirty="0"/>
              <a:t>b)	Fuego clase C</a:t>
            </a:r>
          </a:p>
          <a:p>
            <a:pPr marL="6160" indent="0">
              <a:buNone/>
            </a:pPr>
            <a:r>
              <a:rPr lang="es-MX" dirty="0"/>
              <a:t>c)	Fuego Clase D</a:t>
            </a:r>
          </a:p>
          <a:p>
            <a:pPr marL="6160" indent="0">
              <a:buNone/>
            </a:pPr>
            <a:r>
              <a:rPr lang="es-MX" dirty="0"/>
              <a:t>d)	Fuego clase K</a:t>
            </a:r>
          </a:p>
          <a:p>
            <a:endParaRPr lang="es-MX" dirty="0"/>
          </a:p>
        </p:txBody>
      </p:sp>
      <p:sp>
        <p:nvSpPr>
          <p:cNvPr id="5" name="Estrella: 7 puntas 4">
            <a:extLst>
              <a:ext uri="{FF2B5EF4-FFF2-40B4-BE49-F238E27FC236}">
                <a16:creationId xmlns:a16="http://schemas.microsoft.com/office/drawing/2014/main" id="{7B910078-08F8-4937-99C7-A3D66A4019CF}"/>
              </a:ext>
            </a:extLst>
          </p:cNvPr>
          <p:cNvSpPr/>
          <p:nvPr/>
        </p:nvSpPr>
        <p:spPr>
          <a:xfrm>
            <a:off x="2715850" y="3683218"/>
            <a:ext cx="503711" cy="768620"/>
          </a:xfrm>
          <a:prstGeom prst="star7">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317558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F462F8-8674-4D2B-BD8A-2C5B75C2F380}"/>
              </a:ext>
            </a:extLst>
          </p:cNvPr>
          <p:cNvSpPr>
            <a:spLocks noGrp="1"/>
          </p:cNvSpPr>
          <p:nvPr>
            <p:ph type="title"/>
          </p:nvPr>
        </p:nvSpPr>
        <p:spPr/>
        <p:txBody>
          <a:bodyPr>
            <a:normAutofit fontScale="90000"/>
          </a:bodyPr>
          <a:lstStyle/>
          <a:p>
            <a:r>
              <a:rPr lang="es-MX" dirty="0"/>
              <a:t>17.	Es aquel que involucra aparatos, equipos e instalaciones eléctricas energizadas.</a:t>
            </a:r>
            <a:br>
              <a:rPr lang="es-MX" dirty="0"/>
            </a:br>
            <a:endParaRPr lang="es-MX" dirty="0"/>
          </a:p>
        </p:txBody>
      </p:sp>
      <p:sp>
        <p:nvSpPr>
          <p:cNvPr id="3" name="Marcador de contenido 2">
            <a:extLst>
              <a:ext uri="{FF2B5EF4-FFF2-40B4-BE49-F238E27FC236}">
                <a16:creationId xmlns:a16="http://schemas.microsoft.com/office/drawing/2014/main" id="{B2ED3624-5E27-414A-9B64-6DD22D8E0E82}"/>
              </a:ext>
            </a:extLst>
          </p:cNvPr>
          <p:cNvSpPr>
            <a:spLocks noGrp="1"/>
          </p:cNvSpPr>
          <p:nvPr>
            <p:ph idx="1"/>
          </p:nvPr>
        </p:nvSpPr>
        <p:spPr/>
        <p:txBody>
          <a:bodyPr>
            <a:normAutofit/>
          </a:bodyPr>
          <a:lstStyle/>
          <a:p>
            <a:pPr marL="6160" indent="0">
              <a:buNone/>
            </a:pPr>
            <a:r>
              <a:rPr lang="es-MX" dirty="0"/>
              <a:t>a)	Fuego clase A</a:t>
            </a:r>
          </a:p>
          <a:p>
            <a:pPr marL="6160" indent="0">
              <a:buNone/>
            </a:pPr>
            <a:r>
              <a:rPr lang="es-MX" dirty="0"/>
              <a:t>b)	Fuego clase C</a:t>
            </a:r>
          </a:p>
          <a:p>
            <a:pPr marL="6160" indent="0">
              <a:buNone/>
            </a:pPr>
            <a:r>
              <a:rPr lang="es-MX" dirty="0"/>
              <a:t>c)	Fuego Clase D</a:t>
            </a:r>
          </a:p>
          <a:p>
            <a:pPr marL="6160" indent="0">
              <a:buNone/>
            </a:pPr>
            <a:r>
              <a:rPr lang="es-MX" dirty="0"/>
              <a:t>d)	Fuego clase K</a:t>
            </a:r>
          </a:p>
          <a:p>
            <a:endParaRPr lang="es-MX" dirty="0"/>
          </a:p>
        </p:txBody>
      </p:sp>
      <p:sp>
        <p:nvSpPr>
          <p:cNvPr id="5" name="Estrella: 7 puntas 4">
            <a:extLst>
              <a:ext uri="{FF2B5EF4-FFF2-40B4-BE49-F238E27FC236}">
                <a16:creationId xmlns:a16="http://schemas.microsoft.com/office/drawing/2014/main" id="{7B910078-08F8-4937-99C7-A3D66A4019CF}"/>
              </a:ext>
            </a:extLst>
          </p:cNvPr>
          <p:cNvSpPr/>
          <p:nvPr/>
        </p:nvSpPr>
        <p:spPr>
          <a:xfrm>
            <a:off x="2692404" y="3190852"/>
            <a:ext cx="503711" cy="768620"/>
          </a:xfrm>
          <a:prstGeom prst="star7">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52042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F462F8-8674-4D2B-BD8A-2C5B75C2F380}"/>
              </a:ext>
            </a:extLst>
          </p:cNvPr>
          <p:cNvSpPr>
            <a:spLocks noGrp="1"/>
          </p:cNvSpPr>
          <p:nvPr>
            <p:ph type="title"/>
          </p:nvPr>
        </p:nvSpPr>
        <p:spPr/>
        <p:txBody>
          <a:bodyPr>
            <a:normAutofit fontScale="90000"/>
          </a:bodyPr>
          <a:lstStyle/>
          <a:p>
            <a:r>
              <a:rPr lang="es-MX" dirty="0"/>
              <a:t>18.	Es el fuego que se desarrolla sin control en tiempo y espacio.</a:t>
            </a:r>
            <a:br>
              <a:rPr lang="es-MX" dirty="0"/>
            </a:br>
            <a:endParaRPr lang="es-MX" dirty="0"/>
          </a:p>
        </p:txBody>
      </p:sp>
      <p:sp>
        <p:nvSpPr>
          <p:cNvPr id="3" name="Marcador de contenido 2">
            <a:extLst>
              <a:ext uri="{FF2B5EF4-FFF2-40B4-BE49-F238E27FC236}">
                <a16:creationId xmlns:a16="http://schemas.microsoft.com/office/drawing/2014/main" id="{B2ED3624-5E27-414A-9B64-6DD22D8E0E82}"/>
              </a:ext>
            </a:extLst>
          </p:cNvPr>
          <p:cNvSpPr>
            <a:spLocks noGrp="1"/>
          </p:cNvSpPr>
          <p:nvPr>
            <p:ph idx="1"/>
          </p:nvPr>
        </p:nvSpPr>
        <p:spPr/>
        <p:txBody>
          <a:bodyPr>
            <a:normAutofit/>
          </a:bodyPr>
          <a:lstStyle/>
          <a:p>
            <a:pPr marL="6160" indent="0">
              <a:buNone/>
            </a:pPr>
            <a:r>
              <a:rPr lang="es-MX" dirty="0"/>
              <a:t>a)	Instrucciones de seguridad</a:t>
            </a:r>
          </a:p>
          <a:p>
            <a:pPr marL="6160" indent="0">
              <a:buNone/>
            </a:pPr>
            <a:r>
              <a:rPr lang="es-MX" dirty="0"/>
              <a:t>b)	Líquido combustible</a:t>
            </a:r>
          </a:p>
          <a:p>
            <a:pPr marL="6160" indent="0">
              <a:buNone/>
            </a:pPr>
            <a:r>
              <a:rPr lang="es-MX" dirty="0"/>
              <a:t>c)	Líquido inflamable</a:t>
            </a:r>
          </a:p>
          <a:p>
            <a:pPr marL="6160" indent="0">
              <a:buNone/>
            </a:pPr>
            <a:r>
              <a:rPr lang="es-MX" dirty="0"/>
              <a:t>d)	Ninguna de las anteriores</a:t>
            </a:r>
          </a:p>
          <a:p>
            <a:endParaRPr lang="es-MX" dirty="0"/>
          </a:p>
        </p:txBody>
      </p:sp>
      <p:sp>
        <p:nvSpPr>
          <p:cNvPr id="5" name="Estrella: 7 puntas 4">
            <a:extLst>
              <a:ext uri="{FF2B5EF4-FFF2-40B4-BE49-F238E27FC236}">
                <a16:creationId xmlns:a16="http://schemas.microsoft.com/office/drawing/2014/main" id="{7B910078-08F8-4937-99C7-A3D66A4019CF}"/>
              </a:ext>
            </a:extLst>
          </p:cNvPr>
          <p:cNvSpPr/>
          <p:nvPr/>
        </p:nvSpPr>
        <p:spPr>
          <a:xfrm>
            <a:off x="2715850" y="4152139"/>
            <a:ext cx="503711" cy="768620"/>
          </a:xfrm>
          <a:prstGeom prst="star7">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623334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F462F8-8674-4D2B-BD8A-2C5B75C2F380}"/>
              </a:ext>
            </a:extLst>
          </p:cNvPr>
          <p:cNvSpPr>
            <a:spLocks noGrp="1"/>
          </p:cNvSpPr>
          <p:nvPr>
            <p:ph type="title"/>
          </p:nvPr>
        </p:nvSpPr>
        <p:spPr/>
        <p:txBody>
          <a:bodyPr>
            <a:noAutofit/>
          </a:bodyPr>
          <a:lstStyle/>
          <a:p>
            <a:r>
              <a:rPr lang="es-MX" sz="2800" dirty="0"/>
              <a:t>19.	Es la descripción de actividades, en orden lógico y secuencial, que deberán seguir los trabajadores durante sus actividades para la prevención y protección contra incendios en los centros de trabajo. </a:t>
            </a:r>
          </a:p>
        </p:txBody>
      </p:sp>
      <p:sp>
        <p:nvSpPr>
          <p:cNvPr id="3" name="Marcador de contenido 2">
            <a:extLst>
              <a:ext uri="{FF2B5EF4-FFF2-40B4-BE49-F238E27FC236}">
                <a16:creationId xmlns:a16="http://schemas.microsoft.com/office/drawing/2014/main" id="{B2ED3624-5E27-414A-9B64-6DD22D8E0E82}"/>
              </a:ext>
            </a:extLst>
          </p:cNvPr>
          <p:cNvSpPr>
            <a:spLocks noGrp="1"/>
          </p:cNvSpPr>
          <p:nvPr>
            <p:ph idx="1"/>
          </p:nvPr>
        </p:nvSpPr>
        <p:spPr/>
        <p:txBody>
          <a:bodyPr>
            <a:normAutofit/>
          </a:bodyPr>
          <a:lstStyle/>
          <a:p>
            <a:pPr marL="6160" indent="0">
              <a:buNone/>
            </a:pPr>
            <a:r>
              <a:rPr lang="es-MX" dirty="0"/>
              <a:t>a)	Instrucciones de seguridad</a:t>
            </a:r>
          </a:p>
          <a:p>
            <a:pPr marL="6160" indent="0">
              <a:buNone/>
            </a:pPr>
            <a:r>
              <a:rPr lang="es-MX" dirty="0"/>
              <a:t>b)	Líquido combustible</a:t>
            </a:r>
          </a:p>
          <a:p>
            <a:pPr marL="6160" indent="0">
              <a:buNone/>
            </a:pPr>
            <a:r>
              <a:rPr lang="es-MX" dirty="0"/>
              <a:t>c)	Líquido inflamable</a:t>
            </a:r>
          </a:p>
          <a:p>
            <a:pPr marL="6160" indent="0">
              <a:buNone/>
            </a:pPr>
            <a:r>
              <a:rPr lang="es-MX" dirty="0"/>
              <a:t>d)	Ninguna de las anteriores</a:t>
            </a:r>
          </a:p>
          <a:p>
            <a:endParaRPr lang="es-MX" dirty="0"/>
          </a:p>
        </p:txBody>
      </p:sp>
      <p:sp>
        <p:nvSpPr>
          <p:cNvPr id="5" name="Estrella: 7 puntas 4">
            <a:extLst>
              <a:ext uri="{FF2B5EF4-FFF2-40B4-BE49-F238E27FC236}">
                <a16:creationId xmlns:a16="http://schemas.microsoft.com/office/drawing/2014/main" id="{7B910078-08F8-4937-99C7-A3D66A4019CF}"/>
              </a:ext>
            </a:extLst>
          </p:cNvPr>
          <p:cNvSpPr/>
          <p:nvPr/>
        </p:nvSpPr>
        <p:spPr>
          <a:xfrm>
            <a:off x="2739296" y="2675036"/>
            <a:ext cx="503711" cy="768620"/>
          </a:xfrm>
          <a:prstGeom prst="star7">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038629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F462F8-8674-4D2B-BD8A-2C5B75C2F380}"/>
              </a:ext>
            </a:extLst>
          </p:cNvPr>
          <p:cNvSpPr>
            <a:spLocks noGrp="1"/>
          </p:cNvSpPr>
          <p:nvPr>
            <p:ph type="title"/>
          </p:nvPr>
        </p:nvSpPr>
        <p:spPr/>
        <p:txBody>
          <a:bodyPr>
            <a:noAutofit/>
          </a:bodyPr>
          <a:lstStyle/>
          <a:p>
            <a:r>
              <a:rPr lang="es-MX" sz="2400" dirty="0"/>
              <a:t>20.	Es cualquier sustancia que tenga presión de vapor igual o menor a 2 068.6 mm de Hg, a 20°C, una fluidez mayor a 300 en asfalto, y una temperatura de inflamación menor a 37.8°C, entre otros, barnices, lacas, gasolina, tolueno y pinturas a base de disolventes.</a:t>
            </a:r>
          </a:p>
        </p:txBody>
      </p:sp>
      <p:sp>
        <p:nvSpPr>
          <p:cNvPr id="3" name="Marcador de contenido 2">
            <a:extLst>
              <a:ext uri="{FF2B5EF4-FFF2-40B4-BE49-F238E27FC236}">
                <a16:creationId xmlns:a16="http://schemas.microsoft.com/office/drawing/2014/main" id="{B2ED3624-5E27-414A-9B64-6DD22D8E0E82}"/>
              </a:ext>
            </a:extLst>
          </p:cNvPr>
          <p:cNvSpPr>
            <a:spLocks noGrp="1"/>
          </p:cNvSpPr>
          <p:nvPr>
            <p:ph idx="1"/>
          </p:nvPr>
        </p:nvSpPr>
        <p:spPr/>
        <p:txBody>
          <a:bodyPr>
            <a:normAutofit/>
          </a:bodyPr>
          <a:lstStyle/>
          <a:p>
            <a:pPr marL="6160" indent="0">
              <a:buNone/>
            </a:pPr>
            <a:r>
              <a:rPr lang="es-MX" dirty="0"/>
              <a:t>a)	Instrucciones de seguridad</a:t>
            </a:r>
          </a:p>
          <a:p>
            <a:pPr marL="6160" indent="0">
              <a:buNone/>
            </a:pPr>
            <a:r>
              <a:rPr lang="es-MX" dirty="0"/>
              <a:t>b)	Líquido combustible</a:t>
            </a:r>
          </a:p>
          <a:p>
            <a:pPr marL="6160" indent="0">
              <a:buNone/>
            </a:pPr>
            <a:r>
              <a:rPr lang="es-MX" dirty="0"/>
              <a:t>c)	Líquido inflamable</a:t>
            </a:r>
          </a:p>
          <a:p>
            <a:pPr marL="6160" indent="0">
              <a:buNone/>
            </a:pPr>
            <a:r>
              <a:rPr lang="es-MX" dirty="0"/>
              <a:t>d)	Ninguna de las anteriores</a:t>
            </a:r>
          </a:p>
          <a:p>
            <a:endParaRPr lang="es-MX" dirty="0"/>
          </a:p>
        </p:txBody>
      </p:sp>
      <p:sp>
        <p:nvSpPr>
          <p:cNvPr id="5" name="Estrella: 7 puntas 4">
            <a:extLst>
              <a:ext uri="{FF2B5EF4-FFF2-40B4-BE49-F238E27FC236}">
                <a16:creationId xmlns:a16="http://schemas.microsoft.com/office/drawing/2014/main" id="{7B910078-08F8-4937-99C7-A3D66A4019CF}"/>
              </a:ext>
            </a:extLst>
          </p:cNvPr>
          <p:cNvSpPr/>
          <p:nvPr/>
        </p:nvSpPr>
        <p:spPr>
          <a:xfrm>
            <a:off x="2715850" y="3706664"/>
            <a:ext cx="503711" cy="768620"/>
          </a:xfrm>
          <a:prstGeom prst="star7">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4224064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E218E2-B48E-420F-B34E-CF89C33B7AD9}"/>
              </a:ext>
            </a:extLst>
          </p:cNvPr>
          <p:cNvSpPr>
            <a:spLocks noGrp="1"/>
          </p:cNvSpPr>
          <p:nvPr>
            <p:ph type="title"/>
          </p:nvPr>
        </p:nvSpPr>
        <p:spPr>
          <a:xfrm>
            <a:off x="2611808" y="808056"/>
            <a:ext cx="7958331" cy="5195179"/>
          </a:xfrm>
        </p:spPr>
        <p:txBody>
          <a:bodyPr>
            <a:noAutofit/>
          </a:bodyPr>
          <a:lstStyle/>
          <a:p>
            <a:r>
              <a:rPr lang="es-MX" sz="4000" dirty="0"/>
              <a:t>Las unidades administrativas competentes de la Secretaría del Trabajo y Previsión Social que realizan funciones de inspección en materia de seguridad y salud en el trabajo y las correspondientes de las entidades federativas y del Distrito Federal, que actúen en auxilio de aquéllas.</a:t>
            </a:r>
          </a:p>
        </p:txBody>
      </p:sp>
    </p:spTree>
    <p:extLst>
      <p:ext uri="{BB962C8B-B14F-4D97-AF65-F5344CB8AC3E}">
        <p14:creationId xmlns:p14="http://schemas.microsoft.com/office/powerpoint/2010/main" val="22195528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F462F8-8674-4D2B-BD8A-2C5B75C2F380}"/>
              </a:ext>
            </a:extLst>
          </p:cNvPr>
          <p:cNvSpPr>
            <a:spLocks noGrp="1"/>
          </p:cNvSpPr>
          <p:nvPr>
            <p:ph type="title"/>
          </p:nvPr>
        </p:nvSpPr>
        <p:spPr/>
        <p:txBody>
          <a:bodyPr>
            <a:noAutofit/>
          </a:bodyPr>
          <a:lstStyle/>
          <a:p>
            <a:r>
              <a:rPr lang="es-MX" sz="2800" dirty="0"/>
              <a:t>21.	Es todo sólido o líquido que al contacto con el aire, aun en pequeñas cantidades, entra en ignición, es decir, reacciona en forma espontánea con desprendimiento de grandes cantidades de luz y calor.</a:t>
            </a:r>
          </a:p>
        </p:txBody>
      </p:sp>
      <p:sp>
        <p:nvSpPr>
          <p:cNvPr id="3" name="Marcador de contenido 2">
            <a:extLst>
              <a:ext uri="{FF2B5EF4-FFF2-40B4-BE49-F238E27FC236}">
                <a16:creationId xmlns:a16="http://schemas.microsoft.com/office/drawing/2014/main" id="{B2ED3624-5E27-414A-9B64-6DD22D8E0E82}"/>
              </a:ext>
            </a:extLst>
          </p:cNvPr>
          <p:cNvSpPr>
            <a:spLocks noGrp="1"/>
          </p:cNvSpPr>
          <p:nvPr>
            <p:ph idx="1"/>
          </p:nvPr>
        </p:nvSpPr>
        <p:spPr/>
        <p:txBody>
          <a:bodyPr>
            <a:normAutofit/>
          </a:bodyPr>
          <a:lstStyle/>
          <a:p>
            <a:pPr marL="6160" indent="0">
              <a:buNone/>
            </a:pPr>
            <a:r>
              <a:rPr lang="es-MX" dirty="0"/>
              <a:t>a)	Material inflamable</a:t>
            </a:r>
          </a:p>
          <a:p>
            <a:pPr marL="6160" indent="0">
              <a:buNone/>
            </a:pPr>
            <a:r>
              <a:rPr lang="es-MX" dirty="0"/>
              <a:t>b)	Material pirofórico</a:t>
            </a:r>
          </a:p>
          <a:p>
            <a:pPr marL="6160" indent="0">
              <a:buNone/>
            </a:pPr>
            <a:r>
              <a:rPr lang="es-MX" dirty="0"/>
              <a:t>c)	Material resistente al fuego</a:t>
            </a:r>
          </a:p>
          <a:p>
            <a:pPr marL="6160" indent="0">
              <a:buNone/>
            </a:pPr>
            <a:r>
              <a:rPr lang="es-MX" dirty="0"/>
              <a:t>d)	Medios de detección de incendio</a:t>
            </a:r>
          </a:p>
          <a:p>
            <a:endParaRPr lang="es-MX" dirty="0"/>
          </a:p>
        </p:txBody>
      </p:sp>
      <p:sp>
        <p:nvSpPr>
          <p:cNvPr id="5" name="Estrella: 7 puntas 4">
            <a:extLst>
              <a:ext uri="{FF2B5EF4-FFF2-40B4-BE49-F238E27FC236}">
                <a16:creationId xmlns:a16="http://schemas.microsoft.com/office/drawing/2014/main" id="{7B910078-08F8-4937-99C7-A3D66A4019CF}"/>
              </a:ext>
            </a:extLst>
          </p:cNvPr>
          <p:cNvSpPr/>
          <p:nvPr/>
        </p:nvSpPr>
        <p:spPr>
          <a:xfrm>
            <a:off x="2715850" y="3190851"/>
            <a:ext cx="503711" cy="768620"/>
          </a:xfrm>
          <a:prstGeom prst="star7">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863929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F462F8-8674-4D2B-BD8A-2C5B75C2F380}"/>
              </a:ext>
            </a:extLst>
          </p:cNvPr>
          <p:cNvSpPr>
            <a:spLocks noGrp="1"/>
          </p:cNvSpPr>
          <p:nvPr>
            <p:ph type="title"/>
          </p:nvPr>
        </p:nvSpPr>
        <p:spPr/>
        <p:txBody>
          <a:bodyPr>
            <a:normAutofit fontScale="90000"/>
          </a:bodyPr>
          <a:lstStyle/>
          <a:p>
            <a:r>
              <a:rPr lang="es-MX" dirty="0"/>
              <a:t>22.	Es todo aquel sólido, líquido o gas susceptible de arder con facilidad cuando entra en contacto con una fuente de ignición o de calor, con rápida propagación de flama.</a:t>
            </a:r>
            <a:br>
              <a:rPr lang="es-MX" dirty="0"/>
            </a:br>
            <a:endParaRPr lang="es-MX" dirty="0"/>
          </a:p>
        </p:txBody>
      </p:sp>
      <p:sp>
        <p:nvSpPr>
          <p:cNvPr id="3" name="Marcador de contenido 2">
            <a:extLst>
              <a:ext uri="{FF2B5EF4-FFF2-40B4-BE49-F238E27FC236}">
                <a16:creationId xmlns:a16="http://schemas.microsoft.com/office/drawing/2014/main" id="{B2ED3624-5E27-414A-9B64-6DD22D8E0E82}"/>
              </a:ext>
            </a:extLst>
          </p:cNvPr>
          <p:cNvSpPr>
            <a:spLocks noGrp="1"/>
          </p:cNvSpPr>
          <p:nvPr>
            <p:ph idx="1"/>
          </p:nvPr>
        </p:nvSpPr>
        <p:spPr/>
        <p:txBody>
          <a:bodyPr>
            <a:normAutofit/>
          </a:bodyPr>
          <a:lstStyle/>
          <a:p>
            <a:pPr marL="6160" indent="0">
              <a:buNone/>
            </a:pPr>
            <a:r>
              <a:rPr lang="es-MX" dirty="0"/>
              <a:t>a)	Material inflamable</a:t>
            </a:r>
          </a:p>
          <a:p>
            <a:pPr marL="6160" indent="0">
              <a:buNone/>
            </a:pPr>
            <a:r>
              <a:rPr lang="es-MX" dirty="0"/>
              <a:t>b)	Material pirofórico</a:t>
            </a:r>
          </a:p>
          <a:p>
            <a:pPr marL="6160" indent="0">
              <a:buNone/>
            </a:pPr>
            <a:r>
              <a:rPr lang="es-MX" dirty="0"/>
              <a:t>c)	Material resistente al fuego</a:t>
            </a:r>
          </a:p>
          <a:p>
            <a:pPr marL="6160" indent="0">
              <a:buNone/>
            </a:pPr>
            <a:r>
              <a:rPr lang="es-MX" dirty="0"/>
              <a:t>d)	Medios de detección de incendio</a:t>
            </a:r>
          </a:p>
          <a:p>
            <a:endParaRPr lang="es-MX" dirty="0"/>
          </a:p>
        </p:txBody>
      </p:sp>
      <p:sp>
        <p:nvSpPr>
          <p:cNvPr id="5" name="Estrella: 7 puntas 4">
            <a:extLst>
              <a:ext uri="{FF2B5EF4-FFF2-40B4-BE49-F238E27FC236}">
                <a16:creationId xmlns:a16="http://schemas.microsoft.com/office/drawing/2014/main" id="{7B910078-08F8-4937-99C7-A3D66A4019CF}"/>
              </a:ext>
            </a:extLst>
          </p:cNvPr>
          <p:cNvSpPr/>
          <p:nvPr/>
        </p:nvSpPr>
        <p:spPr>
          <a:xfrm>
            <a:off x="2715850" y="2675035"/>
            <a:ext cx="503711" cy="768620"/>
          </a:xfrm>
          <a:prstGeom prst="star7">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014460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F462F8-8674-4D2B-BD8A-2C5B75C2F380}"/>
              </a:ext>
            </a:extLst>
          </p:cNvPr>
          <p:cNvSpPr>
            <a:spLocks noGrp="1"/>
          </p:cNvSpPr>
          <p:nvPr>
            <p:ph type="title"/>
          </p:nvPr>
        </p:nvSpPr>
        <p:spPr/>
        <p:txBody>
          <a:bodyPr>
            <a:noAutofit/>
          </a:bodyPr>
          <a:lstStyle/>
          <a:p>
            <a:r>
              <a:rPr lang="es-MX" sz="2800" dirty="0"/>
              <a:t>23.	Son los recubrimientos ignífugos o retardantes, así como los elementos de construcción, tales como paredes, techos o pisos, que pueden estar sujetos a la acción del fuego por un tiempo determinado sin entrar en combustión.</a:t>
            </a:r>
          </a:p>
        </p:txBody>
      </p:sp>
      <p:sp>
        <p:nvSpPr>
          <p:cNvPr id="3" name="Marcador de contenido 2">
            <a:extLst>
              <a:ext uri="{FF2B5EF4-FFF2-40B4-BE49-F238E27FC236}">
                <a16:creationId xmlns:a16="http://schemas.microsoft.com/office/drawing/2014/main" id="{B2ED3624-5E27-414A-9B64-6DD22D8E0E82}"/>
              </a:ext>
            </a:extLst>
          </p:cNvPr>
          <p:cNvSpPr>
            <a:spLocks noGrp="1"/>
          </p:cNvSpPr>
          <p:nvPr>
            <p:ph idx="1"/>
          </p:nvPr>
        </p:nvSpPr>
        <p:spPr/>
        <p:txBody>
          <a:bodyPr>
            <a:normAutofit/>
          </a:bodyPr>
          <a:lstStyle/>
          <a:p>
            <a:pPr marL="6160" indent="0">
              <a:buNone/>
            </a:pPr>
            <a:r>
              <a:rPr lang="es-MX" dirty="0"/>
              <a:t>a)	Material inflamable</a:t>
            </a:r>
          </a:p>
          <a:p>
            <a:pPr marL="6160" indent="0">
              <a:buNone/>
            </a:pPr>
            <a:r>
              <a:rPr lang="es-MX" dirty="0"/>
              <a:t>b)	Material pirofórico</a:t>
            </a:r>
          </a:p>
          <a:p>
            <a:pPr marL="6160" indent="0">
              <a:buNone/>
            </a:pPr>
            <a:r>
              <a:rPr lang="es-MX" dirty="0"/>
              <a:t>c)	Material resistente al fuego</a:t>
            </a:r>
          </a:p>
          <a:p>
            <a:pPr marL="6160" indent="0">
              <a:buNone/>
            </a:pPr>
            <a:r>
              <a:rPr lang="es-MX" dirty="0"/>
              <a:t>d)	Medios de detección de incendio</a:t>
            </a:r>
          </a:p>
          <a:p>
            <a:endParaRPr lang="es-MX" dirty="0"/>
          </a:p>
        </p:txBody>
      </p:sp>
      <p:sp>
        <p:nvSpPr>
          <p:cNvPr id="5" name="Estrella: 7 puntas 4">
            <a:extLst>
              <a:ext uri="{FF2B5EF4-FFF2-40B4-BE49-F238E27FC236}">
                <a16:creationId xmlns:a16="http://schemas.microsoft.com/office/drawing/2014/main" id="{7B910078-08F8-4937-99C7-A3D66A4019CF}"/>
              </a:ext>
            </a:extLst>
          </p:cNvPr>
          <p:cNvSpPr/>
          <p:nvPr/>
        </p:nvSpPr>
        <p:spPr>
          <a:xfrm>
            <a:off x="2692404" y="3659772"/>
            <a:ext cx="503711" cy="768620"/>
          </a:xfrm>
          <a:prstGeom prst="star7">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49194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F462F8-8674-4D2B-BD8A-2C5B75C2F380}"/>
              </a:ext>
            </a:extLst>
          </p:cNvPr>
          <p:cNvSpPr>
            <a:spLocks noGrp="1"/>
          </p:cNvSpPr>
          <p:nvPr>
            <p:ph type="title"/>
          </p:nvPr>
        </p:nvSpPr>
        <p:spPr/>
        <p:txBody>
          <a:bodyPr>
            <a:noAutofit/>
          </a:bodyPr>
          <a:lstStyle/>
          <a:p>
            <a:r>
              <a:rPr lang="es-MX" sz="2000" dirty="0"/>
              <a:t>24.	Es el órgano normativo y operativo, cuyo ámbito de acción se circunscribe a las instalaciones de una institución, dependencia o entidad perteneciente a los sectores público, privado o social, que tiene la responsabilidad de desarrollar y dirigir las acciones de protección civil, así como de elaborar, implementar y coordinar el programa interno correspondiente.</a:t>
            </a:r>
          </a:p>
        </p:txBody>
      </p:sp>
      <p:sp>
        <p:nvSpPr>
          <p:cNvPr id="3" name="Marcador de contenido 2">
            <a:extLst>
              <a:ext uri="{FF2B5EF4-FFF2-40B4-BE49-F238E27FC236}">
                <a16:creationId xmlns:a16="http://schemas.microsoft.com/office/drawing/2014/main" id="{B2ED3624-5E27-414A-9B64-6DD22D8E0E82}"/>
              </a:ext>
            </a:extLst>
          </p:cNvPr>
          <p:cNvSpPr>
            <a:spLocks noGrp="1"/>
          </p:cNvSpPr>
          <p:nvPr>
            <p:ph idx="1"/>
          </p:nvPr>
        </p:nvSpPr>
        <p:spPr/>
        <p:txBody>
          <a:bodyPr>
            <a:normAutofit/>
          </a:bodyPr>
          <a:lstStyle/>
          <a:p>
            <a:pPr marL="6160" indent="0">
              <a:buNone/>
            </a:pPr>
            <a:r>
              <a:rPr lang="es-MX" dirty="0"/>
              <a:t>a)	Recarga del agente</a:t>
            </a:r>
          </a:p>
          <a:p>
            <a:pPr marL="6160" indent="0">
              <a:buNone/>
            </a:pPr>
            <a:r>
              <a:rPr lang="es-MX" dirty="0"/>
              <a:t>b)	Ruta de evacuación</a:t>
            </a:r>
          </a:p>
          <a:p>
            <a:pPr marL="6160" indent="0">
              <a:buNone/>
            </a:pPr>
            <a:r>
              <a:rPr lang="es-MX" dirty="0"/>
              <a:t>c)	Punto de inflamación</a:t>
            </a:r>
          </a:p>
          <a:p>
            <a:pPr marL="6160" indent="0">
              <a:buNone/>
            </a:pPr>
            <a:r>
              <a:rPr lang="es-MX" dirty="0"/>
              <a:t>d)	Unidad interna de protección civil</a:t>
            </a:r>
          </a:p>
          <a:p>
            <a:endParaRPr lang="es-MX" dirty="0"/>
          </a:p>
        </p:txBody>
      </p:sp>
      <p:sp>
        <p:nvSpPr>
          <p:cNvPr id="5" name="Estrella: 7 puntas 4">
            <a:extLst>
              <a:ext uri="{FF2B5EF4-FFF2-40B4-BE49-F238E27FC236}">
                <a16:creationId xmlns:a16="http://schemas.microsoft.com/office/drawing/2014/main" id="{7B910078-08F8-4937-99C7-A3D66A4019CF}"/>
              </a:ext>
            </a:extLst>
          </p:cNvPr>
          <p:cNvSpPr/>
          <p:nvPr/>
        </p:nvSpPr>
        <p:spPr>
          <a:xfrm>
            <a:off x="2715850" y="4175586"/>
            <a:ext cx="503711" cy="768620"/>
          </a:xfrm>
          <a:prstGeom prst="star7">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603079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F462F8-8674-4D2B-BD8A-2C5B75C2F380}"/>
              </a:ext>
            </a:extLst>
          </p:cNvPr>
          <p:cNvSpPr>
            <a:spLocks noGrp="1"/>
          </p:cNvSpPr>
          <p:nvPr>
            <p:ph type="title"/>
          </p:nvPr>
        </p:nvSpPr>
        <p:spPr/>
        <p:txBody>
          <a:bodyPr>
            <a:normAutofit fontScale="90000"/>
          </a:bodyPr>
          <a:lstStyle/>
          <a:p>
            <a:r>
              <a:rPr lang="es-MX" dirty="0"/>
              <a:t>25.	Es el reemplazo total del agente extintor por uno nuevo y, en su caso, certificado.</a:t>
            </a:r>
          </a:p>
        </p:txBody>
      </p:sp>
      <p:sp>
        <p:nvSpPr>
          <p:cNvPr id="3" name="Marcador de contenido 2">
            <a:extLst>
              <a:ext uri="{FF2B5EF4-FFF2-40B4-BE49-F238E27FC236}">
                <a16:creationId xmlns:a16="http://schemas.microsoft.com/office/drawing/2014/main" id="{B2ED3624-5E27-414A-9B64-6DD22D8E0E82}"/>
              </a:ext>
            </a:extLst>
          </p:cNvPr>
          <p:cNvSpPr>
            <a:spLocks noGrp="1"/>
          </p:cNvSpPr>
          <p:nvPr>
            <p:ph idx="1"/>
          </p:nvPr>
        </p:nvSpPr>
        <p:spPr/>
        <p:txBody>
          <a:bodyPr>
            <a:normAutofit/>
          </a:bodyPr>
          <a:lstStyle/>
          <a:p>
            <a:pPr marL="6160" indent="0">
              <a:buNone/>
            </a:pPr>
            <a:r>
              <a:rPr lang="es-MX" dirty="0"/>
              <a:t>a)	Recarga del agente</a:t>
            </a:r>
          </a:p>
          <a:p>
            <a:pPr marL="6160" indent="0">
              <a:buNone/>
            </a:pPr>
            <a:r>
              <a:rPr lang="es-MX" dirty="0"/>
              <a:t>b)	Ruta de evacuación</a:t>
            </a:r>
          </a:p>
          <a:p>
            <a:pPr marL="6160" indent="0">
              <a:buNone/>
            </a:pPr>
            <a:r>
              <a:rPr lang="es-MX" dirty="0"/>
              <a:t>c)	Punto de inflamación</a:t>
            </a:r>
          </a:p>
          <a:p>
            <a:pPr marL="6160" indent="0">
              <a:buNone/>
            </a:pPr>
            <a:r>
              <a:rPr lang="es-MX" dirty="0"/>
              <a:t>d)	Unidad interna de protección civil</a:t>
            </a:r>
          </a:p>
          <a:p>
            <a:endParaRPr lang="es-MX" dirty="0"/>
          </a:p>
        </p:txBody>
      </p:sp>
      <p:sp>
        <p:nvSpPr>
          <p:cNvPr id="5" name="Estrella: 7 puntas 4">
            <a:extLst>
              <a:ext uri="{FF2B5EF4-FFF2-40B4-BE49-F238E27FC236}">
                <a16:creationId xmlns:a16="http://schemas.microsoft.com/office/drawing/2014/main" id="{7B910078-08F8-4937-99C7-A3D66A4019CF}"/>
              </a:ext>
            </a:extLst>
          </p:cNvPr>
          <p:cNvSpPr/>
          <p:nvPr/>
        </p:nvSpPr>
        <p:spPr>
          <a:xfrm>
            <a:off x="2715850" y="2628148"/>
            <a:ext cx="503711" cy="768620"/>
          </a:xfrm>
          <a:prstGeom prst="star7">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69826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F462F8-8674-4D2B-BD8A-2C5B75C2F380}"/>
              </a:ext>
            </a:extLst>
          </p:cNvPr>
          <p:cNvSpPr>
            <a:spLocks noGrp="1"/>
          </p:cNvSpPr>
          <p:nvPr>
            <p:ph type="title"/>
          </p:nvPr>
        </p:nvSpPr>
        <p:spPr/>
        <p:txBody>
          <a:bodyPr>
            <a:normAutofit fontScale="90000"/>
          </a:bodyPr>
          <a:lstStyle/>
          <a:p>
            <a:r>
              <a:rPr lang="es-MX" dirty="0"/>
              <a:t>26.	Es la temperatura mínima, corregida a la presión de referencia de 101.3 kPa, a la que una sustancia desprende vapores capaces de formar una mezcla inflamable en su superficie, y que no es suficiente para sostener la combustión.</a:t>
            </a:r>
          </a:p>
        </p:txBody>
      </p:sp>
      <p:sp>
        <p:nvSpPr>
          <p:cNvPr id="3" name="Marcador de contenido 2">
            <a:extLst>
              <a:ext uri="{FF2B5EF4-FFF2-40B4-BE49-F238E27FC236}">
                <a16:creationId xmlns:a16="http://schemas.microsoft.com/office/drawing/2014/main" id="{B2ED3624-5E27-414A-9B64-6DD22D8E0E82}"/>
              </a:ext>
            </a:extLst>
          </p:cNvPr>
          <p:cNvSpPr>
            <a:spLocks noGrp="1"/>
          </p:cNvSpPr>
          <p:nvPr>
            <p:ph idx="1"/>
          </p:nvPr>
        </p:nvSpPr>
        <p:spPr/>
        <p:txBody>
          <a:bodyPr>
            <a:normAutofit/>
          </a:bodyPr>
          <a:lstStyle/>
          <a:p>
            <a:pPr marL="6160" indent="0">
              <a:buNone/>
            </a:pPr>
            <a:r>
              <a:rPr lang="es-MX" dirty="0"/>
              <a:t>a)	Recarga del agente</a:t>
            </a:r>
          </a:p>
          <a:p>
            <a:pPr marL="6160" indent="0">
              <a:buNone/>
            </a:pPr>
            <a:r>
              <a:rPr lang="es-MX" dirty="0"/>
              <a:t>b)	Ruta de evacuación</a:t>
            </a:r>
          </a:p>
          <a:p>
            <a:pPr marL="6160" indent="0">
              <a:buNone/>
            </a:pPr>
            <a:r>
              <a:rPr lang="es-MX" dirty="0"/>
              <a:t>c)	Punto de inflamación</a:t>
            </a:r>
          </a:p>
          <a:p>
            <a:pPr marL="6160" indent="0">
              <a:buNone/>
            </a:pPr>
            <a:r>
              <a:rPr lang="es-MX" dirty="0"/>
              <a:t>d)	Unidad interna de protección civil</a:t>
            </a:r>
          </a:p>
          <a:p>
            <a:endParaRPr lang="es-MX" dirty="0"/>
          </a:p>
        </p:txBody>
      </p:sp>
      <p:sp>
        <p:nvSpPr>
          <p:cNvPr id="5" name="Estrella: 7 puntas 4">
            <a:extLst>
              <a:ext uri="{FF2B5EF4-FFF2-40B4-BE49-F238E27FC236}">
                <a16:creationId xmlns:a16="http://schemas.microsoft.com/office/drawing/2014/main" id="{7B910078-08F8-4937-99C7-A3D66A4019CF}"/>
              </a:ext>
            </a:extLst>
          </p:cNvPr>
          <p:cNvSpPr/>
          <p:nvPr/>
        </p:nvSpPr>
        <p:spPr>
          <a:xfrm>
            <a:off x="2692404" y="3683218"/>
            <a:ext cx="503711" cy="768620"/>
          </a:xfrm>
          <a:prstGeom prst="star7">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028065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F462F8-8674-4D2B-BD8A-2C5B75C2F380}"/>
              </a:ext>
            </a:extLst>
          </p:cNvPr>
          <p:cNvSpPr>
            <a:spLocks noGrp="1"/>
          </p:cNvSpPr>
          <p:nvPr>
            <p:ph type="title"/>
          </p:nvPr>
        </p:nvSpPr>
        <p:spPr/>
        <p:txBody>
          <a:bodyPr>
            <a:normAutofit fontScale="90000"/>
          </a:bodyPr>
          <a:lstStyle/>
          <a:p>
            <a:r>
              <a:rPr lang="es-MX" dirty="0"/>
              <a:t>27.	Clasificar el riesgo de incendio del centro de trabajo o por áreas que lo integran, tales como plantas, edificios o niveles, de conformidad es una obligación del:</a:t>
            </a:r>
            <a:br>
              <a:rPr lang="es-MX" dirty="0"/>
            </a:br>
            <a:endParaRPr lang="es-MX" dirty="0"/>
          </a:p>
        </p:txBody>
      </p:sp>
      <p:sp>
        <p:nvSpPr>
          <p:cNvPr id="3" name="Marcador de contenido 2">
            <a:extLst>
              <a:ext uri="{FF2B5EF4-FFF2-40B4-BE49-F238E27FC236}">
                <a16:creationId xmlns:a16="http://schemas.microsoft.com/office/drawing/2014/main" id="{B2ED3624-5E27-414A-9B64-6DD22D8E0E82}"/>
              </a:ext>
            </a:extLst>
          </p:cNvPr>
          <p:cNvSpPr>
            <a:spLocks noGrp="1"/>
          </p:cNvSpPr>
          <p:nvPr>
            <p:ph idx="1"/>
          </p:nvPr>
        </p:nvSpPr>
        <p:spPr/>
        <p:txBody>
          <a:bodyPr>
            <a:normAutofit/>
          </a:bodyPr>
          <a:lstStyle/>
          <a:p>
            <a:pPr marL="6160" indent="0">
              <a:buNone/>
            </a:pPr>
            <a:r>
              <a:rPr lang="es-MX" dirty="0"/>
              <a:t>a)	</a:t>
            </a:r>
            <a:r>
              <a:rPr lang="es-MX" dirty="0" err="1"/>
              <a:t>Patron</a:t>
            </a:r>
            <a:endParaRPr lang="es-MX" dirty="0"/>
          </a:p>
          <a:p>
            <a:pPr marL="6160" indent="0">
              <a:buNone/>
            </a:pPr>
            <a:r>
              <a:rPr lang="es-MX" dirty="0"/>
              <a:t>b)	Trabajador</a:t>
            </a:r>
          </a:p>
          <a:p>
            <a:pPr marL="6160" indent="0">
              <a:buNone/>
            </a:pPr>
            <a:r>
              <a:rPr lang="es-MX" dirty="0"/>
              <a:t>c)	Unidad interna de protección civil</a:t>
            </a:r>
          </a:p>
          <a:p>
            <a:pPr marL="6160" indent="0">
              <a:buNone/>
            </a:pPr>
            <a:r>
              <a:rPr lang="es-MX" dirty="0"/>
              <a:t>d)	Unidad de verificación</a:t>
            </a:r>
          </a:p>
          <a:p>
            <a:endParaRPr lang="es-MX" dirty="0"/>
          </a:p>
        </p:txBody>
      </p:sp>
      <p:sp>
        <p:nvSpPr>
          <p:cNvPr id="5" name="Estrella: 7 puntas 4">
            <a:extLst>
              <a:ext uri="{FF2B5EF4-FFF2-40B4-BE49-F238E27FC236}">
                <a16:creationId xmlns:a16="http://schemas.microsoft.com/office/drawing/2014/main" id="{7B910078-08F8-4937-99C7-A3D66A4019CF}"/>
              </a:ext>
            </a:extLst>
          </p:cNvPr>
          <p:cNvSpPr/>
          <p:nvPr/>
        </p:nvSpPr>
        <p:spPr>
          <a:xfrm>
            <a:off x="2739296" y="2675039"/>
            <a:ext cx="503711" cy="768620"/>
          </a:xfrm>
          <a:prstGeom prst="star7">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729498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F462F8-8674-4D2B-BD8A-2C5B75C2F380}"/>
              </a:ext>
            </a:extLst>
          </p:cNvPr>
          <p:cNvSpPr>
            <a:spLocks noGrp="1"/>
          </p:cNvSpPr>
          <p:nvPr>
            <p:ph type="title"/>
          </p:nvPr>
        </p:nvSpPr>
        <p:spPr/>
        <p:txBody>
          <a:bodyPr>
            <a:normAutofit fontScale="90000"/>
          </a:bodyPr>
          <a:lstStyle/>
          <a:p>
            <a:r>
              <a:rPr lang="es-MX" dirty="0"/>
              <a:t>28.	Auxiliar en la respuesta a emergencias de incendio que se presenten en el centro de trabajo, conforme a la capacitación y entrenamiento recibidos.  </a:t>
            </a:r>
            <a:br>
              <a:rPr lang="es-MX" dirty="0"/>
            </a:br>
            <a:endParaRPr lang="es-MX" dirty="0"/>
          </a:p>
        </p:txBody>
      </p:sp>
      <p:sp>
        <p:nvSpPr>
          <p:cNvPr id="3" name="Marcador de contenido 2">
            <a:extLst>
              <a:ext uri="{FF2B5EF4-FFF2-40B4-BE49-F238E27FC236}">
                <a16:creationId xmlns:a16="http://schemas.microsoft.com/office/drawing/2014/main" id="{B2ED3624-5E27-414A-9B64-6DD22D8E0E82}"/>
              </a:ext>
            </a:extLst>
          </p:cNvPr>
          <p:cNvSpPr>
            <a:spLocks noGrp="1"/>
          </p:cNvSpPr>
          <p:nvPr>
            <p:ph idx="1"/>
          </p:nvPr>
        </p:nvSpPr>
        <p:spPr/>
        <p:txBody>
          <a:bodyPr>
            <a:normAutofit/>
          </a:bodyPr>
          <a:lstStyle/>
          <a:p>
            <a:pPr marL="6160" indent="0">
              <a:buNone/>
            </a:pPr>
            <a:r>
              <a:rPr lang="es-MX" dirty="0"/>
              <a:t>a)	</a:t>
            </a:r>
            <a:r>
              <a:rPr lang="es-MX" dirty="0" err="1"/>
              <a:t>Patron</a:t>
            </a:r>
            <a:endParaRPr lang="es-MX" dirty="0"/>
          </a:p>
          <a:p>
            <a:pPr marL="6160" indent="0">
              <a:buNone/>
            </a:pPr>
            <a:r>
              <a:rPr lang="es-MX" dirty="0"/>
              <a:t>b)	Trabajador</a:t>
            </a:r>
          </a:p>
          <a:p>
            <a:pPr marL="6160" indent="0">
              <a:buNone/>
            </a:pPr>
            <a:r>
              <a:rPr lang="es-MX" dirty="0"/>
              <a:t>c)	Unidad interna de protección civil</a:t>
            </a:r>
          </a:p>
          <a:p>
            <a:pPr marL="6160" indent="0">
              <a:buNone/>
            </a:pPr>
            <a:r>
              <a:rPr lang="es-MX" dirty="0"/>
              <a:t>d)	Unidad de verificación</a:t>
            </a:r>
          </a:p>
          <a:p>
            <a:endParaRPr lang="es-MX" dirty="0"/>
          </a:p>
        </p:txBody>
      </p:sp>
      <p:sp>
        <p:nvSpPr>
          <p:cNvPr id="5" name="Estrella: 7 puntas 4">
            <a:extLst>
              <a:ext uri="{FF2B5EF4-FFF2-40B4-BE49-F238E27FC236}">
                <a16:creationId xmlns:a16="http://schemas.microsoft.com/office/drawing/2014/main" id="{7B910078-08F8-4937-99C7-A3D66A4019CF}"/>
              </a:ext>
            </a:extLst>
          </p:cNvPr>
          <p:cNvSpPr/>
          <p:nvPr/>
        </p:nvSpPr>
        <p:spPr>
          <a:xfrm>
            <a:off x="2692404" y="3167403"/>
            <a:ext cx="503711" cy="768620"/>
          </a:xfrm>
          <a:prstGeom prst="star7">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55089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F462F8-8674-4D2B-BD8A-2C5B75C2F380}"/>
              </a:ext>
            </a:extLst>
          </p:cNvPr>
          <p:cNvSpPr>
            <a:spLocks noGrp="1"/>
          </p:cNvSpPr>
          <p:nvPr>
            <p:ph type="title"/>
          </p:nvPr>
        </p:nvSpPr>
        <p:spPr/>
        <p:txBody>
          <a:bodyPr>
            <a:normAutofit fontScale="90000"/>
          </a:bodyPr>
          <a:lstStyle/>
          <a:p>
            <a:r>
              <a:rPr lang="es-MX" dirty="0"/>
              <a:t>29.	El capitulo Brigadas contra incendio es el numero:</a:t>
            </a:r>
            <a:br>
              <a:rPr lang="es-MX" dirty="0"/>
            </a:br>
            <a:endParaRPr lang="es-MX" dirty="0"/>
          </a:p>
        </p:txBody>
      </p:sp>
      <p:sp>
        <p:nvSpPr>
          <p:cNvPr id="3" name="Marcador de contenido 2">
            <a:extLst>
              <a:ext uri="{FF2B5EF4-FFF2-40B4-BE49-F238E27FC236}">
                <a16:creationId xmlns:a16="http://schemas.microsoft.com/office/drawing/2014/main" id="{B2ED3624-5E27-414A-9B64-6DD22D8E0E82}"/>
              </a:ext>
            </a:extLst>
          </p:cNvPr>
          <p:cNvSpPr>
            <a:spLocks noGrp="1"/>
          </p:cNvSpPr>
          <p:nvPr>
            <p:ph idx="1"/>
          </p:nvPr>
        </p:nvSpPr>
        <p:spPr/>
        <p:txBody>
          <a:bodyPr>
            <a:normAutofit/>
          </a:bodyPr>
          <a:lstStyle/>
          <a:p>
            <a:pPr marL="6160" indent="0">
              <a:buNone/>
            </a:pPr>
            <a:r>
              <a:rPr lang="es-MX" dirty="0"/>
              <a:t>a)	6</a:t>
            </a:r>
          </a:p>
          <a:p>
            <a:pPr marL="6160" indent="0">
              <a:buNone/>
            </a:pPr>
            <a:r>
              <a:rPr lang="es-MX" dirty="0"/>
              <a:t>b)	7</a:t>
            </a:r>
          </a:p>
          <a:p>
            <a:pPr marL="6160" indent="0">
              <a:buNone/>
            </a:pPr>
            <a:r>
              <a:rPr lang="es-MX" dirty="0"/>
              <a:t>c)	8</a:t>
            </a:r>
          </a:p>
          <a:p>
            <a:pPr marL="6160" indent="0">
              <a:buNone/>
            </a:pPr>
            <a:r>
              <a:rPr lang="es-MX" dirty="0"/>
              <a:t>d)	9</a:t>
            </a:r>
          </a:p>
          <a:p>
            <a:endParaRPr lang="es-MX" dirty="0"/>
          </a:p>
        </p:txBody>
      </p:sp>
      <p:sp>
        <p:nvSpPr>
          <p:cNvPr id="5" name="Estrella: 7 puntas 4">
            <a:extLst>
              <a:ext uri="{FF2B5EF4-FFF2-40B4-BE49-F238E27FC236}">
                <a16:creationId xmlns:a16="http://schemas.microsoft.com/office/drawing/2014/main" id="{7B910078-08F8-4937-99C7-A3D66A4019CF}"/>
              </a:ext>
            </a:extLst>
          </p:cNvPr>
          <p:cNvSpPr/>
          <p:nvPr/>
        </p:nvSpPr>
        <p:spPr>
          <a:xfrm>
            <a:off x="2715850" y="4152138"/>
            <a:ext cx="503711" cy="768620"/>
          </a:xfrm>
          <a:prstGeom prst="star7">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300776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F462F8-8674-4D2B-BD8A-2C5B75C2F380}"/>
              </a:ext>
            </a:extLst>
          </p:cNvPr>
          <p:cNvSpPr>
            <a:spLocks noGrp="1"/>
          </p:cNvSpPr>
          <p:nvPr>
            <p:ph type="title"/>
          </p:nvPr>
        </p:nvSpPr>
        <p:spPr/>
        <p:txBody>
          <a:bodyPr>
            <a:normAutofit fontScale="90000"/>
          </a:bodyPr>
          <a:lstStyle/>
          <a:p>
            <a:r>
              <a:rPr lang="es-MX" dirty="0"/>
              <a:t>30.	Esta norma corresponde con la siguiente norma internacional.</a:t>
            </a:r>
            <a:br>
              <a:rPr lang="es-MX" dirty="0"/>
            </a:br>
            <a:endParaRPr lang="es-MX" dirty="0"/>
          </a:p>
        </p:txBody>
      </p:sp>
      <p:sp>
        <p:nvSpPr>
          <p:cNvPr id="3" name="Marcador de contenido 2">
            <a:extLst>
              <a:ext uri="{FF2B5EF4-FFF2-40B4-BE49-F238E27FC236}">
                <a16:creationId xmlns:a16="http://schemas.microsoft.com/office/drawing/2014/main" id="{B2ED3624-5E27-414A-9B64-6DD22D8E0E82}"/>
              </a:ext>
            </a:extLst>
          </p:cNvPr>
          <p:cNvSpPr>
            <a:spLocks noGrp="1"/>
          </p:cNvSpPr>
          <p:nvPr>
            <p:ph idx="1"/>
          </p:nvPr>
        </p:nvSpPr>
        <p:spPr/>
        <p:txBody>
          <a:bodyPr/>
          <a:lstStyle/>
          <a:p>
            <a:pPr marL="6160" indent="0">
              <a:buNone/>
            </a:pPr>
            <a:r>
              <a:rPr lang="es-MX" dirty="0"/>
              <a:t>a)	ISO 14000</a:t>
            </a:r>
          </a:p>
          <a:p>
            <a:pPr marL="6160" indent="0">
              <a:buNone/>
            </a:pPr>
            <a:r>
              <a:rPr lang="es-MX" dirty="0"/>
              <a:t>b)	OHSAS 18001</a:t>
            </a:r>
          </a:p>
          <a:p>
            <a:pPr marL="6160" indent="0">
              <a:buNone/>
            </a:pPr>
            <a:r>
              <a:rPr lang="es-MX" dirty="0"/>
              <a:t>c)	IATF 16949</a:t>
            </a:r>
          </a:p>
          <a:p>
            <a:pPr marL="6160" indent="0">
              <a:buNone/>
            </a:pPr>
            <a:r>
              <a:rPr lang="es-MX" dirty="0"/>
              <a:t>d)	Ninguna</a:t>
            </a:r>
          </a:p>
        </p:txBody>
      </p:sp>
      <p:sp>
        <p:nvSpPr>
          <p:cNvPr id="5" name="Estrella: 7 puntas 4">
            <a:extLst>
              <a:ext uri="{FF2B5EF4-FFF2-40B4-BE49-F238E27FC236}">
                <a16:creationId xmlns:a16="http://schemas.microsoft.com/office/drawing/2014/main" id="{7B910078-08F8-4937-99C7-A3D66A4019CF}"/>
              </a:ext>
            </a:extLst>
          </p:cNvPr>
          <p:cNvSpPr/>
          <p:nvPr/>
        </p:nvSpPr>
        <p:spPr>
          <a:xfrm>
            <a:off x="2715850" y="4433491"/>
            <a:ext cx="503711" cy="768620"/>
          </a:xfrm>
          <a:prstGeom prst="star7">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09488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E218E2-B48E-420F-B34E-CF89C33B7AD9}"/>
              </a:ext>
            </a:extLst>
          </p:cNvPr>
          <p:cNvSpPr>
            <a:spLocks noGrp="1"/>
          </p:cNvSpPr>
          <p:nvPr>
            <p:ph type="title"/>
          </p:nvPr>
        </p:nvSpPr>
        <p:spPr>
          <a:xfrm>
            <a:off x="2611808" y="808056"/>
            <a:ext cx="7958331" cy="5195179"/>
          </a:xfrm>
        </p:spPr>
        <p:txBody>
          <a:bodyPr>
            <a:normAutofit fontScale="90000"/>
          </a:bodyPr>
          <a:lstStyle/>
          <a:p>
            <a:r>
              <a:rPr lang="es-MX" sz="9600" dirty="0"/>
              <a:t>Autoridad local de protección civil</a:t>
            </a:r>
            <a:endParaRPr lang="es-MX" sz="10000" dirty="0"/>
          </a:p>
        </p:txBody>
      </p:sp>
    </p:spTree>
    <p:extLst>
      <p:ext uri="{BB962C8B-B14F-4D97-AF65-F5344CB8AC3E}">
        <p14:creationId xmlns:p14="http://schemas.microsoft.com/office/powerpoint/2010/main" val="360717575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E218E2-B48E-420F-B34E-CF89C33B7AD9}"/>
              </a:ext>
            </a:extLst>
          </p:cNvPr>
          <p:cNvSpPr>
            <a:spLocks noGrp="1"/>
          </p:cNvSpPr>
          <p:nvPr>
            <p:ph type="title"/>
          </p:nvPr>
        </p:nvSpPr>
        <p:spPr>
          <a:xfrm>
            <a:off x="2611808" y="808056"/>
            <a:ext cx="7958331" cy="5195179"/>
          </a:xfrm>
        </p:spPr>
        <p:txBody>
          <a:bodyPr>
            <a:noAutofit/>
          </a:bodyPr>
          <a:lstStyle/>
          <a:p>
            <a:r>
              <a:rPr lang="es-MX" sz="4800" dirty="0"/>
              <a:t>La autoridad de los sistemas de protección civil de las entidades federativas, del Distrito Federal y de los Municipios y Delegaciones que forman parte del Sistema Nacional de Protección Civil.</a:t>
            </a:r>
          </a:p>
        </p:txBody>
      </p:sp>
    </p:spTree>
    <p:extLst>
      <p:ext uri="{BB962C8B-B14F-4D97-AF65-F5344CB8AC3E}">
        <p14:creationId xmlns:p14="http://schemas.microsoft.com/office/powerpoint/2010/main" val="227908207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E218E2-B48E-420F-B34E-CF89C33B7AD9}"/>
              </a:ext>
            </a:extLst>
          </p:cNvPr>
          <p:cNvSpPr>
            <a:spLocks noGrp="1"/>
          </p:cNvSpPr>
          <p:nvPr>
            <p:ph type="title"/>
          </p:nvPr>
        </p:nvSpPr>
        <p:spPr>
          <a:xfrm>
            <a:off x="2611808" y="808056"/>
            <a:ext cx="7958331" cy="5195179"/>
          </a:xfrm>
        </p:spPr>
        <p:txBody>
          <a:bodyPr>
            <a:normAutofit/>
          </a:bodyPr>
          <a:lstStyle/>
          <a:p>
            <a:r>
              <a:rPr lang="es-MX" sz="9600" dirty="0"/>
              <a:t>Brigada contra incendio</a:t>
            </a:r>
            <a:endParaRPr lang="es-MX" sz="10000" dirty="0"/>
          </a:p>
        </p:txBody>
      </p:sp>
    </p:spTree>
    <p:extLst>
      <p:ext uri="{BB962C8B-B14F-4D97-AF65-F5344CB8AC3E}">
        <p14:creationId xmlns:p14="http://schemas.microsoft.com/office/powerpoint/2010/main" val="1049666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E218E2-B48E-420F-B34E-CF89C33B7AD9}"/>
              </a:ext>
            </a:extLst>
          </p:cNvPr>
          <p:cNvSpPr>
            <a:spLocks noGrp="1"/>
          </p:cNvSpPr>
          <p:nvPr>
            <p:ph type="title"/>
          </p:nvPr>
        </p:nvSpPr>
        <p:spPr>
          <a:xfrm>
            <a:off x="2611808" y="808056"/>
            <a:ext cx="7958331" cy="5195179"/>
          </a:xfrm>
        </p:spPr>
        <p:txBody>
          <a:bodyPr>
            <a:noAutofit/>
          </a:bodyPr>
          <a:lstStyle/>
          <a:p>
            <a:r>
              <a:rPr lang="es-MX" sz="3200" dirty="0"/>
              <a:t>El grupo de trabajadores organizados en una unidad interna de protección civil, capacitados y adiestrados en operaciones básicas de prevención y protección contra incendio y atención de emergencias de incendio, tales como identificación de los riesgos de la situación de emergencia por incendio; manejo de equipos o sistemas contra incendio, al igual que en acciones de evacuación, comunicación y primeros auxilios, entre otras.</a:t>
            </a:r>
          </a:p>
        </p:txBody>
      </p:sp>
    </p:spTree>
    <p:extLst>
      <p:ext uri="{BB962C8B-B14F-4D97-AF65-F5344CB8AC3E}">
        <p14:creationId xmlns:p14="http://schemas.microsoft.com/office/powerpoint/2010/main" val="166257612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E218E2-B48E-420F-B34E-CF89C33B7AD9}"/>
              </a:ext>
            </a:extLst>
          </p:cNvPr>
          <p:cNvSpPr>
            <a:spLocks noGrp="1"/>
          </p:cNvSpPr>
          <p:nvPr>
            <p:ph type="title"/>
          </p:nvPr>
        </p:nvSpPr>
        <p:spPr>
          <a:xfrm>
            <a:off x="2611808" y="808056"/>
            <a:ext cx="7958331" cy="5195179"/>
          </a:xfrm>
        </p:spPr>
        <p:txBody>
          <a:bodyPr>
            <a:normAutofit/>
          </a:bodyPr>
          <a:lstStyle/>
          <a:p>
            <a:r>
              <a:rPr lang="es-MX" sz="9600" dirty="0"/>
              <a:t>Centro de trabajo</a:t>
            </a:r>
            <a:endParaRPr lang="es-MX" sz="10000" dirty="0"/>
          </a:p>
        </p:txBody>
      </p:sp>
    </p:spTree>
    <p:extLst>
      <p:ext uri="{BB962C8B-B14F-4D97-AF65-F5344CB8AC3E}">
        <p14:creationId xmlns:p14="http://schemas.microsoft.com/office/powerpoint/2010/main" val="259751027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7E7825-34E8-4EB9-A2AD-ED081305B2C9}"/>
              </a:ext>
            </a:extLst>
          </p:cNvPr>
          <p:cNvSpPr>
            <a:spLocks noGrp="1"/>
          </p:cNvSpPr>
          <p:nvPr>
            <p:ph type="title"/>
          </p:nvPr>
        </p:nvSpPr>
        <p:spPr/>
        <p:txBody>
          <a:bodyPr/>
          <a:lstStyle/>
          <a:p>
            <a:r>
              <a:rPr lang="es-MX" dirty="0"/>
              <a:t>Temario</a:t>
            </a:r>
          </a:p>
        </p:txBody>
      </p:sp>
      <p:sp>
        <p:nvSpPr>
          <p:cNvPr id="3" name="Marcador de contenido 2">
            <a:extLst>
              <a:ext uri="{FF2B5EF4-FFF2-40B4-BE49-F238E27FC236}">
                <a16:creationId xmlns:a16="http://schemas.microsoft.com/office/drawing/2014/main" id="{1B89DF29-D76F-4CC9-887B-49E2EE81150B}"/>
              </a:ext>
            </a:extLst>
          </p:cNvPr>
          <p:cNvSpPr>
            <a:spLocks noGrp="1"/>
          </p:cNvSpPr>
          <p:nvPr>
            <p:ph idx="1"/>
          </p:nvPr>
        </p:nvSpPr>
        <p:spPr/>
        <p:txBody>
          <a:bodyPr numCol="2">
            <a:normAutofit fontScale="70000" lnSpcReduction="20000"/>
          </a:bodyPr>
          <a:lstStyle/>
          <a:p>
            <a:pPr marL="463360" indent="-457200">
              <a:buFont typeface="+mj-lt"/>
              <a:buAutoNum type="arabicPeriod"/>
            </a:pPr>
            <a:r>
              <a:rPr lang="es-MX" dirty="0"/>
              <a:t>Objetivo </a:t>
            </a:r>
          </a:p>
          <a:p>
            <a:pPr marL="463360" indent="-457200">
              <a:buFont typeface="+mj-lt"/>
              <a:buAutoNum type="arabicPeriod"/>
            </a:pPr>
            <a:r>
              <a:rPr lang="es-MX" dirty="0"/>
              <a:t>Campo de aplicación </a:t>
            </a:r>
          </a:p>
          <a:p>
            <a:pPr marL="463360" indent="-457200">
              <a:buFont typeface="+mj-lt"/>
              <a:buAutoNum type="arabicPeriod"/>
            </a:pPr>
            <a:r>
              <a:rPr lang="es-MX" dirty="0"/>
              <a:t>Referencias </a:t>
            </a:r>
          </a:p>
          <a:p>
            <a:pPr marL="463360" indent="-457200">
              <a:buFont typeface="+mj-lt"/>
              <a:buAutoNum type="arabicPeriod"/>
            </a:pPr>
            <a:r>
              <a:rPr lang="es-MX" dirty="0"/>
              <a:t>Definiciones </a:t>
            </a:r>
          </a:p>
          <a:p>
            <a:pPr marL="463360" indent="-457200">
              <a:buFont typeface="+mj-lt"/>
              <a:buAutoNum type="arabicPeriod"/>
            </a:pPr>
            <a:r>
              <a:rPr lang="es-MX" dirty="0"/>
              <a:t>Obligaciones del patrón </a:t>
            </a:r>
          </a:p>
          <a:p>
            <a:pPr marL="463360" indent="-457200">
              <a:buFont typeface="+mj-lt"/>
              <a:buAutoNum type="arabicPeriod"/>
            </a:pPr>
            <a:r>
              <a:rPr lang="es-MX" dirty="0"/>
              <a:t>Obligaciones de los trabajadores </a:t>
            </a:r>
          </a:p>
          <a:p>
            <a:pPr marL="463360" indent="-457200">
              <a:buFont typeface="+mj-lt"/>
              <a:buAutoNum type="arabicPeriod"/>
            </a:pPr>
            <a:r>
              <a:rPr lang="es-MX" dirty="0"/>
              <a:t>Condiciones de prevención y protección contra incendios </a:t>
            </a:r>
          </a:p>
          <a:p>
            <a:pPr marL="463360" indent="-457200">
              <a:buFont typeface="+mj-lt"/>
              <a:buAutoNum type="arabicPeriod"/>
            </a:pPr>
            <a:r>
              <a:rPr lang="es-MX" dirty="0"/>
              <a:t>Plan de atención a emergencias de incendio </a:t>
            </a:r>
          </a:p>
          <a:p>
            <a:pPr marL="463360" indent="-457200">
              <a:buFont typeface="+mj-lt"/>
              <a:buAutoNum type="arabicPeriod"/>
            </a:pPr>
            <a:r>
              <a:rPr lang="es-MX" dirty="0"/>
              <a:t>Brigadas contra incendio </a:t>
            </a:r>
          </a:p>
          <a:p>
            <a:pPr marL="463360" indent="-457200">
              <a:buFont typeface="+mj-lt"/>
              <a:buAutoNum type="arabicPeriod"/>
            </a:pPr>
            <a:r>
              <a:rPr lang="es-MX" dirty="0"/>
              <a:t>Simulacros de emergencias de incendio </a:t>
            </a:r>
          </a:p>
          <a:p>
            <a:pPr marL="463360" indent="-457200">
              <a:buFont typeface="+mj-lt"/>
              <a:buAutoNum type="arabicPeriod"/>
            </a:pPr>
            <a:r>
              <a:rPr lang="es-MX" dirty="0"/>
              <a:t>Capacitación </a:t>
            </a:r>
          </a:p>
          <a:p>
            <a:pPr marL="463360" indent="-457200">
              <a:buFont typeface="+mj-lt"/>
              <a:buAutoNum type="arabicPeriod"/>
            </a:pPr>
            <a:r>
              <a:rPr lang="es-MX" dirty="0"/>
              <a:t>Unidades de verificación </a:t>
            </a:r>
          </a:p>
          <a:p>
            <a:pPr marL="463360" indent="-457200">
              <a:buFont typeface="+mj-lt"/>
              <a:buAutoNum type="arabicPeriod"/>
            </a:pPr>
            <a:r>
              <a:rPr lang="es-MX" dirty="0"/>
              <a:t>Procedimiento para la evaluación de la conformidad </a:t>
            </a:r>
          </a:p>
          <a:p>
            <a:pPr marL="463360" indent="-457200">
              <a:buFont typeface="+mj-lt"/>
              <a:buAutoNum type="arabicPeriod"/>
            </a:pPr>
            <a:r>
              <a:rPr lang="es-MX" dirty="0"/>
              <a:t>Vigilancia </a:t>
            </a:r>
          </a:p>
          <a:p>
            <a:pPr marL="463360" indent="-457200">
              <a:buFont typeface="+mj-lt"/>
              <a:buAutoNum type="arabicPeriod"/>
            </a:pPr>
            <a:r>
              <a:rPr lang="es-MX" dirty="0"/>
              <a:t>Bibliografía </a:t>
            </a:r>
          </a:p>
          <a:p>
            <a:pPr marL="463360" indent="-457200">
              <a:buFont typeface="+mj-lt"/>
              <a:buAutoNum type="arabicPeriod"/>
            </a:pPr>
            <a:r>
              <a:rPr lang="es-MX" dirty="0"/>
              <a:t>Concordancia con normas internacionales </a:t>
            </a:r>
          </a:p>
          <a:p>
            <a:pPr marL="463360" indent="-457200">
              <a:buFont typeface="+mj-lt"/>
              <a:buAutoNum type="arabicPeriod"/>
            </a:pPr>
            <a:r>
              <a:rPr lang="es-MX" dirty="0"/>
              <a:t>Guías de referencia</a:t>
            </a:r>
          </a:p>
          <a:p>
            <a:pPr marL="463360" indent="-457200">
              <a:buFont typeface="+mj-lt"/>
              <a:buAutoNum type="arabicPeriod"/>
            </a:pPr>
            <a:endParaRPr lang="es-MX" dirty="0"/>
          </a:p>
        </p:txBody>
      </p:sp>
    </p:spTree>
    <p:extLst>
      <p:ext uri="{BB962C8B-B14F-4D97-AF65-F5344CB8AC3E}">
        <p14:creationId xmlns:p14="http://schemas.microsoft.com/office/powerpoint/2010/main" val="16649992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E218E2-B48E-420F-B34E-CF89C33B7AD9}"/>
              </a:ext>
            </a:extLst>
          </p:cNvPr>
          <p:cNvSpPr>
            <a:spLocks noGrp="1"/>
          </p:cNvSpPr>
          <p:nvPr>
            <p:ph type="title"/>
          </p:nvPr>
        </p:nvSpPr>
        <p:spPr>
          <a:xfrm>
            <a:off x="2611808" y="808056"/>
            <a:ext cx="7958331" cy="5195179"/>
          </a:xfrm>
        </p:spPr>
        <p:txBody>
          <a:bodyPr>
            <a:noAutofit/>
          </a:bodyPr>
          <a:lstStyle/>
          <a:p>
            <a:r>
              <a:rPr lang="es-MX" sz="4000" dirty="0"/>
              <a:t>Todos aquellos lugares tales como edificios, locales, instalaciones y áreas, en los que se realicen actividades de producción, comercialización, transporte y almacenamiento o prestación de servicios, o en el que laboren personas que estén sujetas a una relación de trabajo.</a:t>
            </a:r>
          </a:p>
        </p:txBody>
      </p:sp>
    </p:spTree>
    <p:extLst>
      <p:ext uri="{BB962C8B-B14F-4D97-AF65-F5344CB8AC3E}">
        <p14:creationId xmlns:p14="http://schemas.microsoft.com/office/powerpoint/2010/main" val="25787634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E218E2-B48E-420F-B34E-CF89C33B7AD9}"/>
              </a:ext>
            </a:extLst>
          </p:cNvPr>
          <p:cNvSpPr>
            <a:spLocks noGrp="1"/>
          </p:cNvSpPr>
          <p:nvPr>
            <p:ph type="title"/>
          </p:nvPr>
        </p:nvSpPr>
        <p:spPr>
          <a:xfrm>
            <a:off x="2611808" y="808056"/>
            <a:ext cx="7958331" cy="5195179"/>
          </a:xfrm>
        </p:spPr>
        <p:txBody>
          <a:bodyPr>
            <a:normAutofit/>
          </a:bodyPr>
          <a:lstStyle/>
          <a:p>
            <a:r>
              <a:rPr lang="es-MX" sz="9600" dirty="0"/>
              <a:t>Combustible</a:t>
            </a:r>
            <a:endParaRPr lang="es-MX" sz="10000" dirty="0"/>
          </a:p>
        </p:txBody>
      </p:sp>
    </p:spTree>
    <p:extLst>
      <p:ext uri="{BB962C8B-B14F-4D97-AF65-F5344CB8AC3E}">
        <p14:creationId xmlns:p14="http://schemas.microsoft.com/office/powerpoint/2010/main" val="278345716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E218E2-B48E-420F-B34E-CF89C33B7AD9}"/>
              </a:ext>
            </a:extLst>
          </p:cNvPr>
          <p:cNvSpPr>
            <a:spLocks noGrp="1"/>
          </p:cNvSpPr>
          <p:nvPr>
            <p:ph type="title"/>
          </p:nvPr>
        </p:nvSpPr>
        <p:spPr>
          <a:xfrm>
            <a:off x="2611808" y="808056"/>
            <a:ext cx="7958331" cy="5195179"/>
          </a:xfrm>
        </p:spPr>
        <p:txBody>
          <a:bodyPr>
            <a:noAutofit/>
          </a:bodyPr>
          <a:lstStyle/>
          <a:p>
            <a:r>
              <a:rPr lang="es-MX" sz="4000" dirty="0"/>
              <a:t>Es todo aquel material susceptible de arder al mezclarse en las cantidades adecuadas con un comburente y ser sometido a una fuente de ignición, tales como: madera, papel, cartón, ciertos textiles y plásticos, </a:t>
            </a:r>
            <a:r>
              <a:rPr lang="es-MX" sz="4000" dirty="0" err="1"/>
              <a:t>diesel</a:t>
            </a:r>
            <a:r>
              <a:rPr lang="es-MX" sz="4000" dirty="0"/>
              <a:t>, aceites y combustóleo.</a:t>
            </a:r>
          </a:p>
        </p:txBody>
      </p:sp>
    </p:spTree>
    <p:extLst>
      <p:ext uri="{BB962C8B-B14F-4D97-AF65-F5344CB8AC3E}">
        <p14:creationId xmlns:p14="http://schemas.microsoft.com/office/powerpoint/2010/main" val="144184393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E218E2-B48E-420F-B34E-CF89C33B7AD9}"/>
              </a:ext>
            </a:extLst>
          </p:cNvPr>
          <p:cNvSpPr>
            <a:spLocks noGrp="1"/>
          </p:cNvSpPr>
          <p:nvPr>
            <p:ph type="title"/>
          </p:nvPr>
        </p:nvSpPr>
        <p:spPr>
          <a:xfrm>
            <a:off x="2611808" y="808056"/>
            <a:ext cx="7958331" cy="5195179"/>
          </a:xfrm>
        </p:spPr>
        <p:txBody>
          <a:bodyPr>
            <a:normAutofit/>
          </a:bodyPr>
          <a:lstStyle/>
          <a:p>
            <a:r>
              <a:rPr lang="es-MX" sz="9600" dirty="0"/>
              <a:t>Equipo contra incendio</a:t>
            </a:r>
            <a:endParaRPr lang="es-MX" sz="10000" dirty="0"/>
          </a:p>
        </p:txBody>
      </p:sp>
    </p:spTree>
    <p:extLst>
      <p:ext uri="{BB962C8B-B14F-4D97-AF65-F5344CB8AC3E}">
        <p14:creationId xmlns:p14="http://schemas.microsoft.com/office/powerpoint/2010/main" val="248709976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E218E2-B48E-420F-B34E-CF89C33B7AD9}"/>
              </a:ext>
            </a:extLst>
          </p:cNvPr>
          <p:cNvSpPr>
            <a:spLocks noGrp="1"/>
          </p:cNvSpPr>
          <p:nvPr>
            <p:ph type="title"/>
          </p:nvPr>
        </p:nvSpPr>
        <p:spPr>
          <a:xfrm>
            <a:off x="2611808" y="808056"/>
            <a:ext cx="7958331" cy="5195179"/>
          </a:xfrm>
        </p:spPr>
        <p:txBody>
          <a:bodyPr>
            <a:noAutofit/>
          </a:bodyPr>
          <a:lstStyle/>
          <a:p>
            <a:r>
              <a:rPr lang="es-MX" sz="4800" dirty="0"/>
              <a:t>Es el aparato o dispositivo, automático o manual, instalado y disponible para controlar y combatir incendios. Los equipos contra incendio se clasifican: </a:t>
            </a:r>
            <a:br>
              <a:rPr lang="es-MX" sz="1800" dirty="0"/>
            </a:br>
            <a:endParaRPr lang="es-MX" sz="1800" dirty="0"/>
          </a:p>
        </p:txBody>
      </p:sp>
    </p:spTree>
    <p:extLst>
      <p:ext uri="{BB962C8B-B14F-4D97-AF65-F5344CB8AC3E}">
        <p14:creationId xmlns:p14="http://schemas.microsoft.com/office/powerpoint/2010/main" val="343560771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E218E2-B48E-420F-B34E-CF89C33B7AD9}"/>
              </a:ext>
            </a:extLst>
          </p:cNvPr>
          <p:cNvSpPr>
            <a:spLocks noGrp="1"/>
          </p:cNvSpPr>
          <p:nvPr>
            <p:ph type="title"/>
          </p:nvPr>
        </p:nvSpPr>
        <p:spPr>
          <a:xfrm>
            <a:off x="2213812" y="808056"/>
            <a:ext cx="8356328" cy="5195179"/>
          </a:xfrm>
        </p:spPr>
        <p:txBody>
          <a:bodyPr>
            <a:noAutofit/>
          </a:bodyPr>
          <a:lstStyle/>
          <a:p>
            <a:r>
              <a:rPr lang="es-MX" sz="3600" dirty="0"/>
              <a:t>a) Por su tipo en:</a:t>
            </a:r>
            <a:br>
              <a:rPr lang="es-MX" sz="3600" dirty="0"/>
            </a:br>
            <a:r>
              <a:rPr lang="es-MX" sz="3600" dirty="0"/>
              <a:t> </a:t>
            </a:r>
            <a:br>
              <a:rPr lang="es-MX" sz="3600" dirty="0"/>
            </a:br>
            <a:r>
              <a:rPr lang="es-MX" sz="3600" dirty="0"/>
              <a:t>1) Portátiles: Son aquellos que están diseñados para ser transportados y operados manualmente, con un peso total menor o igual a 20 kilogramos, y que contienen un agente extintor, el cual puede expelerse bajo presión con el fin de combatir o extinguir un fuego incipiente; </a:t>
            </a:r>
            <a:br>
              <a:rPr lang="es-MX" sz="2400" dirty="0"/>
            </a:br>
            <a:endParaRPr lang="es-MX" sz="2800" dirty="0"/>
          </a:p>
        </p:txBody>
      </p:sp>
    </p:spTree>
    <p:extLst>
      <p:ext uri="{BB962C8B-B14F-4D97-AF65-F5344CB8AC3E}">
        <p14:creationId xmlns:p14="http://schemas.microsoft.com/office/powerpoint/2010/main" val="244261002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E218E2-B48E-420F-B34E-CF89C33B7AD9}"/>
              </a:ext>
            </a:extLst>
          </p:cNvPr>
          <p:cNvSpPr>
            <a:spLocks noGrp="1"/>
          </p:cNvSpPr>
          <p:nvPr>
            <p:ph type="title"/>
          </p:nvPr>
        </p:nvSpPr>
        <p:spPr>
          <a:xfrm>
            <a:off x="2611808" y="808056"/>
            <a:ext cx="7958331" cy="5195179"/>
          </a:xfrm>
        </p:spPr>
        <p:txBody>
          <a:bodyPr>
            <a:noAutofit/>
          </a:bodyPr>
          <a:lstStyle/>
          <a:p>
            <a:r>
              <a:rPr lang="es-MX" sz="4000" dirty="0"/>
              <a:t>2) Móviles: Son aquellos que están diseñados para ser transportados sobre ruedas, sin locomoción propia, con un peso superior a 20 kilogramos, y que contienen un agente extintor, el cual puede expelerse bajo presión con el fin de combatir o extinguir un fuego incipiente. </a:t>
            </a:r>
            <a:br>
              <a:rPr lang="es-MX" sz="4000" dirty="0"/>
            </a:br>
            <a:endParaRPr lang="es-MX" sz="4400" dirty="0"/>
          </a:p>
        </p:txBody>
      </p:sp>
    </p:spTree>
    <p:extLst>
      <p:ext uri="{BB962C8B-B14F-4D97-AF65-F5344CB8AC3E}">
        <p14:creationId xmlns:p14="http://schemas.microsoft.com/office/powerpoint/2010/main" val="400813955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E218E2-B48E-420F-B34E-CF89C33B7AD9}"/>
              </a:ext>
            </a:extLst>
          </p:cNvPr>
          <p:cNvSpPr>
            <a:spLocks noGrp="1"/>
          </p:cNvSpPr>
          <p:nvPr>
            <p:ph type="title"/>
          </p:nvPr>
        </p:nvSpPr>
        <p:spPr>
          <a:xfrm>
            <a:off x="2611808" y="808056"/>
            <a:ext cx="7958331" cy="5195179"/>
          </a:xfrm>
        </p:spPr>
        <p:txBody>
          <a:bodyPr>
            <a:noAutofit/>
          </a:bodyPr>
          <a:lstStyle/>
          <a:p>
            <a:r>
              <a:rPr lang="es-MX" sz="3200" dirty="0"/>
              <a:t>3) Fijos: Son aquellos instalados de manera permanente y que pueden ser de operación manual, semiautomática o automática, con agentes extintores acordes con la clase de fuego que se pretenda combatir. Estos incluyen los sistemas de extinción manual a base de agua (mangueras); los sistemas de rociadores automáticos; los sistemas de aspersores; los monitores; los cañones, y los sistemas de espuma, entre otros. </a:t>
            </a:r>
            <a:br>
              <a:rPr lang="es-MX" sz="3200" dirty="0"/>
            </a:br>
            <a:endParaRPr lang="es-MX" sz="3200" dirty="0"/>
          </a:p>
        </p:txBody>
      </p:sp>
    </p:spTree>
    <p:extLst>
      <p:ext uri="{BB962C8B-B14F-4D97-AF65-F5344CB8AC3E}">
        <p14:creationId xmlns:p14="http://schemas.microsoft.com/office/powerpoint/2010/main" val="340412603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E218E2-B48E-420F-B34E-CF89C33B7AD9}"/>
              </a:ext>
            </a:extLst>
          </p:cNvPr>
          <p:cNvSpPr>
            <a:spLocks noGrp="1"/>
          </p:cNvSpPr>
          <p:nvPr>
            <p:ph type="title"/>
          </p:nvPr>
        </p:nvSpPr>
        <p:spPr>
          <a:xfrm>
            <a:off x="2611808" y="808056"/>
            <a:ext cx="7958331" cy="5195179"/>
          </a:xfrm>
        </p:spPr>
        <p:txBody>
          <a:bodyPr>
            <a:noAutofit/>
          </a:bodyPr>
          <a:lstStyle/>
          <a:p>
            <a:r>
              <a:rPr lang="es-MX" sz="3600" dirty="0"/>
              <a:t>b) Por el agente extintor que contienen, entre otros:</a:t>
            </a:r>
            <a:br>
              <a:rPr lang="es-MX" sz="3600" dirty="0"/>
            </a:br>
            <a:r>
              <a:rPr lang="es-MX" sz="3600" dirty="0"/>
              <a:t> </a:t>
            </a:r>
            <a:br>
              <a:rPr lang="es-MX" sz="3600" dirty="0"/>
            </a:br>
            <a:r>
              <a:rPr lang="es-MX" sz="3600" dirty="0"/>
              <a:t>1) Agente extintor químico húmedo: Son aquellos que se utilizan para extinguir fuegos tipo A, B, C o K, y que normalmente consisten en una solución acuosa de sales orgánicas o inorgánicas, o una combinación de éstas.</a:t>
            </a:r>
          </a:p>
        </p:txBody>
      </p:sp>
    </p:spTree>
    <p:extLst>
      <p:ext uri="{BB962C8B-B14F-4D97-AF65-F5344CB8AC3E}">
        <p14:creationId xmlns:p14="http://schemas.microsoft.com/office/powerpoint/2010/main" val="30800039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E218E2-B48E-420F-B34E-CF89C33B7AD9}"/>
              </a:ext>
            </a:extLst>
          </p:cNvPr>
          <p:cNvSpPr>
            <a:spLocks noGrp="1"/>
          </p:cNvSpPr>
          <p:nvPr>
            <p:ph type="title"/>
          </p:nvPr>
        </p:nvSpPr>
        <p:spPr>
          <a:xfrm>
            <a:off x="2611808" y="808056"/>
            <a:ext cx="7958331" cy="5195179"/>
          </a:xfrm>
        </p:spPr>
        <p:txBody>
          <a:bodyPr>
            <a:noAutofit/>
          </a:bodyPr>
          <a:lstStyle/>
          <a:p>
            <a:r>
              <a:rPr lang="es-MX" sz="6600" dirty="0"/>
              <a:t>2) Agentes extintores especiales: Son productos que se utilizan para apagar fuegos clase D.</a:t>
            </a:r>
            <a:endParaRPr lang="es-MX" sz="7200" dirty="0"/>
          </a:p>
        </p:txBody>
      </p:sp>
    </p:spTree>
    <p:extLst>
      <p:ext uri="{BB962C8B-B14F-4D97-AF65-F5344CB8AC3E}">
        <p14:creationId xmlns:p14="http://schemas.microsoft.com/office/powerpoint/2010/main" val="209561882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C7EC1E-41AE-40E2-BC51-A7EEBB7CA2FA}"/>
              </a:ext>
            </a:extLst>
          </p:cNvPr>
          <p:cNvSpPr>
            <a:spLocks noGrp="1"/>
          </p:cNvSpPr>
          <p:nvPr>
            <p:ph type="title"/>
          </p:nvPr>
        </p:nvSpPr>
        <p:spPr/>
        <p:txBody>
          <a:bodyPr/>
          <a:lstStyle/>
          <a:p>
            <a:r>
              <a:rPr lang="es-MX" dirty="0"/>
              <a:t>NOM-002-STPS-2010</a:t>
            </a:r>
          </a:p>
        </p:txBody>
      </p:sp>
      <p:sp>
        <p:nvSpPr>
          <p:cNvPr id="3" name="Marcador de contenido 2">
            <a:extLst>
              <a:ext uri="{FF2B5EF4-FFF2-40B4-BE49-F238E27FC236}">
                <a16:creationId xmlns:a16="http://schemas.microsoft.com/office/drawing/2014/main" id="{76144DBF-6B89-42F2-9824-155755E25948}"/>
              </a:ext>
            </a:extLst>
          </p:cNvPr>
          <p:cNvSpPr>
            <a:spLocks noGrp="1"/>
          </p:cNvSpPr>
          <p:nvPr>
            <p:ph idx="1"/>
          </p:nvPr>
        </p:nvSpPr>
        <p:spPr/>
        <p:txBody>
          <a:bodyPr/>
          <a:lstStyle/>
          <a:p>
            <a:r>
              <a:rPr lang="es-MX" dirty="0"/>
              <a:t>NORMA Oficial Mexicana referente a Condiciones de seguridad-Prevención y protección contra incendios en los centros de trabajo. </a:t>
            </a:r>
          </a:p>
        </p:txBody>
      </p:sp>
    </p:spTree>
    <p:extLst>
      <p:ext uri="{BB962C8B-B14F-4D97-AF65-F5344CB8AC3E}">
        <p14:creationId xmlns:p14="http://schemas.microsoft.com/office/powerpoint/2010/main" val="33978615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E218E2-B48E-420F-B34E-CF89C33B7AD9}"/>
              </a:ext>
            </a:extLst>
          </p:cNvPr>
          <p:cNvSpPr>
            <a:spLocks noGrp="1"/>
          </p:cNvSpPr>
          <p:nvPr>
            <p:ph type="title"/>
          </p:nvPr>
        </p:nvSpPr>
        <p:spPr>
          <a:xfrm>
            <a:off x="2611808" y="808056"/>
            <a:ext cx="7958331" cy="5195179"/>
          </a:xfrm>
        </p:spPr>
        <p:txBody>
          <a:bodyPr>
            <a:normAutofit/>
          </a:bodyPr>
          <a:lstStyle/>
          <a:p>
            <a:r>
              <a:rPr lang="es-MX" sz="9600" dirty="0"/>
              <a:t>Explosivo</a:t>
            </a:r>
            <a:endParaRPr lang="es-MX" sz="10000" dirty="0"/>
          </a:p>
        </p:txBody>
      </p:sp>
    </p:spTree>
    <p:extLst>
      <p:ext uri="{BB962C8B-B14F-4D97-AF65-F5344CB8AC3E}">
        <p14:creationId xmlns:p14="http://schemas.microsoft.com/office/powerpoint/2010/main" val="25301447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E218E2-B48E-420F-B34E-CF89C33B7AD9}"/>
              </a:ext>
            </a:extLst>
          </p:cNvPr>
          <p:cNvSpPr>
            <a:spLocks noGrp="1"/>
          </p:cNvSpPr>
          <p:nvPr>
            <p:ph type="title"/>
          </p:nvPr>
        </p:nvSpPr>
        <p:spPr>
          <a:xfrm>
            <a:off x="2611808" y="808056"/>
            <a:ext cx="7958331" cy="5195179"/>
          </a:xfrm>
        </p:spPr>
        <p:txBody>
          <a:bodyPr>
            <a:noAutofit/>
          </a:bodyPr>
          <a:lstStyle/>
          <a:p>
            <a:r>
              <a:rPr lang="es-MX" sz="3600" dirty="0"/>
              <a:t>Es una sustancia, o mezcla de sustancias, sólida o líquida, que de manera espontánea, por reacción química de oxidación, puede producir gases a determinada temperatura, presión y velocidad, que causan daños a las personas o al entorno de trabajo. Las sustancias pirotécnicas forman parte de esta definición, aun cuando no produzcan gases.</a:t>
            </a:r>
          </a:p>
        </p:txBody>
      </p:sp>
    </p:spTree>
    <p:extLst>
      <p:ext uri="{BB962C8B-B14F-4D97-AF65-F5344CB8AC3E}">
        <p14:creationId xmlns:p14="http://schemas.microsoft.com/office/powerpoint/2010/main" val="240060024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E218E2-B48E-420F-B34E-CF89C33B7AD9}"/>
              </a:ext>
            </a:extLst>
          </p:cNvPr>
          <p:cNvSpPr>
            <a:spLocks noGrp="1"/>
          </p:cNvSpPr>
          <p:nvPr>
            <p:ph type="title"/>
          </p:nvPr>
        </p:nvSpPr>
        <p:spPr>
          <a:xfrm>
            <a:off x="2611808" y="808056"/>
            <a:ext cx="7958331" cy="5195179"/>
          </a:xfrm>
        </p:spPr>
        <p:txBody>
          <a:bodyPr>
            <a:normAutofit/>
          </a:bodyPr>
          <a:lstStyle/>
          <a:p>
            <a:r>
              <a:rPr lang="es-MX" sz="9600" dirty="0"/>
              <a:t>Fuego</a:t>
            </a:r>
            <a:endParaRPr lang="es-MX" sz="10000" dirty="0"/>
          </a:p>
        </p:txBody>
      </p:sp>
    </p:spTree>
    <p:extLst>
      <p:ext uri="{BB962C8B-B14F-4D97-AF65-F5344CB8AC3E}">
        <p14:creationId xmlns:p14="http://schemas.microsoft.com/office/powerpoint/2010/main" val="22381391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E218E2-B48E-420F-B34E-CF89C33B7AD9}"/>
              </a:ext>
            </a:extLst>
          </p:cNvPr>
          <p:cNvSpPr>
            <a:spLocks noGrp="1"/>
          </p:cNvSpPr>
          <p:nvPr>
            <p:ph type="title"/>
          </p:nvPr>
        </p:nvSpPr>
        <p:spPr>
          <a:xfrm>
            <a:off x="2611808" y="808056"/>
            <a:ext cx="7958331" cy="5195179"/>
          </a:xfrm>
        </p:spPr>
        <p:txBody>
          <a:bodyPr>
            <a:noAutofit/>
          </a:bodyPr>
          <a:lstStyle/>
          <a:p>
            <a:r>
              <a:rPr lang="es-MX" sz="4000" dirty="0"/>
              <a:t>Es la oxidación rápida de los materiales combustibles con desprendimiento de luz y calor. Este fenómeno consiste en una reacción química de transferencia electrónica, con una alta velocidad de reacción y con liberación de luz y calor. Se clasifica en las clases siguientes: </a:t>
            </a:r>
            <a:br>
              <a:rPr lang="es-MX" sz="2000" dirty="0"/>
            </a:br>
            <a:endParaRPr lang="es-MX" sz="2000" dirty="0"/>
          </a:p>
        </p:txBody>
      </p:sp>
    </p:spTree>
    <p:extLst>
      <p:ext uri="{BB962C8B-B14F-4D97-AF65-F5344CB8AC3E}">
        <p14:creationId xmlns:p14="http://schemas.microsoft.com/office/powerpoint/2010/main" val="304722557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E218E2-B48E-420F-B34E-CF89C33B7AD9}"/>
              </a:ext>
            </a:extLst>
          </p:cNvPr>
          <p:cNvSpPr>
            <a:spLocks noGrp="1"/>
          </p:cNvSpPr>
          <p:nvPr>
            <p:ph type="title"/>
          </p:nvPr>
        </p:nvSpPr>
        <p:spPr>
          <a:xfrm>
            <a:off x="2298584" y="808056"/>
            <a:ext cx="8271556" cy="5195179"/>
          </a:xfrm>
        </p:spPr>
        <p:txBody>
          <a:bodyPr>
            <a:noAutofit/>
          </a:bodyPr>
          <a:lstStyle/>
          <a:p>
            <a:pPr algn="ctr"/>
            <a:r>
              <a:rPr lang="es-MX" sz="2400" dirty="0"/>
              <a:t>a) Fuego clase A: Es aquel que se presenta en material combustible sólido, generalmente de naturaleza orgánica, y que su combustión se realiza normalmente con formación de brasas.</a:t>
            </a:r>
            <a:br>
              <a:rPr lang="es-MX" sz="2400" dirty="0"/>
            </a:br>
            <a:r>
              <a:rPr lang="es-MX" sz="2400" dirty="0"/>
              <a:t> </a:t>
            </a:r>
            <a:br>
              <a:rPr lang="es-MX" sz="2400" dirty="0"/>
            </a:br>
            <a:r>
              <a:rPr lang="es-MX" sz="2400" dirty="0"/>
              <a:t>b) Fuego clase B: Es aquel que se presenta en líquidos combustibles e inflamables y gases inflamables.</a:t>
            </a:r>
            <a:br>
              <a:rPr lang="es-MX" sz="2400" dirty="0"/>
            </a:br>
            <a:br>
              <a:rPr lang="es-MX" sz="2400" dirty="0"/>
            </a:br>
            <a:br>
              <a:rPr lang="es-MX" sz="2400" dirty="0"/>
            </a:br>
            <a:r>
              <a:rPr lang="es-MX" sz="2400" dirty="0"/>
              <a:t>c) Fuego clase C: Es aquel que involucra aparatos, equipos e instalaciones eléctricas energizadas; </a:t>
            </a:r>
            <a:br>
              <a:rPr lang="es-MX" sz="2400" dirty="0"/>
            </a:br>
            <a:endParaRPr lang="es-MX" sz="2800" dirty="0"/>
          </a:p>
        </p:txBody>
      </p:sp>
    </p:spTree>
    <p:extLst>
      <p:ext uri="{BB962C8B-B14F-4D97-AF65-F5344CB8AC3E}">
        <p14:creationId xmlns:p14="http://schemas.microsoft.com/office/powerpoint/2010/main" val="406106788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E218E2-B48E-420F-B34E-CF89C33B7AD9}"/>
              </a:ext>
            </a:extLst>
          </p:cNvPr>
          <p:cNvSpPr>
            <a:spLocks noGrp="1"/>
          </p:cNvSpPr>
          <p:nvPr>
            <p:ph type="title"/>
          </p:nvPr>
        </p:nvSpPr>
        <p:spPr>
          <a:xfrm>
            <a:off x="2611808" y="808056"/>
            <a:ext cx="7958331" cy="5195179"/>
          </a:xfrm>
        </p:spPr>
        <p:txBody>
          <a:bodyPr>
            <a:noAutofit/>
          </a:bodyPr>
          <a:lstStyle/>
          <a:p>
            <a:br>
              <a:rPr lang="es-MX" sz="2400" dirty="0"/>
            </a:br>
            <a:r>
              <a:rPr lang="es-MX" sz="2400" dirty="0"/>
              <a:t>d) Fuego clase D: Es aquel en el que intervienen metales combustibles, tales como el magnesio, titanio, circonio, sodio, litio y potasio.</a:t>
            </a:r>
            <a:br>
              <a:rPr lang="es-MX" sz="2400" dirty="0"/>
            </a:br>
            <a:br>
              <a:rPr lang="es-MX" sz="2400" dirty="0"/>
            </a:br>
            <a:br>
              <a:rPr lang="es-MX" sz="2400" dirty="0"/>
            </a:br>
            <a:r>
              <a:rPr lang="es-MX" sz="2400" dirty="0"/>
              <a:t> </a:t>
            </a:r>
            <a:br>
              <a:rPr lang="es-MX" sz="2400" dirty="0"/>
            </a:br>
            <a:r>
              <a:rPr lang="es-MX" sz="2400" dirty="0"/>
              <a:t>e) Fuego clase K: Es aquel que se presenta básicamente en instalaciones de cocina, que involucra sustancias combustibles, tales como aceites y grasas vegetales o animales. Los fuegos clase K ocurren en los depósitos de grasa </a:t>
            </a:r>
            <a:r>
              <a:rPr lang="es-MX" sz="2400" dirty="0" err="1"/>
              <a:t>semipolimerizada</a:t>
            </a:r>
            <a:r>
              <a:rPr lang="es-MX" sz="2400" dirty="0"/>
              <a:t>, y su comportamiento es distinto a otros combustibles.</a:t>
            </a:r>
            <a:endParaRPr lang="es-MX" sz="2800" dirty="0"/>
          </a:p>
        </p:txBody>
      </p:sp>
    </p:spTree>
    <p:extLst>
      <p:ext uri="{BB962C8B-B14F-4D97-AF65-F5344CB8AC3E}">
        <p14:creationId xmlns:p14="http://schemas.microsoft.com/office/powerpoint/2010/main" val="210108784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E218E2-B48E-420F-B34E-CF89C33B7AD9}"/>
              </a:ext>
            </a:extLst>
          </p:cNvPr>
          <p:cNvSpPr>
            <a:spLocks noGrp="1"/>
          </p:cNvSpPr>
          <p:nvPr>
            <p:ph type="title"/>
          </p:nvPr>
        </p:nvSpPr>
        <p:spPr>
          <a:xfrm>
            <a:off x="2611808" y="808056"/>
            <a:ext cx="7958331" cy="5195179"/>
          </a:xfrm>
        </p:spPr>
        <p:txBody>
          <a:bodyPr>
            <a:normAutofit/>
          </a:bodyPr>
          <a:lstStyle/>
          <a:p>
            <a:r>
              <a:rPr lang="es-MX" sz="9600" dirty="0"/>
              <a:t>Fuego incipiente</a:t>
            </a:r>
            <a:endParaRPr lang="es-MX" sz="10000" dirty="0"/>
          </a:p>
        </p:txBody>
      </p:sp>
    </p:spTree>
    <p:extLst>
      <p:ext uri="{BB962C8B-B14F-4D97-AF65-F5344CB8AC3E}">
        <p14:creationId xmlns:p14="http://schemas.microsoft.com/office/powerpoint/2010/main" val="373159971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E218E2-B48E-420F-B34E-CF89C33B7AD9}"/>
              </a:ext>
            </a:extLst>
          </p:cNvPr>
          <p:cNvSpPr>
            <a:spLocks noGrp="1"/>
          </p:cNvSpPr>
          <p:nvPr>
            <p:ph type="title"/>
          </p:nvPr>
        </p:nvSpPr>
        <p:spPr>
          <a:xfrm>
            <a:off x="2611808" y="808056"/>
            <a:ext cx="7958331" cy="5195179"/>
          </a:xfrm>
        </p:spPr>
        <p:txBody>
          <a:bodyPr>
            <a:noAutofit/>
          </a:bodyPr>
          <a:lstStyle/>
          <a:p>
            <a:r>
              <a:rPr lang="es-MX" sz="3600" dirty="0"/>
              <a:t>Es el fuego en su etapa inicial que puede ser controlado o extinguido, mediante extintores portátiles, sistemas fijos contra incendio u otros medios de supresión convencionales, sin la necesidad de utilizar ropa y equipo de protección básico de bombero, tales como: chaquetón, botas, cascos o equipos de respiración.</a:t>
            </a:r>
          </a:p>
        </p:txBody>
      </p:sp>
    </p:spTree>
    <p:extLst>
      <p:ext uri="{BB962C8B-B14F-4D97-AF65-F5344CB8AC3E}">
        <p14:creationId xmlns:p14="http://schemas.microsoft.com/office/powerpoint/2010/main" val="172488679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E218E2-B48E-420F-B34E-CF89C33B7AD9}"/>
              </a:ext>
            </a:extLst>
          </p:cNvPr>
          <p:cNvSpPr>
            <a:spLocks noGrp="1"/>
          </p:cNvSpPr>
          <p:nvPr>
            <p:ph type="title"/>
          </p:nvPr>
        </p:nvSpPr>
        <p:spPr>
          <a:xfrm>
            <a:off x="2611808" y="808056"/>
            <a:ext cx="7958331" cy="5195179"/>
          </a:xfrm>
        </p:spPr>
        <p:txBody>
          <a:bodyPr>
            <a:normAutofit/>
          </a:bodyPr>
          <a:lstStyle/>
          <a:p>
            <a:r>
              <a:rPr lang="es-MX" sz="9600" dirty="0"/>
              <a:t>Gas inflamable</a:t>
            </a:r>
            <a:endParaRPr lang="es-MX" sz="10000" dirty="0"/>
          </a:p>
        </p:txBody>
      </p:sp>
    </p:spTree>
    <p:extLst>
      <p:ext uri="{BB962C8B-B14F-4D97-AF65-F5344CB8AC3E}">
        <p14:creationId xmlns:p14="http://schemas.microsoft.com/office/powerpoint/2010/main" val="382455179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E218E2-B48E-420F-B34E-CF89C33B7AD9}"/>
              </a:ext>
            </a:extLst>
          </p:cNvPr>
          <p:cNvSpPr>
            <a:spLocks noGrp="1"/>
          </p:cNvSpPr>
          <p:nvPr>
            <p:ph type="title"/>
          </p:nvPr>
        </p:nvSpPr>
        <p:spPr>
          <a:xfrm>
            <a:off x="2611808" y="808056"/>
            <a:ext cx="7958331" cy="5195179"/>
          </a:xfrm>
        </p:spPr>
        <p:txBody>
          <a:bodyPr>
            <a:noAutofit/>
          </a:bodyPr>
          <a:lstStyle/>
          <a:p>
            <a:r>
              <a:rPr lang="es-MX" sz="5400" dirty="0"/>
              <a:t>Es aquel que tiene un rango inflamable con el aire a 20ºC y presión de referencia de 101.3 kPa, entre otros, propano, hidrógeno, butano, pentano y etano.</a:t>
            </a:r>
          </a:p>
        </p:txBody>
      </p:sp>
    </p:spTree>
    <p:extLst>
      <p:ext uri="{BB962C8B-B14F-4D97-AF65-F5344CB8AC3E}">
        <p14:creationId xmlns:p14="http://schemas.microsoft.com/office/powerpoint/2010/main" val="298163120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EB834C-E841-46D7-92B7-D954D06BD388}"/>
              </a:ext>
            </a:extLst>
          </p:cNvPr>
          <p:cNvSpPr>
            <a:spLocks noGrp="1"/>
          </p:cNvSpPr>
          <p:nvPr>
            <p:ph type="title"/>
          </p:nvPr>
        </p:nvSpPr>
        <p:spPr/>
        <p:txBody>
          <a:bodyPr/>
          <a:lstStyle/>
          <a:p>
            <a:r>
              <a:rPr lang="es-MX" dirty="0"/>
              <a:t>1. Objetivo</a:t>
            </a:r>
          </a:p>
        </p:txBody>
      </p:sp>
      <p:sp>
        <p:nvSpPr>
          <p:cNvPr id="3" name="Marcador de contenido 2">
            <a:extLst>
              <a:ext uri="{FF2B5EF4-FFF2-40B4-BE49-F238E27FC236}">
                <a16:creationId xmlns:a16="http://schemas.microsoft.com/office/drawing/2014/main" id="{022A39D1-9A8D-4FD3-931D-F6ED80444F02}"/>
              </a:ext>
            </a:extLst>
          </p:cNvPr>
          <p:cNvSpPr>
            <a:spLocks noGrp="1"/>
          </p:cNvSpPr>
          <p:nvPr>
            <p:ph idx="1"/>
          </p:nvPr>
        </p:nvSpPr>
        <p:spPr/>
        <p:txBody>
          <a:bodyPr/>
          <a:lstStyle/>
          <a:p>
            <a:r>
              <a:rPr lang="es-MX" dirty="0"/>
              <a:t>Establecer los requerimientos para la prevención y protección contra incendios en los centros de trabajo. </a:t>
            </a:r>
          </a:p>
        </p:txBody>
      </p:sp>
    </p:spTree>
    <p:extLst>
      <p:ext uri="{BB962C8B-B14F-4D97-AF65-F5344CB8AC3E}">
        <p14:creationId xmlns:p14="http://schemas.microsoft.com/office/powerpoint/2010/main" val="23903363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E218E2-B48E-420F-B34E-CF89C33B7AD9}"/>
              </a:ext>
            </a:extLst>
          </p:cNvPr>
          <p:cNvSpPr>
            <a:spLocks noGrp="1"/>
          </p:cNvSpPr>
          <p:nvPr>
            <p:ph type="title"/>
          </p:nvPr>
        </p:nvSpPr>
        <p:spPr>
          <a:xfrm>
            <a:off x="2611808" y="808056"/>
            <a:ext cx="7958331" cy="5195179"/>
          </a:xfrm>
        </p:spPr>
        <p:txBody>
          <a:bodyPr>
            <a:normAutofit/>
          </a:bodyPr>
          <a:lstStyle/>
          <a:p>
            <a:r>
              <a:rPr lang="es-MX" sz="9600" dirty="0"/>
              <a:t>Incendio</a:t>
            </a:r>
            <a:endParaRPr lang="es-MX" sz="10000" dirty="0"/>
          </a:p>
        </p:txBody>
      </p:sp>
    </p:spTree>
    <p:extLst>
      <p:ext uri="{BB962C8B-B14F-4D97-AF65-F5344CB8AC3E}">
        <p14:creationId xmlns:p14="http://schemas.microsoft.com/office/powerpoint/2010/main" val="261115747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E218E2-B48E-420F-B34E-CF89C33B7AD9}"/>
              </a:ext>
            </a:extLst>
          </p:cNvPr>
          <p:cNvSpPr>
            <a:spLocks noGrp="1"/>
          </p:cNvSpPr>
          <p:nvPr>
            <p:ph type="title"/>
          </p:nvPr>
        </p:nvSpPr>
        <p:spPr>
          <a:xfrm>
            <a:off x="2611808" y="808056"/>
            <a:ext cx="7958331" cy="5195179"/>
          </a:xfrm>
        </p:spPr>
        <p:txBody>
          <a:bodyPr>
            <a:noAutofit/>
          </a:bodyPr>
          <a:lstStyle/>
          <a:p>
            <a:r>
              <a:rPr lang="es-MX" sz="8000" dirty="0"/>
              <a:t>Es el fuego que se desarrolla sin control en tiempo y espacio.</a:t>
            </a:r>
          </a:p>
        </p:txBody>
      </p:sp>
    </p:spTree>
    <p:extLst>
      <p:ext uri="{BB962C8B-B14F-4D97-AF65-F5344CB8AC3E}">
        <p14:creationId xmlns:p14="http://schemas.microsoft.com/office/powerpoint/2010/main" val="226403847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E218E2-B48E-420F-B34E-CF89C33B7AD9}"/>
              </a:ext>
            </a:extLst>
          </p:cNvPr>
          <p:cNvSpPr>
            <a:spLocks noGrp="1"/>
          </p:cNvSpPr>
          <p:nvPr>
            <p:ph type="title"/>
          </p:nvPr>
        </p:nvSpPr>
        <p:spPr>
          <a:xfrm>
            <a:off x="2611808" y="808056"/>
            <a:ext cx="7958331" cy="5195179"/>
          </a:xfrm>
        </p:spPr>
        <p:txBody>
          <a:bodyPr>
            <a:normAutofit/>
          </a:bodyPr>
          <a:lstStyle/>
          <a:p>
            <a:r>
              <a:rPr lang="es-MX" sz="9600" dirty="0"/>
              <a:t>Instrucciones de seguridad</a:t>
            </a:r>
            <a:endParaRPr lang="es-MX" sz="10000" dirty="0"/>
          </a:p>
        </p:txBody>
      </p:sp>
    </p:spTree>
    <p:extLst>
      <p:ext uri="{BB962C8B-B14F-4D97-AF65-F5344CB8AC3E}">
        <p14:creationId xmlns:p14="http://schemas.microsoft.com/office/powerpoint/2010/main" val="163829437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E218E2-B48E-420F-B34E-CF89C33B7AD9}"/>
              </a:ext>
            </a:extLst>
          </p:cNvPr>
          <p:cNvSpPr>
            <a:spLocks noGrp="1"/>
          </p:cNvSpPr>
          <p:nvPr>
            <p:ph type="title"/>
          </p:nvPr>
        </p:nvSpPr>
        <p:spPr>
          <a:xfrm>
            <a:off x="2611808" y="808056"/>
            <a:ext cx="7958331" cy="5195179"/>
          </a:xfrm>
        </p:spPr>
        <p:txBody>
          <a:bodyPr>
            <a:noAutofit/>
          </a:bodyPr>
          <a:lstStyle/>
          <a:p>
            <a:r>
              <a:rPr lang="es-MX" sz="3600" dirty="0"/>
              <a:t>Es la descripción de actividades, en orden lógico y secuencial, que deberán seguir los trabajadores durante sus actividades para la prevención y protección contra incendios en los centros de trabajo. Estas instrucciones pueden estar contenidas en documentos, tales como procedimientos, manuales o guías, entre otros.</a:t>
            </a:r>
          </a:p>
        </p:txBody>
      </p:sp>
    </p:spTree>
    <p:extLst>
      <p:ext uri="{BB962C8B-B14F-4D97-AF65-F5344CB8AC3E}">
        <p14:creationId xmlns:p14="http://schemas.microsoft.com/office/powerpoint/2010/main" val="33555013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E218E2-B48E-420F-B34E-CF89C33B7AD9}"/>
              </a:ext>
            </a:extLst>
          </p:cNvPr>
          <p:cNvSpPr>
            <a:spLocks noGrp="1"/>
          </p:cNvSpPr>
          <p:nvPr>
            <p:ph type="title"/>
          </p:nvPr>
        </p:nvSpPr>
        <p:spPr>
          <a:xfrm>
            <a:off x="2611808" y="808056"/>
            <a:ext cx="7958331" cy="5195179"/>
          </a:xfrm>
        </p:spPr>
        <p:txBody>
          <a:bodyPr>
            <a:normAutofit/>
          </a:bodyPr>
          <a:lstStyle/>
          <a:p>
            <a:r>
              <a:rPr lang="es-MX" sz="9600" dirty="0"/>
              <a:t>Líquido combustible</a:t>
            </a:r>
            <a:endParaRPr lang="es-MX" sz="10000" dirty="0"/>
          </a:p>
        </p:txBody>
      </p:sp>
    </p:spTree>
    <p:extLst>
      <p:ext uri="{BB962C8B-B14F-4D97-AF65-F5344CB8AC3E}">
        <p14:creationId xmlns:p14="http://schemas.microsoft.com/office/powerpoint/2010/main" val="103194484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E218E2-B48E-420F-B34E-CF89C33B7AD9}"/>
              </a:ext>
            </a:extLst>
          </p:cNvPr>
          <p:cNvSpPr>
            <a:spLocks noGrp="1"/>
          </p:cNvSpPr>
          <p:nvPr>
            <p:ph type="title"/>
          </p:nvPr>
        </p:nvSpPr>
        <p:spPr>
          <a:xfrm>
            <a:off x="2611808" y="808056"/>
            <a:ext cx="7958331" cy="5195179"/>
          </a:xfrm>
        </p:spPr>
        <p:txBody>
          <a:bodyPr>
            <a:noAutofit/>
          </a:bodyPr>
          <a:lstStyle/>
          <a:p>
            <a:r>
              <a:rPr lang="es-MX" sz="4000" dirty="0"/>
              <a:t>Es cualquier sustancia que tenga una presión de vapor igual o menor a 2 068.6 mm de Hg, a 20°C, una fluidez mayor a 300 en asfalto, y una temperatura de inflamación igual o mayor a 37.8°C, entre otros, keroseno, gasóleos, alcohol mineral y petróleo bruto.</a:t>
            </a:r>
          </a:p>
        </p:txBody>
      </p:sp>
    </p:spTree>
    <p:extLst>
      <p:ext uri="{BB962C8B-B14F-4D97-AF65-F5344CB8AC3E}">
        <p14:creationId xmlns:p14="http://schemas.microsoft.com/office/powerpoint/2010/main" val="43283595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E218E2-B48E-420F-B34E-CF89C33B7AD9}"/>
              </a:ext>
            </a:extLst>
          </p:cNvPr>
          <p:cNvSpPr>
            <a:spLocks noGrp="1"/>
          </p:cNvSpPr>
          <p:nvPr>
            <p:ph type="title"/>
          </p:nvPr>
        </p:nvSpPr>
        <p:spPr>
          <a:xfrm>
            <a:off x="2611808" y="808056"/>
            <a:ext cx="7958331" cy="5195179"/>
          </a:xfrm>
        </p:spPr>
        <p:txBody>
          <a:bodyPr>
            <a:normAutofit/>
          </a:bodyPr>
          <a:lstStyle/>
          <a:p>
            <a:r>
              <a:rPr lang="es-MX" sz="9600" dirty="0"/>
              <a:t>Líquido inflamable</a:t>
            </a:r>
            <a:endParaRPr lang="es-MX" sz="10000" dirty="0"/>
          </a:p>
        </p:txBody>
      </p:sp>
    </p:spTree>
    <p:extLst>
      <p:ext uri="{BB962C8B-B14F-4D97-AF65-F5344CB8AC3E}">
        <p14:creationId xmlns:p14="http://schemas.microsoft.com/office/powerpoint/2010/main" val="420483582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E218E2-B48E-420F-B34E-CF89C33B7AD9}"/>
              </a:ext>
            </a:extLst>
          </p:cNvPr>
          <p:cNvSpPr>
            <a:spLocks noGrp="1"/>
          </p:cNvSpPr>
          <p:nvPr>
            <p:ph type="title"/>
          </p:nvPr>
        </p:nvSpPr>
        <p:spPr>
          <a:xfrm>
            <a:off x="2611808" y="808056"/>
            <a:ext cx="7958331" cy="5195179"/>
          </a:xfrm>
        </p:spPr>
        <p:txBody>
          <a:bodyPr>
            <a:noAutofit/>
          </a:bodyPr>
          <a:lstStyle/>
          <a:p>
            <a:r>
              <a:rPr lang="es-MX" sz="4400" dirty="0"/>
              <a:t>Es cualquier sustancia que tenga presión de vapor igual o menor a 2 068.6 mm de Hg, a 20°C, una fluidez mayor a 300 en asfalto, y una temperatura de inflamación menor a 37.8°C, entre otros, barnices, lacas, gasolina, tolueno y pinturas a base de disolventes.</a:t>
            </a:r>
          </a:p>
        </p:txBody>
      </p:sp>
    </p:spTree>
    <p:extLst>
      <p:ext uri="{BB962C8B-B14F-4D97-AF65-F5344CB8AC3E}">
        <p14:creationId xmlns:p14="http://schemas.microsoft.com/office/powerpoint/2010/main" val="208665600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E218E2-B48E-420F-B34E-CF89C33B7AD9}"/>
              </a:ext>
            </a:extLst>
          </p:cNvPr>
          <p:cNvSpPr>
            <a:spLocks noGrp="1"/>
          </p:cNvSpPr>
          <p:nvPr>
            <p:ph type="title"/>
          </p:nvPr>
        </p:nvSpPr>
        <p:spPr>
          <a:xfrm>
            <a:off x="2611808" y="808056"/>
            <a:ext cx="7958331" cy="5195179"/>
          </a:xfrm>
        </p:spPr>
        <p:txBody>
          <a:bodyPr>
            <a:normAutofit/>
          </a:bodyPr>
          <a:lstStyle/>
          <a:p>
            <a:r>
              <a:rPr lang="es-MX" sz="9600" dirty="0"/>
              <a:t>Lugar seguro</a:t>
            </a:r>
            <a:endParaRPr lang="es-MX" sz="10000" dirty="0"/>
          </a:p>
        </p:txBody>
      </p:sp>
    </p:spTree>
    <p:extLst>
      <p:ext uri="{BB962C8B-B14F-4D97-AF65-F5344CB8AC3E}">
        <p14:creationId xmlns:p14="http://schemas.microsoft.com/office/powerpoint/2010/main" val="52848012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E218E2-B48E-420F-B34E-CF89C33B7AD9}"/>
              </a:ext>
            </a:extLst>
          </p:cNvPr>
          <p:cNvSpPr>
            <a:spLocks noGrp="1"/>
          </p:cNvSpPr>
          <p:nvPr>
            <p:ph type="title"/>
          </p:nvPr>
        </p:nvSpPr>
        <p:spPr>
          <a:xfrm>
            <a:off x="2611808" y="808056"/>
            <a:ext cx="7958331" cy="5195179"/>
          </a:xfrm>
        </p:spPr>
        <p:txBody>
          <a:bodyPr>
            <a:noAutofit/>
          </a:bodyPr>
          <a:lstStyle/>
          <a:p>
            <a:r>
              <a:rPr lang="es-MX" sz="4000" dirty="0"/>
              <a:t>Es la zona o área seleccionada e identificada dentro o fuera del centro de trabajo, que los trabajadores y demás ocupantes del mismo deberán utilizar como zona de protección, en caso de alarma y evacuación por incendio, de acuerdo con lo establecido en el plan de atención a emergencias.</a:t>
            </a:r>
          </a:p>
        </p:txBody>
      </p:sp>
    </p:spTree>
    <p:extLst>
      <p:ext uri="{BB962C8B-B14F-4D97-AF65-F5344CB8AC3E}">
        <p14:creationId xmlns:p14="http://schemas.microsoft.com/office/powerpoint/2010/main" val="328283269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69CF57-D20A-470A-85E2-7DCBA9B1F20F}"/>
              </a:ext>
            </a:extLst>
          </p:cNvPr>
          <p:cNvSpPr>
            <a:spLocks noGrp="1"/>
          </p:cNvSpPr>
          <p:nvPr>
            <p:ph type="title"/>
          </p:nvPr>
        </p:nvSpPr>
        <p:spPr/>
        <p:txBody>
          <a:bodyPr/>
          <a:lstStyle/>
          <a:p>
            <a:r>
              <a:rPr lang="es-MX" dirty="0"/>
              <a:t>2. Campo de aplicación</a:t>
            </a:r>
          </a:p>
        </p:txBody>
      </p:sp>
      <p:sp>
        <p:nvSpPr>
          <p:cNvPr id="3" name="Marcador de contenido 2">
            <a:extLst>
              <a:ext uri="{FF2B5EF4-FFF2-40B4-BE49-F238E27FC236}">
                <a16:creationId xmlns:a16="http://schemas.microsoft.com/office/drawing/2014/main" id="{224977D8-2583-44BA-9906-F7DFFCA19077}"/>
              </a:ext>
            </a:extLst>
          </p:cNvPr>
          <p:cNvSpPr>
            <a:spLocks noGrp="1"/>
          </p:cNvSpPr>
          <p:nvPr>
            <p:ph idx="1"/>
          </p:nvPr>
        </p:nvSpPr>
        <p:spPr/>
        <p:txBody>
          <a:bodyPr/>
          <a:lstStyle/>
          <a:p>
            <a:r>
              <a:rPr lang="es-MX" dirty="0"/>
              <a:t>La presente Norma rige en todo el territorio nacional y aplica en todos los centros de trabajo.</a:t>
            </a:r>
          </a:p>
        </p:txBody>
      </p:sp>
    </p:spTree>
    <p:extLst>
      <p:ext uri="{BB962C8B-B14F-4D97-AF65-F5344CB8AC3E}">
        <p14:creationId xmlns:p14="http://schemas.microsoft.com/office/powerpoint/2010/main" val="23721369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E218E2-B48E-420F-B34E-CF89C33B7AD9}"/>
              </a:ext>
            </a:extLst>
          </p:cNvPr>
          <p:cNvSpPr>
            <a:spLocks noGrp="1"/>
          </p:cNvSpPr>
          <p:nvPr>
            <p:ph type="title"/>
          </p:nvPr>
        </p:nvSpPr>
        <p:spPr>
          <a:xfrm>
            <a:off x="2611808" y="808056"/>
            <a:ext cx="7958331" cy="5195179"/>
          </a:xfrm>
        </p:spPr>
        <p:txBody>
          <a:bodyPr>
            <a:normAutofit/>
          </a:bodyPr>
          <a:lstStyle/>
          <a:p>
            <a:r>
              <a:rPr lang="es-MX" sz="8800" dirty="0"/>
              <a:t>Mantenimiento a extintores</a:t>
            </a:r>
            <a:endParaRPr lang="es-MX" sz="9600" dirty="0"/>
          </a:p>
        </p:txBody>
      </p:sp>
    </p:spTree>
    <p:extLst>
      <p:ext uri="{BB962C8B-B14F-4D97-AF65-F5344CB8AC3E}">
        <p14:creationId xmlns:p14="http://schemas.microsoft.com/office/powerpoint/2010/main" val="62851891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E218E2-B48E-420F-B34E-CF89C33B7AD9}"/>
              </a:ext>
            </a:extLst>
          </p:cNvPr>
          <p:cNvSpPr>
            <a:spLocks noGrp="1"/>
          </p:cNvSpPr>
          <p:nvPr>
            <p:ph type="title"/>
          </p:nvPr>
        </p:nvSpPr>
        <p:spPr>
          <a:xfrm>
            <a:off x="2611808" y="808056"/>
            <a:ext cx="7958331" cy="5195179"/>
          </a:xfrm>
        </p:spPr>
        <p:txBody>
          <a:bodyPr>
            <a:noAutofit/>
          </a:bodyPr>
          <a:lstStyle/>
          <a:p>
            <a:r>
              <a:rPr lang="es-MX" sz="4400" dirty="0"/>
              <a:t>Es la revisión completa, interna y externa, del extintor y, en caso de requerirse, las pruebas, reparaciones, sustitución de partes y la recarga del agente extintor, a fin de que éste opere de manera efectiva y segura.</a:t>
            </a:r>
          </a:p>
        </p:txBody>
      </p:sp>
    </p:spTree>
    <p:extLst>
      <p:ext uri="{BB962C8B-B14F-4D97-AF65-F5344CB8AC3E}">
        <p14:creationId xmlns:p14="http://schemas.microsoft.com/office/powerpoint/2010/main" val="100785118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E218E2-B48E-420F-B34E-CF89C33B7AD9}"/>
              </a:ext>
            </a:extLst>
          </p:cNvPr>
          <p:cNvSpPr>
            <a:spLocks noGrp="1"/>
          </p:cNvSpPr>
          <p:nvPr>
            <p:ph type="title"/>
          </p:nvPr>
        </p:nvSpPr>
        <p:spPr>
          <a:xfrm>
            <a:off x="2611808" y="808056"/>
            <a:ext cx="7958331" cy="5195179"/>
          </a:xfrm>
        </p:spPr>
        <p:txBody>
          <a:bodyPr>
            <a:normAutofit/>
          </a:bodyPr>
          <a:lstStyle/>
          <a:p>
            <a:r>
              <a:rPr lang="es-MX" sz="9600" dirty="0"/>
              <a:t>Material inflamable</a:t>
            </a:r>
            <a:endParaRPr lang="es-MX" sz="10000" dirty="0"/>
          </a:p>
        </p:txBody>
      </p:sp>
    </p:spTree>
    <p:extLst>
      <p:ext uri="{BB962C8B-B14F-4D97-AF65-F5344CB8AC3E}">
        <p14:creationId xmlns:p14="http://schemas.microsoft.com/office/powerpoint/2010/main" val="355908488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E218E2-B48E-420F-B34E-CF89C33B7AD9}"/>
              </a:ext>
            </a:extLst>
          </p:cNvPr>
          <p:cNvSpPr>
            <a:spLocks noGrp="1"/>
          </p:cNvSpPr>
          <p:nvPr>
            <p:ph type="title"/>
          </p:nvPr>
        </p:nvSpPr>
        <p:spPr>
          <a:xfrm>
            <a:off x="2611808" y="808056"/>
            <a:ext cx="7958331" cy="5195179"/>
          </a:xfrm>
        </p:spPr>
        <p:txBody>
          <a:bodyPr>
            <a:noAutofit/>
          </a:bodyPr>
          <a:lstStyle/>
          <a:p>
            <a:r>
              <a:rPr lang="es-MX" sz="4800" dirty="0"/>
              <a:t>Es todo aquel sólido, líquido o gas susceptible de arder con facilidad cuando entra en contacto con una fuente de ignición o de calor, con rápida propagación de flama.</a:t>
            </a:r>
          </a:p>
        </p:txBody>
      </p:sp>
    </p:spTree>
    <p:extLst>
      <p:ext uri="{BB962C8B-B14F-4D97-AF65-F5344CB8AC3E}">
        <p14:creationId xmlns:p14="http://schemas.microsoft.com/office/powerpoint/2010/main" val="321661190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E218E2-B48E-420F-B34E-CF89C33B7AD9}"/>
              </a:ext>
            </a:extLst>
          </p:cNvPr>
          <p:cNvSpPr>
            <a:spLocks noGrp="1"/>
          </p:cNvSpPr>
          <p:nvPr>
            <p:ph type="title"/>
          </p:nvPr>
        </p:nvSpPr>
        <p:spPr>
          <a:xfrm>
            <a:off x="2611808" y="808056"/>
            <a:ext cx="7958331" cy="5195179"/>
          </a:xfrm>
        </p:spPr>
        <p:txBody>
          <a:bodyPr>
            <a:normAutofit/>
          </a:bodyPr>
          <a:lstStyle/>
          <a:p>
            <a:r>
              <a:rPr lang="es-MX" sz="9600" dirty="0"/>
              <a:t>Material pirofórico</a:t>
            </a:r>
            <a:endParaRPr lang="es-MX" sz="10000" dirty="0"/>
          </a:p>
        </p:txBody>
      </p:sp>
    </p:spTree>
    <p:extLst>
      <p:ext uri="{BB962C8B-B14F-4D97-AF65-F5344CB8AC3E}">
        <p14:creationId xmlns:p14="http://schemas.microsoft.com/office/powerpoint/2010/main" val="228230857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E218E2-B48E-420F-B34E-CF89C33B7AD9}"/>
              </a:ext>
            </a:extLst>
          </p:cNvPr>
          <p:cNvSpPr>
            <a:spLocks noGrp="1"/>
          </p:cNvSpPr>
          <p:nvPr>
            <p:ph type="title"/>
          </p:nvPr>
        </p:nvSpPr>
        <p:spPr>
          <a:xfrm>
            <a:off x="2611808" y="808056"/>
            <a:ext cx="7958331" cy="5195179"/>
          </a:xfrm>
        </p:spPr>
        <p:txBody>
          <a:bodyPr>
            <a:noAutofit/>
          </a:bodyPr>
          <a:lstStyle/>
          <a:p>
            <a:r>
              <a:rPr lang="es-MX" sz="4800" dirty="0"/>
              <a:t>Es todo sólido o líquido que al contacto con el aire, aun en pequeñas cantidades, entra en ignición, es decir, reacciona en forma espontánea con desprendimiento de grandes cantidades de luz y calor.</a:t>
            </a:r>
          </a:p>
        </p:txBody>
      </p:sp>
    </p:spTree>
    <p:extLst>
      <p:ext uri="{BB962C8B-B14F-4D97-AF65-F5344CB8AC3E}">
        <p14:creationId xmlns:p14="http://schemas.microsoft.com/office/powerpoint/2010/main" val="111419033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E218E2-B48E-420F-B34E-CF89C33B7AD9}"/>
              </a:ext>
            </a:extLst>
          </p:cNvPr>
          <p:cNvSpPr>
            <a:spLocks noGrp="1"/>
          </p:cNvSpPr>
          <p:nvPr>
            <p:ph type="title"/>
          </p:nvPr>
        </p:nvSpPr>
        <p:spPr>
          <a:xfrm>
            <a:off x="2611808" y="808056"/>
            <a:ext cx="7958331" cy="5195179"/>
          </a:xfrm>
        </p:spPr>
        <p:txBody>
          <a:bodyPr>
            <a:normAutofit/>
          </a:bodyPr>
          <a:lstStyle/>
          <a:p>
            <a:r>
              <a:rPr lang="es-MX" sz="9600" dirty="0"/>
              <a:t>Material resistente al fuego</a:t>
            </a:r>
            <a:endParaRPr lang="es-MX" sz="10000" dirty="0"/>
          </a:p>
        </p:txBody>
      </p:sp>
    </p:spTree>
    <p:extLst>
      <p:ext uri="{BB962C8B-B14F-4D97-AF65-F5344CB8AC3E}">
        <p14:creationId xmlns:p14="http://schemas.microsoft.com/office/powerpoint/2010/main" val="387429395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E218E2-B48E-420F-B34E-CF89C33B7AD9}"/>
              </a:ext>
            </a:extLst>
          </p:cNvPr>
          <p:cNvSpPr>
            <a:spLocks noGrp="1"/>
          </p:cNvSpPr>
          <p:nvPr>
            <p:ph type="title"/>
          </p:nvPr>
        </p:nvSpPr>
        <p:spPr>
          <a:xfrm>
            <a:off x="2611808" y="808056"/>
            <a:ext cx="7958331" cy="5195179"/>
          </a:xfrm>
        </p:spPr>
        <p:txBody>
          <a:bodyPr>
            <a:noAutofit/>
          </a:bodyPr>
          <a:lstStyle/>
          <a:p>
            <a:r>
              <a:rPr lang="es-MX" sz="4400" dirty="0"/>
              <a:t>Son los recubrimientos ignífugos o retardantes, así como los elementos de construcción, tales como paredes, techos o pisos, que pueden estar sujetos a la acción del fuego por un tiempo determinado sin entrar en combustión.</a:t>
            </a:r>
          </a:p>
        </p:txBody>
      </p:sp>
    </p:spTree>
    <p:extLst>
      <p:ext uri="{BB962C8B-B14F-4D97-AF65-F5344CB8AC3E}">
        <p14:creationId xmlns:p14="http://schemas.microsoft.com/office/powerpoint/2010/main" val="363144231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E218E2-B48E-420F-B34E-CF89C33B7AD9}"/>
              </a:ext>
            </a:extLst>
          </p:cNvPr>
          <p:cNvSpPr>
            <a:spLocks noGrp="1"/>
          </p:cNvSpPr>
          <p:nvPr>
            <p:ph type="title"/>
          </p:nvPr>
        </p:nvSpPr>
        <p:spPr>
          <a:xfrm>
            <a:off x="2611808" y="808056"/>
            <a:ext cx="7958331" cy="5195179"/>
          </a:xfrm>
        </p:spPr>
        <p:txBody>
          <a:bodyPr>
            <a:normAutofit/>
          </a:bodyPr>
          <a:lstStyle/>
          <a:p>
            <a:r>
              <a:rPr lang="es-MX" sz="9600" dirty="0"/>
              <a:t>Medios de detección de incendio</a:t>
            </a:r>
            <a:endParaRPr lang="es-MX" sz="10000" dirty="0"/>
          </a:p>
        </p:txBody>
      </p:sp>
    </p:spTree>
    <p:extLst>
      <p:ext uri="{BB962C8B-B14F-4D97-AF65-F5344CB8AC3E}">
        <p14:creationId xmlns:p14="http://schemas.microsoft.com/office/powerpoint/2010/main" val="338833328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E218E2-B48E-420F-B34E-CF89C33B7AD9}"/>
              </a:ext>
            </a:extLst>
          </p:cNvPr>
          <p:cNvSpPr>
            <a:spLocks noGrp="1"/>
          </p:cNvSpPr>
          <p:nvPr>
            <p:ph type="title"/>
          </p:nvPr>
        </p:nvSpPr>
        <p:spPr>
          <a:xfrm>
            <a:off x="2611808" y="808056"/>
            <a:ext cx="7958331" cy="5195179"/>
          </a:xfrm>
        </p:spPr>
        <p:txBody>
          <a:bodyPr>
            <a:noAutofit/>
          </a:bodyPr>
          <a:lstStyle/>
          <a:p>
            <a:r>
              <a:rPr lang="es-MX" sz="4400" dirty="0"/>
              <a:t>Son elementos con sensores automáticos y alarma de incendio, que responden a estímulos físicos y/o químicos, tales como calor, humo, flama o productos de la combustión, y pueden estar contenidos en dispositivos independientes o en sistemas.</a:t>
            </a:r>
          </a:p>
        </p:txBody>
      </p:sp>
    </p:spTree>
    <p:extLst>
      <p:ext uri="{BB962C8B-B14F-4D97-AF65-F5344CB8AC3E}">
        <p14:creationId xmlns:p14="http://schemas.microsoft.com/office/powerpoint/2010/main" val="409956419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104211-A9B1-49B4-AB09-94D8D68E5F27}"/>
              </a:ext>
            </a:extLst>
          </p:cNvPr>
          <p:cNvSpPr>
            <a:spLocks noGrp="1"/>
          </p:cNvSpPr>
          <p:nvPr>
            <p:ph type="title"/>
          </p:nvPr>
        </p:nvSpPr>
        <p:spPr/>
        <p:txBody>
          <a:bodyPr/>
          <a:lstStyle/>
          <a:p>
            <a:r>
              <a:rPr lang="es-MX" dirty="0"/>
              <a:t>3. Referencias</a:t>
            </a:r>
          </a:p>
        </p:txBody>
      </p:sp>
      <p:sp>
        <p:nvSpPr>
          <p:cNvPr id="3" name="Marcador de contenido 2">
            <a:extLst>
              <a:ext uri="{FF2B5EF4-FFF2-40B4-BE49-F238E27FC236}">
                <a16:creationId xmlns:a16="http://schemas.microsoft.com/office/drawing/2014/main" id="{6B6DDCDE-D2F7-4B56-9C5E-1CA78E25FEA5}"/>
              </a:ext>
            </a:extLst>
          </p:cNvPr>
          <p:cNvSpPr>
            <a:spLocks noGrp="1"/>
          </p:cNvSpPr>
          <p:nvPr>
            <p:ph idx="1"/>
          </p:nvPr>
        </p:nvSpPr>
        <p:spPr>
          <a:xfrm>
            <a:off x="2227385" y="1383323"/>
            <a:ext cx="8342754" cy="4666621"/>
          </a:xfrm>
        </p:spPr>
        <p:txBody>
          <a:bodyPr numCol="2">
            <a:normAutofit fontScale="85000" lnSpcReduction="10000"/>
          </a:bodyPr>
          <a:lstStyle/>
          <a:p>
            <a:pPr marL="6160" indent="0">
              <a:buNone/>
            </a:pPr>
            <a:r>
              <a:rPr lang="es-MX" dirty="0"/>
              <a:t>Para la correcta interpretación de esta Norma, deberán consultarse las siguientes normas oficiales mexicanas vigentes o las que las sustituyan: </a:t>
            </a:r>
          </a:p>
          <a:p>
            <a:pPr marL="463360" indent="-457200">
              <a:buFont typeface="+mj-lt"/>
              <a:buAutoNum type="arabicPeriod"/>
            </a:pPr>
            <a:r>
              <a:rPr lang="es-MX" dirty="0"/>
              <a:t>NOM-017-STPS-2008, Equipo de protección personal - Selección, uso y manejo en los centros de trabajo. </a:t>
            </a:r>
          </a:p>
          <a:p>
            <a:pPr marL="463360" indent="-457200">
              <a:buFont typeface="+mj-lt"/>
              <a:buAutoNum type="arabicPeriod"/>
            </a:pPr>
            <a:r>
              <a:rPr lang="es-MX" dirty="0"/>
              <a:t>NOM-022-STPS-2008, Electricidad estática en los centros de trabajo - Condiciones de seguridad. </a:t>
            </a:r>
          </a:p>
          <a:p>
            <a:pPr marL="463360" indent="-457200">
              <a:buFont typeface="+mj-lt"/>
              <a:buAutoNum type="arabicPeriod"/>
            </a:pPr>
            <a:r>
              <a:rPr lang="es-MX" dirty="0"/>
              <a:t>NOM-026-STPS-2008, Colores y señales de seguridad e higiene, e identificación de riesgos por fluidos conducidos en tuberías. </a:t>
            </a:r>
          </a:p>
          <a:p>
            <a:pPr marL="463360" indent="-457200">
              <a:buFont typeface="+mj-lt"/>
              <a:buAutoNum type="arabicPeriod"/>
            </a:pPr>
            <a:r>
              <a:rPr lang="es-MX" dirty="0"/>
              <a:t>NOM-029-STPS-2005, Mantenimiento de las instalaciones eléctricas en los centros de trabajo - Condiciones de seguridad. </a:t>
            </a:r>
          </a:p>
          <a:p>
            <a:pPr marL="463360" indent="-457200">
              <a:buFont typeface="+mj-lt"/>
              <a:buAutoNum type="arabicPeriod"/>
            </a:pPr>
            <a:r>
              <a:rPr lang="es-MX" dirty="0"/>
              <a:t>NOM-003-SEGOB-2002, Señales y avisos para protección civil - Colores, formas y símbolos a utilizar. </a:t>
            </a:r>
          </a:p>
          <a:p>
            <a:pPr marL="463360" indent="-457200">
              <a:buFont typeface="+mj-lt"/>
              <a:buAutoNum type="arabicPeriod"/>
            </a:pPr>
            <a:r>
              <a:rPr lang="es-MX" dirty="0"/>
              <a:t>NOM-106-SCFI-2000, Características de diseño y condiciones de uso de la contraseña oficial. </a:t>
            </a:r>
          </a:p>
          <a:p>
            <a:pPr marL="463360" indent="-457200">
              <a:buFont typeface="+mj-lt"/>
              <a:buAutoNum type="arabicPeriod"/>
            </a:pPr>
            <a:r>
              <a:rPr lang="es-MX" dirty="0"/>
              <a:t>NOM-154-SCFI-2005, Equipos contra incendio - Extintores - Servicio de mantenimiento y recarga.</a:t>
            </a:r>
          </a:p>
        </p:txBody>
      </p:sp>
    </p:spTree>
    <p:extLst>
      <p:ext uri="{BB962C8B-B14F-4D97-AF65-F5344CB8AC3E}">
        <p14:creationId xmlns:p14="http://schemas.microsoft.com/office/powerpoint/2010/main" val="25051402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E218E2-B48E-420F-B34E-CF89C33B7AD9}"/>
              </a:ext>
            </a:extLst>
          </p:cNvPr>
          <p:cNvSpPr>
            <a:spLocks noGrp="1"/>
          </p:cNvSpPr>
          <p:nvPr>
            <p:ph type="title"/>
          </p:nvPr>
        </p:nvSpPr>
        <p:spPr>
          <a:xfrm>
            <a:off x="2611808" y="808056"/>
            <a:ext cx="7958331" cy="5195179"/>
          </a:xfrm>
        </p:spPr>
        <p:txBody>
          <a:bodyPr>
            <a:normAutofit/>
          </a:bodyPr>
          <a:lstStyle/>
          <a:p>
            <a:r>
              <a:rPr lang="es-MX" sz="9600" dirty="0"/>
              <a:t>Plan de ayuda mutua</a:t>
            </a:r>
            <a:endParaRPr lang="es-MX" sz="10000" dirty="0"/>
          </a:p>
        </p:txBody>
      </p:sp>
    </p:spTree>
    <p:extLst>
      <p:ext uri="{BB962C8B-B14F-4D97-AF65-F5344CB8AC3E}">
        <p14:creationId xmlns:p14="http://schemas.microsoft.com/office/powerpoint/2010/main" val="227260845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E218E2-B48E-420F-B34E-CF89C33B7AD9}"/>
              </a:ext>
            </a:extLst>
          </p:cNvPr>
          <p:cNvSpPr>
            <a:spLocks noGrp="1"/>
          </p:cNvSpPr>
          <p:nvPr>
            <p:ph type="title"/>
          </p:nvPr>
        </p:nvSpPr>
        <p:spPr>
          <a:xfrm>
            <a:off x="2611808" y="808056"/>
            <a:ext cx="7958331" cy="5195179"/>
          </a:xfrm>
        </p:spPr>
        <p:txBody>
          <a:bodyPr>
            <a:noAutofit/>
          </a:bodyPr>
          <a:lstStyle/>
          <a:p>
            <a:r>
              <a:rPr lang="es-MX" sz="4800" dirty="0"/>
              <a:t>Es un conjunto de estrategias, acciones y recursos para la asistencia y cooperación que acuerdan dos o más empresas u organizaciones, para la prevención y respuesta a emergencias por incendios.</a:t>
            </a:r>
          </a:p>
        </p:txBody>
      </p:sp>
    </p:spTree>
    <p:extLst>
      <p:ext uri="{BB962C8B-B14F-4D97-AF65-F5344CB8AC3E}">
        <p14:creationId xmlns:p14="http://schemas.microsoft.com/office/powerpoint/2010/main" val="408177880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E218E2-B48E-420F-B34E-CF89C33B7AD9}"/>
              </a:ext>
            </a:extLst>
          </p:cNvPr>
          <p:cNvSpPr>
            <a:spLocks noGrp="1"/>
          </p:cNvSpPr>
          <p:nvPr>
            <p:ph type="title"/>
          </p:nvPr>
        </p:nvSpPr>
        <p:spPr>
          <a:xfrm>
            <a:off x="2611808" y="808056"/>
            <a:ext cx="7958331" cy="5195179"/>
          </a:xfrm>
        </p:spPr>
        <p:txBody>
          <a:bodyPr>
            <a:normAutofit/>
          </a:bodyPr>
          <a:lstStyle/>
          <a:p>
            <a:r>
              <a:rPr lang="es-MX" sz="9600" dirty="0"/>
              <a:t>Prestador de servicio a extintores</a:t>
            </a:r>
            <a:endParaRPr lang="es-MX" sz="10000" dirty="0"/>
          </a:p>
        </p:txBody>
      </p:sp>
    </p:spTree>
    <p:extLst>
      <p:ext uri="{BB962C8B-B14F-4D97-AF65-F5344CB8AC3E}">
        <p14:creationId xmlns:p14="http://schemas.microsoft.com/office/powerpoint/2010/main" val="283580586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E218E2-B48E-420F-B34E-CF89C33B7AD9}"/>
              </a:ext>
            </a:extLst>
          </p:cNvPr>
          <p:cNvSpPr>
            <a:spLocks noGrp="1"/>
          </p:cNvSpPr>
          <p:nvPr>
            <p:ph type="title"/>
          </p:nvPr>
        </p:nvSpPr>
        <p:spPr>
          <a:xfrm>
            <a:off x="2611808" y="808056"/>
            <a:ext cx="7958331" cy="5195179"/>
          </a:xfrm>
        </p:spPr>
        <p:txBody>
          <a:bodyPr>
            <a:noAutofit/>
          </a:bodyPr>
          <a:lstStyle/>
          <a:p>
            <a:r>
              <a:rPr lang="es-MX" sz="4000" dirty="0"/>
              <a:t>Es la persona física o moral que realiza el servicio de mantenimiento y/o recarga a extintores, verificada en la norma NOM-154-SCFI-2005, o las que la sustituyan, por una persona acreditada y aprobada para determinar la evaluación de la conformidad de la citada norma.</a:t>
            </a:r>
          </a:p>
        </p:txBody>
      </p:sp>
    </p:spTree>
    <p:extLst>
      <p:ext uri="{BB962C8B-B14F-4D97-AF65-F5344CB8AC3E}">
        <p14:creationId xmlns:p14="http://schemas.microsoft.com/office/powerpoint/2010/main" val="303690273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E218E2-B48E-420F-B34E-CF89C33B7AD9}"/>
              </a:ext>
            </a:extLst>
          </p:cNvPr>
          <p:cNvSpPr>
            <a:spLocks noGrp="1"/>
          </p:cNvSpPr>
          <p:nvPr>
            <p:ph type="title"/>
          </p:nvPr>
        </p:nvSpPr>
        <p:spPr>
          <a:xfrm>
            <a:off x="2611808" y="808056"/>
            <a:ext cx="7958331" cy="5195179"/>
          </a:xfrm>
        </p:spPr>
        <p:txBody>
          <a:bodyPr>
            <a:normAutofit/>
          </a:bodyPr>
          <a:lstStyle/>
          <a:p>
            <a:r>
              <a:rPr lang="es-MX" sz="9600" dirty="0"/>
              <a:t>Prevención de incendios</a:t>
            </a:r>
            <a:endParaRPr lang="es-MX" sz="10000" dirty="0"/>
          </a:p>
        </p:txBody>
      </p:sp>
    </p:spTree>
    <p:extLst>
      <p:ext uri="{BB962C8B-B14F-4D97-AF65-F5344CB8AC3E}">
        <p14:creationId xmlns:p14="http://schemas.microsoft.com/office/powerpoint/2010/main" val="347947682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E218E2-B48E-420F-B34E-CF89C33B7AD9}"/>
              </a:ext>
            </a:extLst>
          </p:cNvPr>
          <p:cNvSpPr>
            <a:spLocks noGrp="1"/>
          </p:cNvSpPr>
          <p:nvPr>
            <p:ph type="title"/>
          </p:nvPr>
        </p:nvSpPr>
        <p:spPr>
          <a:xfrm>
            <a:off x="2611808" y="808056"/>
            <a:ext cx="7958331" cy="5195179"/>
          </a:xfrm>
        </p:spPr>
        <p:txBody>
          <a:bodyPr>
            <a:noAutofit/>
          </a:bodyPr>
          <a:lstStyle/>
          <a:p>
            <a:r>
              <a:rPr lang="es-MX" sz="5400" dirty="0"/>
              <a:t>Son todas aquellas acciones técnicas o administrativas que se desarrollan para evitar que en el centro de trabajo se presente un incendio.</a:t>
            </a:r>
          </a:p>
        </p:txBody>
      </p:sp>
    </p:spTree>
    <p:extLst>
      <p:ext uri="{BB962C8B-B14F-4D97-AF65-F5344CB8AC3E}">
        <p14:creationId xmlns:p14="http://schemas.microsoft.com/office/powerpoint/2010/main" val="257202791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E218E2-B48E-420F-B34E-CF89C33B7AD9}"/>
              </a:ext>
            </a:extLst>
          </p:cNvPr>
          <p:cNvSpPr>
            <a:spLocks noGrp="1"/>
          </p:cNvSpPr>
          <p:nvPr>
            <p:ph type="title"/>
          </p:nvPr>
        </p:nvSpPr>
        <p:spPr>
          <a:xfrm>
            <a:off x="2611808" y="808056"/>
            <a:ext cx="7958331" cy="5195179"/>
          </a:xfrm>
        </p:spPr>
        <p:txBody>
          <a:bodyPr>
            <a:normAutofit/>
          </a:bodyPr>
          <a:lstStyle/>
          <a:p>
            <a:r>
              <a:rPr lang="es-MX" sz="9600" dirty="0"/>
              <a:t>Programas de Protección Civil</a:t>
            </a:r>
            <a:endParaRPr lang="es-MX" sz="10000" dirty="0"/>
          </a:p>
        </p:txBody>
      </p:sp>
    </p:spTree>
    <p:extLst>
      <p:ext uri="{BB962C8B-B14F-4D97-AF65-F5344CB8AC3E}">
        <p14:creationId xmlns:p14="http://schemas.microsoft.com/office/powerpoint/2010/main" val="322009351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E218E2-B48E-420F-B34E-CF89C33B7AD9}"/>
              </a:ext>
            </a:extLst>
          </p:cNvPr>
          <p:cNvSpPr>
            <a:spLocks noGrp="1"/>
          </p:cNvSpPr>
          <p:nvPr>
            <p:ph type="title"/>
          </p:nvPr>
        </p:nvSpPr>
        <p:spPr>
          <a:xfrm>
            <a:off x="2611808" y="808056"/>
            <a:ext cx="7958331" cy="5195179"/>
          </a:xfrm>
        </p:spPr>
        <p:txBody>
          <a:bodyPr>
            <a:noAutofit/>
          </a:bodyPr>
          <a:lstStyle/>
          <a:p>
            <a:r>
              <a:rPr lang="es-MX" sz="2800" dirty="0"/>
              <a:t>Son los instrumentos de planeación para definir y establecer acciones destinadas a la prevención de calamidades, incluyendo las emergencias de incendio y la atención de su impacto en las empresas, industrias, instituciones u organismos del sector público, social y privado. Se basan en un diagnóstico y se dividen en tres subprogramas: prevención, auxilio y apoyo. También son considerados por diferentes entidades federativas como programas internos, específicos o especiales de protección civil.</a:t>
            </a:r>
          </a:p>
        </p:txBody>
      </p:sp>
    </p:spTree>
    <p:extLst>
      <p:ext uri="{BB962C8B-B14F-4D97-AF65-F5344CB8AC3E}">
        <p14:creationId xmlns:p14="http://schemas.microsoft.com/office/powerpoint/2010/main" val="397288364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E218E2-B48E-420F-B34E-CF89C33B7AD9}"/>
              </a:ext>
            </a:extLst>
          </p:cNvPr>
          <p:cNvSpPr>
            <a:spLocks noGrp="1"/>
          </p:cNvSpPr>
          <p:nvPr>
            <p:ph type="title"/>
          </p:nvPr>
        </p:nvSpPr>
        <p:spPr>
          <a:xfrm>
            <a:off x="2611808" y="808056"/>
            <a:ext cx="7958331" cy="5195179"/>
          </a:xfrm>
        </p:spPr>
        <p:txBody>
          <a:bodyPr>
            <a:normAutofit/>
          </a:bodyPr>
          <a:lstStyle/>
          <a:p>
            <a:r>
              <a:rPr lang="es-MX" sz="9600" dirty="0"/>
              <a:t>Protección contra incendios</a:t>
            </a:r>
            <a:endParaRPr lang="es-MX" sz="10000" dirty="0"/>
          </a:p>
        </p:txBody>
      </p:sp>
    </p:spTree>
    <p:extLst>
      <p:ext uri="{BB962C8B-B14F-4D97-AF65-F5344CB8AC3E}">
        <p14:creationId xmlns:p14="http://schemas.microsoft.com/office/powerpoint/2010/main" val="90796087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E218E2-B48E-420F-B34E-CF89C33B7AD9}"/>
              </a:ext>
            </a:extLst>
          </p:cNvPr>
          <p:cNvSpPr>
            <a:spLocks noGrp="1"/>
          </p:cNvSpPr>
          <p:nvPr>
            <p:ph type="title"/>
          </p:nvPr>
        </p:nvSpPr>
        <p:spPr>
          <a:xfrm>
            <a:off x="2611808" y="808056"/>
            <a:ext cx="7958331" cy="5195179"/>
          </a:xfrm>
        </p:spPr>
        <p:txBody>
          <a:bodyPr>
            <a:noAutofit/>
          </a:bodyPr>
          <a:lstStyle/>
          <a:p>
            <a:r>
              <a:rPr lang="es-MX" sz="4800" dirty="0"/>
              <a:t>Son todas aquellas instalaciones, equipos o condiciones físicas que se adoptan para que, en caso de requerirse, se utilicen en la atención de una emergencia de incendio.</a:t>
            </a:r>
          </a:p>
        </p:txBody>
      </p:sp>
    </p:spTree>
    <p:extLst>
      <p:ext uri="{BB962C8B-B14F-4D97-AF65-F5344CB8AC3E}">
        <p14:creationId xmlns:p14="http://schemas.microsoft.com/office/powerpoint/2010/main" val="282771603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E218E2-B48E-420F-B34E-CF89C33B7AD9}"/>
              </a:ext>
            </a:extLst>
          </p:cNvPr>
          <p:cNvSpPr>
            <a:spLocks noGrp="1"/>
          </p:cNvSpPr>
          <p:nvPr>
            <p:ph type="title"/>
          </p:nvPr>
        </p:nvSpPr>
        <p:spPr>
          <a:xfrm>
            <a:off x="2611808" y="808056"/>
            <a:ext cx="7958331" cy="5195179"/>
          </a:xfrm>
        </p:spPr>
        <p:txBody>
          <a:bodyPr>
            <a:normAutofit fontScale="90000"/>
          </a:bodyPr>
          <a:lstStyle/>
          <a:p>
            <a:r>
              <a:rPr lang="es-MX" sz="9600" dirty="0"/>
              <a:t>4. Definiciones</a:t>
            </a:r>
            <a:br>
              <a:rPr lang="es-MX" sz="9600" dirty="0"/>
            </a:br>
            <a:br>
              <a:rPr lang="es-MX" sz="9600" dirty="0"/>
            </a:br>
            <a:r>
              <a:rPr lang="es-MX" sz="9600" dirty="0"/>
              <a:t>Agente extintor; Agente extinguidor</a:t>
            </a:r>
            <a:endParaRPr lang="es-MX" sz="10000" dirty="0"/>
          </a:p>
        </p:txBody>
      </p:sp>
    </p:spTree>
    <p:extLst>
      <p:ext uri="{BB962C8B-B14F-4D97-AF65-F5344CB8AC3E}">
        <p14:creationId xmlns:p14="http://schemas.microsoft.com/office/powerpoint/2010/main" val="31247342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E218E2-B48E-420F-B34E-CF89C33B7AD9}"/>
              </a:ext>
            </a:extLst>
          </p:cNvPr>
          <p:cNvSpPr>
            <a:spLocks noGrp="1"/>
          </p:cNvSpPr>
          <p:nvPr>
            <p:ph type="title"/>
          </p:nvPr>
        </p:nvSpPr>
        <p:spPr>
          <a:xfrm>
            <a:off x="2611808" y="808056"/>
            <a:ext cx="7958331" cy="5195179"/>
          </a:xfrm>
        </p:spPr>
        <p:txBody>
          <a:bodyPr>
            <a:normAutofit/>
          </a:bodyPr>
          <a:lstStyle/>
          <a:p>
            <a:r>
              <a:rPr lang="es-MX" sz="9600" dirty="0"/>
              <a:t>Punto de inflamación</a:t>
            </a:r>
            <a:endParaRPr lang="es-MX" sz="10000" dirty="0"/>
          </a:p>
        </p:txBody>
      </p:sp>
    </p:spTree>
    <p:extLst>
      <p:ext uri="{BB962C8B-B14F-4D97-AF65-F5344CB8AC3E}">
        <p14:creationId xmlns:p14="http://schemas.microsoft.com/office/powerpoint/2010/main" val="405815420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E218E2-B48E-420F-B34E-CF89C33B7AD9}"/>
              </a:ext>
            </a:extLst>
          </p:cNvPr>
          <p:cNvSpPr>
            <a:spLocks noGrp="1"/>
          </p:cNvSpPr>
          <p:nvPr>
            <p:ph type="title"/>
          </p:nvPr>
        </p:nvSpPr>
        <p:spPr>
          <a:xfrm>
            <a:off x="2611808" y="808056"/>
            <a:ext cx="7958331" cy="5195179"/>
          </a:xfrm>
        </p:spPr>
        <p:txBody>
          <a:bodyPr>
            <a:noAutofit/>
          </a:bodyPr>
          <a:lstStyle/>
          <a:p>
            <a:r>
              <a:rPr lang="es-MX" sz="4400" dirty="0"/>
              <a:t>Es la temperatura mínima, corregida a la presión de referencia de 101.3 kPa, a la que una sustancia desprende vapores capaces de formar una mezcla inflamable en su superficie, y que no es suficiente para sostener la combustión.</a:t>
            </a:r>
          </a:p>
        </p:txBody>
      </p:sp>
    </p:spTree>
    <p:extLst>
      <p:ext uri="{BB962C8B-B14F-4D97-AF65-F5344CB8AC3E}">
        <p14:creationId xmlns:p14="http://schemas.microsoft.com/office/powerpoint/2010/main" val="114115315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E218E2-B48E-420F-B34E-CF89C33B7AD9}"/>
              </a:ext>
            </a:extLst>
          </p:cNvPr>
          <p:cNvSpPr>
            <a:spLocks noGrp="1"/>
          </p:cNvSpPr>
          <p:nvPr>
            <p:ph type="title"/>
          </p:nvPr>
        </p:nvSpPr>
        <p:spPr>
          <a:xfrm>
            <a:off x="2611808" y="808056"/>
            <a:ext cx="7958331" cy="5195179"/>
          </a:xfrm>
        </p:spPr>
        <p:txBody>
          <a:bodyPr>
            <a:normAutofit/>
          </a:bodyPr>
          <a:lstStyle/>
          <a:p>
            <a:r>
              <a:rPr lang="es-MX" sz="9600" dirty="0"/>
              <a:t>Recarga del agente</a:t>
            </a:r>
            <a:endParaRPr lang="es-MX" sz="10000" dirty="0"/>
          </a:p>
        </p:txBody>
      </p:sp>
    </p:spTree>
    <p:extLst>
      <p:ext uri="{BB962C8B-B14F-4D97-AF65-F5344CB8AC3E}">
        <p14:creationId xmlns:p14="http://schemas.microsoft.com/office/powerpoint/2010/main" val="235522846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E218E2-B48E-420F-B34E-CF89C33B7AD9}"/>
              </a:ext>
            </a:extLst>
          </p:cNvPr>
          <p:cNvSpPr>
            <a:spLocks noGrp="1"/>
          </p:cNvSpPr>
          <p:nvPr>
            <p:ph type="title"/>
          </p:nvPr>
        </p:nvSpPr>
        <p:spPr>
          <a:xfrm>
            <a:off x="2611808" y="808056"/>
            <a:ext cx="7958331" cy="5195179"/>
          </a:xfrm>
        </p:spPr>
        <p:txBody>
          <a:bodyPr>
            <a:noAutofit/>
          </a:bodyPr>
          <a:lstStyle/>
          <a:p>
            <a:r>
              <a:rPr lang="es-MX" sz="8000" dirty="0"/>
              <a:t>Es el reemplazo total del agente extintor por uno nuevo y, en su caso, certificado.</a:t>
            </a:r>
          </a:p>
        </p:txBody>
      </p:sp>
    </p:spTree>
    <p:extLst>
      <p:ext uri="{BB962C8B-B14F-4D97-AF65-F5344CB8AC3E}">
        <p14:creationId xmlns:p14="http://schemas.microsoft.com/office/powerpoint/2010/main" val="307009888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E218E2-B48E-420F-B34E-CF89C33B7AD9}"/>
              </a:ext>
            </a:extLst>
          </p:cNvPr>
          <p:cNvSpPr>
            <a:spLocks noGrp="1"/>
          </p:cNvSpPr>
          <p:nvPr>
            <p:ph type="title"/>
          </p:nvPr>
        </p:nvSpPr>
        <p:spPr>
          <a:xfrm>
            <a:off x="2611808" y="808056"/>
            <a:ext cx="7958331" cy="5195179"/>
          </a:xfrm>
        </p:spPr>
        <p:txBody>
          <a:bodyPr>
            <a:normAutofit/>
          </a:bodyPr>
          <a:lstStyle/>
          <a:p>
            <a:r>
              <a:rPr lang="es-MX" sz="9600" dirty="0"/>
              <a:t>Ruta de evacuación</a:t>
            </a:r>
            <a:endParaRPr lang="es-MX" sz="10000" dirty="0"/>
          </a:p>
        </p:txBody>
      </p:sp>
    </p:spTree>
    <p:extLst>
      <p:ext uri="{BB962C8B-B14F-4D97-AF65-F5344CB8AC3E}">
        <p14:creationId xmlns:p14="http://schemas.microsoft.com/office/powerpoint/2010/main" val="358093791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E218E2-B48E-420F-B34E-CF89C33B7AD9}"/>
              </a:ext>
            </a:extLst>
          </p:cNvPr>
          <p:cNvSpPr>
            <a:spLocks noGrp="1"/>
          </p:cNvSpPr>
          <p:nvPr>
            <p:ph type="title"/>
          </p:nvPr>
        </p:nvSpPr>
        <p:spPr>
          <a:xfrm>
            <a:off x="2611808" y="808056"/>
            <a:ext cx="7958331" cy="5195179"/>
          </a:xfrm>
        </p:spPr>
        <p:txBody>
          <a:bodyPr>
            <a:noAutofit/>
          </a:bodyPr>
          <a:lstStyle/>
          <a:p>
            <a:r>
              <a:rPr lang="es-MX" sz="3200" dirty="0"/>
              <a:t>Es el recorrido horizontal o vertical, o la combinación de ambos, continuo y sin obstrucciones, que va desde cualquier punto del centro de trabajo hasta un lugar seguro en el exterior, denominado punto de reunión, que incluye locales intermedios como salas, vestíbulos, balcones, patios y otros recintos; así como sus componentes, tales como puertas, escaleras, rampas y pasillos. Consta de las partes siguientes:</a:t>
            </a:r>
          </a:p>
        </p:txBody>
      </p:sp>
    </p:spTree>
    <p:extLst>
      <p:ext uri="{BB962C8B-B14F-4D97-AF65-F5344CB8AC3E}">
        <p14:creationId xmlns:p14="http://schemas.microsoft.com/office/powerpoint/2010/main" val="259719479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E218E2-B48E-420F-B34E-CF89C33B7AD9}"/>
              </a:ext>
            </a:extLst>
          </p:cNvPr>
          <p:cNvSpPr>
            <a:spLocks noGrp="1"/>
          </p:cNvSpPr>
          <p:nvPr>
            <p:ph type="title"/>
          </p:nvPr>
        </p:nvSpPr>
        <p:spPr>
          <a:xfrm>
            <a:off x="2611808" y="808056"/>
            <a:ext cx="7958331" cy="5195179"/>
          </a:xfrm>
        </p:spPr>
        <p:txBody>
          <a:bodyPr>
            <a:noAutofit/>
          </a:bodyPr>
          <a:lstStyle/>
          <a:p>
            <a:r>
              <a:rPr lang="es-MX" sz="3200" dirty="0"/>
              <a:t>a) Acceso a la ruta de salida: es la parte del recorrido que conduce desde cualquier lugar del centro de trabajo hasta la ruta de salida. </a:t>
            </a:r>
            <a:br>
              <a:rPr lang="es-MX" sz="3200" dirty="0"/>
            </a:br>
            <a:r>
              <a:rPr lang="es-MX" sz="3200" dirty="0"/>
              <a:t>b) Ruta de salida: Es la parte del recorrido que proviene del acceso a la ruta de salida, separada de otras áreas mediante elementos que proveen un trayecto protegido hacia la descarga de salida. </a:t>
            </a:r>
            <a:br>
              <a:rPr lang="es-MX" sz="3200" dirty="0"/>
            </a:br>
            <a:r>
              <a:rPr lang="es-MX" sz="3200" dirty="0"/>
              <a:t>c) Descarga de salida: Es la parte final de la ruta de evacuación que lleva a una zona de seguridad en el exterior, denominada punto de reunión.</a:t>
            </a:r>
          </a:p>
        </p:txBody>
      </p:sp>
    </p:spTree>
    <p:extLst>
      <p:ext uri="{BB962C8B-B14F-4D97-AF65-F5344CB8AC3E}">
        <p14:creationId xmlns:p14="http://schemas.microsoft.com/office/powerpoint/2010/main" val="263214957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E218E2-B48E-420F-B34E-CF89C33B7AD9}"/>
              </a:ext>
            </a:extLst>
          </p:cNvPr>
          <p:cNvSpPr>
            <a:spLocks noGrp="1"/>
          </p:cNvSpPr>
          <p:nvPr>
            <p:ph type="title"/>
          </p:nvPr>
        </p:nvSpPr>
        <p:spPr>
          <a:xfrm>
            <a:off x="2611808" y="808056"/>
            <a:ext cx="7958331" cy="5195179"/>
          </a:xfrm>
        </p:spPr>
        <p:txBody>
          <a:bodyPr>
            <a:normAutofit/>
          </a:bodyPr>
          <a:lstStyle/>
          <a:p>
            <a:r>
              <a:rPr lang="es-MX" sz="9600" dirty="0"/>
              <a:t>Trabajos en caliente</a:t>
            </a:r>
            <a:endParaRPr lang="es-MX" sz="10000" dirty="0"/>
          </a:p>
        </p:txBody>
      </p:sp>
    </p:spTree>
    <p:extLst>
      <p:ext uri="{BB962C8B-B14F-4D97-AF65-F5344CB8AC3E}">
        <p14:creationId xmlns:p14="http://schemas.microsoft.com/office/powerpoint/2010/main" val="17732985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E218E2-B48E-420F-B34E-CF89C33B7AD9}"/>
              </a:ext>
            </a:extLst>
          </p:cNvPr>
          <p:cNvSpPr>
            <a:spLocks noGrp="1"/>
          </p:cNvSpPr>
          <p:nvPr>
            <p:ph type="title"/>
          </p:nvPr>
        </p:nvSpPr>
        <p:spPr>
          <a:xfrm>
            <a:off x="2611808" y="808056"/>
            <a:ext cx="7958331" cy="5195179"/>
          </a:xfrm>
        </p:spPr>
        <p:txBody>
          <a:bodyPr>
            <a:noAutofit/>
          </a:bodyPr>
          <a:lstStyle/>
          <a:p>
            <a:r>
              <a:rPr lang="es-MX" sz="4800" dirty="0"/>
              <a:t>Son todos aquellos procesos o actividades en que se manejen equipos que generen flama, calor, chispa, arco eléctrico o incandescencia, tales como soldadura, corte, abrasión y fundición, entre otros.</a:t>
            </a:r>
          </a:p>
        </p:txBody>
      </p:sp>
    </p:spTree>
    <p:extLst>
      <p:ext uri="{BB962C8B-B14F-4D97-AF65-F5344CB8AC3E}">
        <p14:creationId xmlns:p14="http://schemas.microsoft.com/office/powerpoint/2010/main" val="391354887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E218E2-B48E-420F-B34E-CF89C33B7AD9}"/>
              </a:ext>
            </a:extLst>
          </p:cNvPr>
          <p:cNvSpPr>
            <a:spLocks noGrp="1"/>
          </p:cNvSpPr>
          <p:nvPr>
            <p:ph type="title"/>
          </p:nvPr>
        </p:nvSpPr>
        <p:spPr>
          <a:xfrm>
            <a:off x="2611808" y="808056"/>
            <a:ext cx="7958331" cy="5195179"/>
          </a:xfrm>
        </p:spPr>
        <p:txBody>
          <a:bodyPr>
            <a:normAutofit fontScale="90000"/>
          </a:bodyPr>
          <a:lstStyle/>
          <a:p>
            <a:r>
              <a:rPr lang="es-MX" sz="9600" dirty="0"/>
              <a:t>Unidad interna de protección civil</a:t>
            </a:r>
            <a:br>
              <a:rPr lang="es-MX" sz="9600" dirty="0"/>
            </a:br>
            <a:endParaRPr lang="es-MX" sz="10000" dirty="0"/>
          </a:p>
        </p:txBody>
      </p:sp>
    </p:spTree>
    <p:extLst>
      <p:ext uri="{BB962C8B-B14F-4D97-AF65-F5344CB8AC3E}">
        <p14:creationId xmlns:p14="http://schemas.microsoft.com/office/powerpoint/2010/main" val="62358971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E218E2-B48E-420F-B34E-CF89C33B7AD9}"/>
              </a:ext>
            </a:extLst>
          </p:cNvPr>
          <p:cNvSpPr>
            <a:spLocks noGrp="1"/>
          </p:cNvSpPr>
          <p:nvPr>
            <p:ph type="title"/>
          </p:nvPr>
        </p:nvSpPr>
        <p:spPr>
          <a:xfrm>
            <a:off x="2611808" y="808056"/>
            <a:ext cx="7958331" cy="5195179"/>
          </a:xfrm>
        </p:spPr>
        <p:txBody>
          <a:bodyPr>
            <a:noAutofit/>
          </a:bodyPr>
          <a:lstStyle/>
          <a:p>
            <a:r>
              <a:rPr lang="es-MX" sz="6000" dirty="0"/>
              <a:t>Es la sustancia o mezcla de ellas que apaga un fuego, al contacto con un material en combustión en la cantidad adecuada.</a:t>
            </a:r>
          </a:p>
        </p:txBody>
      </p:sp>
    </p:spTree>
    <p:extLst>
      <p:ext uri="{BB962C8B-B14F-4D97-AF65-F5344CB8AC3E}">
        <p14:creationId xmlns:p14="http://schemas.microsoft.com/office/powerpoint/2010/main" val="333300889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E218E2-B48E-420F-B34E-CF89C33B7AD9}"/>
              </a:ext>
            </a:extLst>
          </p:cNvPr>
          <p:cNvSpPr>
            <a:spLocks noGrp="1"/>
          </p:cNvSpPr>
          <p:nvPr>
            <p:ph type="title"/>
          </p:nvPr>
        </p:nvSpPr>
        <p:spPr>
          <a:xfrm>
            <a:off x="2611808" y="808056"/>
            <a:ext cx="7958331" cy="5195179"/>
          </a:xfrm>
        </p:spPr>
        <p:txBody>
          <a:bodyPr>
            <a:noAutofit/>
          </a:bodyPr>
          <a:lstStyle/>
          <a:p>
            <a:r>
              <a:rPr lang="es-MX" sz="3600" dirty="0"/>
              <a:t>Es el órgano normativo y operativo, cuyo ámbito de acción se circunscribe a las instalaciones de una institución, dependencia o entidad perteneciente a los sectores público, privado o social, que tiene la responsabilidad de desarrollar y dirigir las acciones de protección civil, así como de elaborar, implementar y coordinar el programa interno correspondiente.</a:t>
            </a:r>
          </a:p>
        </p:txBody>
      </p:sp>
    </p:spTree>
    <p:extLst>
      <p:ext uri="{BB962C8B-B14F-4D97-AF65-F5344CB8AC3E}">
        <p14:creationId xmlns:p14="http://schemas.microsoft.com/office/powerpoint/2010/main" val="211876722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1EC7AC-CD7B-4EFD-B683-20CCD2CF16EC}"/>
              </a:ext>
            </a:extLst>
          </p:cNvPr>
          <p:cNvSpPr>
            <a:spLocks noGrp="1"/>
          </p:cNvSpPr>
          <p:nvPr>
            <p:ph type="title"/>
          </p:nvPr>
        </p:nvSpPr>
        <p:spPr/>
        <p:txBody>
          <a:bodyPr/>
          <a:lstStyle/>
          <a:p>
            <a:r>
              <a:rPr lang="es-MX" dirty="0"/>
              <a:t>5. Obligaciones del patrón</a:t>
            </a:r>
          </a:p>
        </p:txBody>
      </p:sp>
      <p:sp>
        <p:nvSpPr>
          <p:cNvPr id="3" name="Marcador de contenido 2">
            <a:extLst>
              <a:ext uri="{FF2B5EF4-FFF2-40B4-BE49-F238E27FC236}">
                <a16:creationId xmlns:a16="http://schemas.microsoft.com/office/drawing/2014/main" id="{F8DD884E-D762-46BC-AE36-95F09CA60220}"/>
              </a:ext>
            </a:extLst>
          </p:cNvPr>
          <p:cNvSpPr>
            <a:spLocks noGrp="1"/>
          </p:cNvSpPr>
          <p:nvPr>
            <p:ph idx="1"/>
          </p:nvPr>
        </p:nvSpPr>
        <p:spPr>
          <a:xfrm>
            <a:off x="1407695" y="1503947"/>
            <a:ext cx="9162444" cy="4545997"/>
          </a:xfrm>
        </p:spPr>
        <p:txBody>
          <a:bodyPr numCol="2">
            <a:normAutofit fontScale="55000" lnSpcReduction="20000"/>
          </a:bodyPr>
          <a:lstStyle/>
          <a:p>
            <a:pPr marL="463360" indent="-457200">
              <a:buFont typeface="+mj-lt"/>
              <a:buAutoNum type="arabicPeriod"/>
            </a:pPr>
            <a:r>
              <a:rPr lang="es-MX" sz="2500" dirty="0"/>
              <a:t>Clasificar el riesgo de incendio del centro de trabajo o por áreas que lo integran, tales como plantas, edificios o niveles, de conformidad. </a:t>
            </a:r>
          </a:p>
          <a:p>
            <a:pPr marL="463360" indent="-457200">
              <a:buFont typeface="+mj-lt"/>
              <a:buAutoNum type="arabicPeriod"/>
            </a:pPr>
            <a:r>
              <a:rPr lang="es-MX" sz="2500" dirty="0"/>
              <a:t>Contar con un croquis, plano o mapa general del centro de trabajo, o por áreas que lo integran, actualizado y colocado en los principales lugares de entrada, tránsito, reunión o puntos comunes de estancia o servicios para los trabajadores, que contenga lo siguiente, según aplique: </a:t>
            </a:r>
          </a:p>
          <a:p>
            <a:pPr marL="914210" lvl="1" indent="-457200">
              <a:buFont typeface="+mj-lt"/>
              <a:buAutoNum type="alphaLcParenR"/>
            </a:pPr>
            <a:r>
              <a:rPr lang="es-MX" sz="2000" dirty="0"/>
              <a:t>El nombre, denominación o razón social del centro de trabajo y su domicilio; </a:t>
            </a:r>
          </a:p>
          <a:p>
            <a:pPr marL="914210" lvl="1" indent="-457200">
              <a:buFont typeface="+mj-lt"/>
              <a:buAutoNum type="alphaLcParenR"/>
            </a:pPr>
            <a:r>
              <a:rPr lang="es-MX" sz="2000" dirty="0"/>
              <a:t>La identificación de los predios colindantes; </a:t>
            </a:r>
          </a:p>
          <a:p>
            <a:pPr marL="914210" lvl="1" indent="-457200">
              <a:buFont typeface="+mj-lt"/>
              <a:buAutoNum type="alphaLcParenR"/>
            </a:pPr>
            <a:r>
              <a:rPr lang="es-MX" sz="2000" dirty="0"/>
              <a:t>La identificación de las principales áreas o zonas del centro de trabajo con riesgo de incendio, debido a la presencia de material inflamable, combustible, pirofórico o explosivo, entre otros; </a:t>
            </a:r>
          </a:p>
          <a:p>
            <a:pPr marL="914210" lvl="1" indent="-457200">
              <a:buFont typeface="+mj-lt"/>
              <a:buAutoNum type="alphaLcParenR"/>
            </a:pPr>
            <a:r>
              <a:rPr lang="es-MX" sz="2000" dirty="0"/>
              <a:t>La ubicación de los medios de detección de incendio, así como de los equipos y sistemas contra incendio; </a:t>
            </a:r>
          </a:p>
          <a:p>
            <a:pPr marL="914210" lvl="1" indent="-457200">
              <a:buFont typeface="+mj-lt"/>
              <a:buAutoNum type="alphaLcParenR"/>
            </a:pPr>
            <a:r>
              <a:rPr lang="es-MX" sz="2000" dirty="0"/>
              <a:t>Las rutas de evacuación, incluyendo, al menos, la ruta de salida y la descarga de salida, además de las salidas de emergencia, escaleras de emergencia y lugares seguros; </a:t>
            </a:r>
          </a:p>
          <a:p>
            <a:pPr marL="914210" lvl="1" indent="-457200">
              <a:buFont typeface="+mj-lt"/>
              <a:buAutoNum type="alphaLcParenR"/>
            </a:pPr>
            <a:r>
              <a:rPr lang="es-MX" sz="2000" dirty="0"/>
              <a:t>La ubicación del equipo de protección personal para los integrantes de las brigadas contra incendio, y </a:t>
            </a:r>
          </a:p>
          <a:p>
            <a:pPr marL="914210" lvl="1" indent="-457200">
              <a:buFont typeface="+mj-lt"/>
              <a:buAutoNum type="alphaLcParenR"/>
            </a:pPr>
            <a:r>
              <a:rPr lang="es-MX" sz="2000" dirty="0"/>
              <a:t>La ubicación de materiales y equipo para prestar los primeros auxilios.</a:t>
            </a:r>
          </a:p>
          <a:p>
            <a:pPr marL="463360" indent="-457200">
              <a:buFont typeface="+mj-lt"/>
              <a:buAutoNum type="arabicPeriod"/>
            </a:pPr>
            <a:r>
              <a:rPr lang="es-MX" sz="2500" dirty="0"/>
              <a:t>Contar con las instrucciones de seguridad aplicables en cada área del centro de trabajo y difundirlas entre los trabajadores, contratistas y visitantes, según corresponda. </a:t>
            </a:r>
          </a:p>
          <a:p>
            <a:pPr marL="463360" indent="-457200">
              <a:buFont typeface="+mj-lt"/>
              <a:buAutoNum type="arabicPeriod"/>
            </a:pPr>
            <a:r>
              <a:rPr lang="es-MX" sz="2500" dirty="0"/>
              <a:t>Cumplir con las condiciones de prevención y protección contra incendios en el centro de trabajo. </a:t>
            </a:r>
          </a:p>
          <a:p>
            <a:pPr marL="463360" indent="-457200">
              <a:buFont typeface="+mj-lt"/>
              <a:buAutoNum type="arabicPeriod"/>
            </a:pPr>
            <a:r>
              <a:rPr lang="es-MX" sz="2500" dirty="0"/>
              <a:t>Contar con un plan de atención a emergencias de incendio. </a:t>
            </a:r>
          </a:p>
          <a:p>
            <a:pPr marL="463360" indent="-457200">
              <a:buFont typeface="+mj-lt"/>
              <a:buAutoNum type="arabicPeriod"/>
            </a:pPr>
            <a:r>
              <a:rPr lang="es-MX" sz="2500" dirty="0"/>
              <a:t>Contar con brigadas contra incendio en los centros de trabajo clasificados con riesgo de incendio alto</a:t>
            </a:r>
            <a:r>
              <a:rPr lang="es-MX" dirty="0"/>
              <a:t>. </a:t>
            </a:r>
          </a:p>
        </p:txBody>
      </p:sp>
    </p:spTree>
    <p:extLst>
      <p:ext uri="{BB962C8B-B14F-4D97-AF65-F5344CB8AC3E}">
        <p14:creationId xmlns:p14="http://schemas.microsoft.com/office/powerpoint/2010/main" val="11558464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3BD8A6-0512-4107-8639-B442369B83BD}"/>
              </a:ext>
            </a:extLst>
          </p:cNvPr>
          <p:cNvSpPr>
            <a:spLocks noGrp="1"/>
          </p:cNvSpPr>
          <p:nvPr>
            <p:ph type="title"/>
          </p:nvPr>
        </p:nvSpPr>
        <p:spPr/>
        <p:txBody>
          <a:bodyPr/>
          <a:lstStyle/>
          <a:p>
            <a:r>
              <a:rPr lang="es-MX" dirty="0"/>
              <a:t>5. Obligaciones del patrón</a:t>
            </a:r>
          </a:p>
        </p:txBody>
      </p:sp>
      <p:sp>
        <p:nvSpPr>
          <p:cNvPr id="3" name="Marcador de contenido 2">
            <a:extLst>
              <a:ext uri="{FF2B5EF4-FFF2-40B4-BE49-F238E27FC236}">
                <a16:creationId xmlns:a16="http://schemas.microsoft.com/office/drawing/2014/main" id="{8C2C7597-AAD3-493B-80E4-98FD1F278D8D}"/>
              </a:ext>
            </a:extLst>
          </p:cNvPr>
          <p:cNvSpPr>
            <a:spLocks noGrp="1"/>
          </p:cNvSpPr>
          <p:nvPr>
            <p:ph idx="1"/>
          </p:nvPr>
        </p:nvSpPr>
        <p:spPr>
          <a:xfrm>
            <a:off x="1621861" y="1479883"/>
            <a:ext cx="8948278" cy="5248087"/>
          </a:xfrm>
        </p:spPr>
        <p:txBody>
          <a:bodyPr numCol="2">
            <a:normAutofit/>
          </a:bodyPr>
          <a:lstStyle/>
          <a:p>
            <a:pPr marL="463360" indent="-457200">
              <a:buFont typeface="+mj-lt"/>
              <a:buAutoNum type="arabicPeriod" startAt="7"/>
            </a:pPr>
            <a:r>
              <a:rPr lang="es-MX" sz="1400" dirty="0"/>
              <a:t>Desarrollar simulacros de emergencias de incendio al menos una vez al año, en el caso de centros de trabajo clasificados con riesgo de incendio ordinario, y al menos dos veces al año para aquellos con riesgo de incendio alto. </a:t>
            </a:r>
          </a:p>
          <a:p>
            <a:pPr marL="463360" indent="-457200">
              <a:buFont typeface="+mj-lt"/>
              <a:buAutoNum type="arabicPeriod" startAt="7"/>
            </a:pPr>
            <a:r>
              <a:rPr lang="es-MX" sz="1400" dirty="0"/>
              <a:t>Elaborar un programa de capacitación anual teórico-práctico en materia de prevención de incendios y atención de emergencias, así como capacitar a los trabajadores y a los integrantes de las brigadas contra incendio, con base en dicho programa. </a:t>
            </a:r>
          </a:p>
          <a:p>
            <a:pPr marL="463360" indent="-457200">
              <a:buFont typeface="+mj-lt"/>
              <a:buAutoNum type="arabicPeriod" startAt="7"/>
            </a:pPr>
            <a:r>
              <a:rPr lang="es-MX" sz="1400" dirty="0"/>
              <a:t>Dotar del equipo de protección personal a los integrantes de las brigadas contra incendio, considerando para tal efecto las funciones y riesgos a que estarán expuestos, de conformidad con lo previsto en la NOM-017-STPS-2008, o las que la sustituyan. </a:t>
            </a:r>
          </a:p>
          <a:p>
            <a:pPr marL="463360" indent="-457200">
              <a:buFont typeface="+mj-lt"/>
              <a:buAutoNum type="arabicPeriod" startAt="7"/>
            </a:pPr>
            <a:r>
              <a:rPr lang="es-MX" sz="1400" dirty="0"/>
              <a:t>Contar en las áreas de los centros de trabajo clasificadas con riesgo de incendio ordinario, con medios de detección y equipos contra incendio, y en las de riesgo de incendio alto, además de lo anteriormente señalado, con sistemas fijos de protección contra incendio y alarmas de incendio, para atender la posible dimensión de la emergencia de incendio, mismos que deberán ser acordes con la clase de fuego que pueda presentarse. </a:t>
            </a:r>
          </a:p>
        </p:txBody>
      </p:sp>
    </p:spTree>
    <p:extLst>
      <p:ext uri="{BB962C8B-B14F-4D97-AF65-F5344CB8AC3E}">
        <p14:creationId xmlns:p14="http://schemas.microsoft.com/office/powerpoint/2010/main" val="73099452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3BD8A6-0512-4107-8639-B442369B83BD}"/>
              </a:ext>
            </a:extLst>
          </p:cNvPr>
          <p:cNvSpPr>
            <a:spLocks noGrp="1"/>
          </p:cNvSpPr>
          <p:nvPr>
            <p:ph type="title"/>
          </p:nvPr>
        </p:nvSpPr>
        <p:spPr/>
        <p:txBody>
          <a:bodyPr/>
          <a:lstStyle/>
          <a:p>
            <a:r>
              <a:rPr lang="es-MX" dirty="0"/>
              <a:t>5. Obligaciones del patrón</a:t>
            </a:r>
          </a:p>
        </p:txBody>
      </p:sp>
      <p:sp>
        <p:nvSpPr>
          <p:cNvPr id="3" name="Marcador de contenido 2">
            <a:extLst>
              <a:ext uri="{FF2B5EF4-FFF2-40B4-BE49-F238E27FC236}">
                <a16:creationId xmlns:a16="http://schemas.microsoft.com/office/drawing/2014/main" id="{8C2C7597-AAD3-493B-80E4-98FD1F278D8D}"/>
              </a:ext>
            </a:extLst>
          </p:cNvPr>
          <p:cNvSpPr>
            <a:spLocks noGrp="1"/>
          </p:cNvSpPr>
          <p:nvPr>
            <p:ph idx="1"/>
          </p:nvPr>
        </p:nvSpPr>
        <p:spPr>
          <a:xfrm>
            <a:off x="1621861" y="1479884"/>
            <a:ext cx="8948278" cy="4570060"/>
          </a:xfrm>
        </p:spPr>
        <p:txBody>
          <a:bodyPr numCol="2">
            <a:normAutofit/>
          </a:bodyPr>
          <a:lstStyle/>
          <a:p>
            <a:pPr marL="463360" indent="-457200">
              <a:buFont typeface="+mj-lt"/>
              <a:buAutoNum type="arabicPeriod" startAt="11"/>
            </a:pPr>
            <a:r>
              <a:rPr lang="es-MX" sz="1400" dirty="0"/>
              <a:t>Contar con alguno de los documentos que enseguida se señalan, tratándose de centros de trabajo con riesgo de incendio alto: </a:t>
            </a:r>
          </a:p>
          <a:p>
            <a:pPr marL="914210" lvl="1" indent="-457200">
              <a:buFont typeface="+mj-lt"/>
              <a:buAutoNum type="alphaLcParenR"/>
            </a:pPr>
            <a:r>
              <a:rPr lang="es-MX" sz="1400" dirty="0"/>
              <a:t>El acta y la minuta correspondientes a la verificación satisfactoria del cumplimiento de la presente Norma, que emita la Secretaría del Trabajo y Previsión Social, en el marco de las evaluaciones integrales del Programa de Autogestión en Seguridad y Salud en el Trabajo, o </a:t>
            </a:r>
          </a:p>
          <a:p>
            <a:pPr marL="914210" lvl="1" indent="-457200">
              <a:buFont typeface="+mj-lt"/>
              <a:buAutoNum type="alphaLcParenR"/>
            </a:pPr>
            <a:r>
              <a:rPr lang="es-MX" sz="1400" dirty="0"/>
              <a:t>El dictamen de cumplimiento de esta Norma expedido por una unidad de verificación acreditada y aprobada, o </a:t>
            </a:r>
          </a:p>
          <a:p>
            <a:pPr marL="914210" lvl="1" indent="-457200">
              <a:buFont typeface="+mj-lt"/>
              <a:buAutoNum type="alphaLcParenR"/>
            </a:pPr>
            <a:r>
              <a:rPr lang="es-MX" sz="1400" dirty="0"/>
              <a:t>El acta circunstanciada que resulte de la revisión, verificación, inspección o vigilancia de las condiciones para la prevención y protección contra incendios en los centros de trabajo, por parte de la autoridad local de protección civil que corresponda al domicilio del centro de trabajo, en el marco de los programas internos, específicos o especiales de protección civil. </a:t>
            </a:r>
          </a:p>
          <a:p>
            <a:pPr marL="463360" indent="-457200">
              <a:buFont typeface="+mj-lt"/>
              <a:buAutoNum type="arabicPeriod" startAt="11"/>
            </a:pPr>
            <a:r>
              <a:rPr lang="es-MX" sz="1400" dirty="0"/>
              <a:t>Exhibir a la autoridad del trabajo, cuando ésta así lo solicite, los documentos que la presente Norma le obligue a elaborar y poseer.</a:t>
            </a:r>
          </a:p>
        </p:txBody>
      </p:sp>
    </p:spTree>
    <p:extLst>
      <p:ext uri="{BB962C8B-B14F-4D97-AF65-F5344CB8AC3E}">
        <p14:creationId xmlns:p14="http://schemas.microsoft.com/office/powerpoint/2010/main" val="307875459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5B47C0-258F-4F80-A46D-D791222AD4EC}"/>
              </a:ext>
            </a:extLst>
          </p:cNvPr>
          <p:cNvSpPr>
            <a:spLocks noGrp="1"/>
          </p:cNvSpPr>
          <p:nvPr>
            <p:ph type="title"/>
          </p:nvPr>
        </p:nvSpPr>
        <p:spPr/>
        <p:txBody>
          <a:bodyPr/>
          <a:lstStyle/>
          <a:p>
            <a:r>
              <a:rPr lang="es-MX" dirty="0"/>
              <a:t>6. Obligaciones de los trabajadores</a:t>
            </a:r>
          </a:p>
        </p:txBody>
      </p:sp>
      <p:sp>
        <p:nvSpPr>
          <p:cNvPr id="3" name="Marcador de contenido 2">
            <a:extLst>
              <a:ext uri="{FF2B5EF4-FFF2-40B4-BE49-F238E27FC236}">
                <a16:creationId xmlns:a16="http://schemas.microsoft.com/office/drawing/2014/main" id="{C7667FA5-074C-458A-AD2B-D6338C8E13B3}"/>
              </a:ext>
            </a:extLst>
          </p:cNvPr>
          <p:cNvSpPr>
            <a:spLocks noGrp="1"/>
          </p:cNvSpPr>
          <p:nvPr>
            <p:ph idx="1"/>
          </p:nvPr>
        </p:nvSpPr>
        <p:spPr/>
        <p:txBody>
          <a:bodyPr numCol="2">
            <a:normAutofit fontScale="70000" lnSpcReduction="20000"/>
          </a:bodyPr>
          <a:lstStyle/>
          <a:p>
            <a:pPr marL="463360" indent="-457200">
              <a:buFont typeface="+mj-lt"/>
              <a:buAutoNum type="arabicPeriod"/>
            </a:pPr>
            <a:r>
              <a:rPr lang="es-MX" dirty="0"/>
              <a:t>Cumplir con las instrucciones de seguridad que dicte el patrón. </a:t>
            </a:r>
          </a:p>
          <a:p>
            <a:pPr marL="463360" indent="-457200">
              <a:buFont typeface="+mj-lt"/>
              <a:buAutoNum type="arabicPeriod"/>
            </a:pPr>
            <a:r>
              <a:rPr lang="es-MX" dirty="0"/>
              <a:t>Cumplir con las medidas de prevención y protección contra incendios establecidas por el patrón. </a:t>
            </a:r>
          </a:p>
          <a:p>
            <a:pPr marL="463360" indent="-457200">
              <a:buFont typeface="+mj-lt"/>
              <a:buAutoNum type="arabicPeriod"/>
            </a:pPr>
            <a:r>
              <a:rPr lang="es-MX" dirty="0"/>
              <a:t>Participar en las actividades de capacitación y entrenamiento proporcionadas por el patrón para la prevención y protección contra incendios. </a:t>
            </a:r>
          </a:p>
          <a:p>
            <a:pPr marL="463360" indent="-457200">
              <a:buFont typeface="+mj-lt"/>
              <a:buAutoNum type="arabicPeriod"/>
            </a:pPr>
            <a:r>
              <a:rPr lang="es-MX" dirty="0"/>
              <a:t>Auxiliar en la respuesta a emergencias de incendio que se presenten en el centro de trabajo, conforme a la capacitación y entrenamiento recibidos. </a:t>
            </a:r>
          </a:p>
          <a:p>
            <a:pPr marL="463360" indent="-457200">
              <a:buFont typeface="+mj-lt"/>
              <a:buAutoNum type="arabicPeriod"/>
            </a:pPr>
            <a:r>
              <a:rPr lang="es-MX" dirty="0"/>
              <a:t>Cumplir con las instrucciones sobre el uso y cuidado del equipo de protección personal proporcionado por el patrón a los integrantes de las brigadas contra incendio. </a:t>
            </a:r>
          </a:p>
          <a:p>
            <a:pPr marL="463360" indent="-457200">
              <a:buFont typeface="+mj-lt"/>
              <a:buAutoNum type="arabicPeriod"/>
            </a:pPr>
            <a:r>
              <a:rPr lang="es-MX" dirty="0"/>
              <a:t>Participar en las brigadas contra incendio. </a:t>
            </a:r>
          </a:p>
          <a:p>
            <a:pPr marL="463360" indent="-457200">
              <a:buFont typeface="+mj-lt"/>
              <a:buAutoNum type="arabicPeriod"/>
            </a:pPr>
            <a:r>
              <a:rPr lang="es-MX" dirty="0"/>
              <a:t>Participar en los simulacros de emergencias de incendio. </a:t>
            </a:r>
          </a:p>
          <a:p>
            <a:pPr marL="463360" indent="-457200">
              <a:buFont typeface="+mj-lt"/>
              <a:buAutoNum type="arabicPeriod"/>
            </a:pPr>
            <a:r>
              <a:rPr lang="es-MX" dirty="0"/>
              <a:t>No bloquear, dañar, inutilizar o dar uso inadecuado a los equipos de protección personal para la atención a emergencias, croquis, planos, mapas, y señalamientos de evacuación, prevención y combate de incendios, entre otros. </a:t>
            </a:r>
          </a:p>
          <a:p>
            <a:pPr marL="463360" indent="-457200">
              <a:buFont typeface="+mj-lt"/>
              <a:buAutoNum type="arabicPeriod"/>
            </a:pPr>
            <a:r>
              <a:rPr lang="es-MX" dirty="0"/>
              <a:t>Poner en práctica el procedimiento de alertamiento, en caso de detectar una situación de emergencia de incendio. </a:t>
            </a:r>
          </a:p>
        </p:txBody>
      </p:sp>
    </p:spTree>
    <p:extLst>
      <p:ext uri="{BB962C8B-B14F-4D97-AF65-F5344CB8AC3E}">
        <p14:creationId xmlns:p14="http://schemas.microsoft.com/office/powerpoint/2010/main" val="189409791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E07751-83EC-4575-86B8-CC7FFDC33284}"/>
              </a:ext>
            </a:extLst>
          </p:cNvPr>
          <p:cNvSpPr>
            <a:spLocks noGrp="1"/>
          </p:cNvSpPr>
          <p:nvPr>
            <p:ph type="title"/>
          </p:nvPr>
        </p:nvSpPr>
        <p:spPr/>
        <p:txBody>
          <a:bodyPr>
            <a:normAutofit/>
          </a:bodyPr>
          <a:lstStyle/>
          <a:p>
            <a:r>
              <a:rPr lang="es-MX" dirty="0"/>
              <a:t> 7. Condiciones de prevención y protección contra incendios </a:t>
            </a:r>
          </a:p>
        </p:txBody>
      </p:sp>
      <p:sp>
        <p:nvSpPr>
          <p:cNvPr id="3" name="Marcador de contenido 2">
            <a:extLst>
              <a:ext uri="{FF2B5EF4-FFF2-40B4-BE49-F238E27FC236}">
                <a16:creationId xmlns:a16="http://schemas.microsoft.com/office/drawing/2014/main" id="{8FACC1C8-4F69-4C2E-BD7E-494B65BC707B}"/>
              </a:ext>
            </a:extLst>
          </p:cNvPr>
          <p:cNvSpPr>
            <a:spLocks noGrp="1"/>
          </p:cNvSpPr>
          <p:nvPr>
            <p:ph idx="1"/>
          </p:nvPr>
        </p:nvSpPr>
        <p:spPr>
          <a:xfrm>
            <a:off x="2252870" y="1885285"/>
            <a:ext cx="8317269" cy="4621531"/>
          </a:xfrm>
        </p:spPr>
        <p:txBody>
          <a:bodyPr numCol="2">
            <a:normAutofit fontScale="92500"/>
          </a:bodyPr>
          <a:lstStyle/>
          <a:p>
            <a:pPr marL="463360" indent="-457200">
              <a:buFont typeface="+mj-lt"/>
              <a:buAutoNum type="arabicPeriod"/>
            </a:pPr>
            <a:r>
              <a:rPr lang="es-MX" sz="1200" dirty="0"/>
              <a:t>Contar con instrucciones de seguridad aplicables en cada área del centro trabajo al alcance de los trabajadores, incluidas las relativas a la ejecución de trabajos en caliente en las áreas en las que se puedan presentar incendios, y supervisar que éstas se cumplan. </a:t>
            </a:r>
          </a:p>
          <a:p>
            <a:pPr marL="463360" indent="-457200">
              <a:buFont typeface="+mj-lt"/>
              <a:buAutoNum type="arabicPeriod"/>
            </a:pPr>
            <a:r>
              <a:rPr lang="es-MX" sz="1200" dirty="0"/>
              <a:t>Elaborar un programa anual de revisión mensual de los extintores, y vigilar que los extintores cumplan con las condiciones.</a:t>
            </a:r>
          </a:p>
          <a:p>
            <a:pPr marL="463360" indent="-457200">
              <a:buFont typeface="+mj-lt"/>
              <a:buAutoNum type="arabicPeriod"/>
            </a:pPr>
            <a:r>
              <a:rPr lang="es-MX" sz="1200" dirty="0"/>
              <a:t>Contar con el registro de los resultados de la revisión mensual a los extintores.</a:t>
            </a:r>
          </a:p>
          <a:p>
            <a:pPr marL="463360" indent="-457200">
              <a:buFont typeface="+mj-lt"/>
              <a:buAutoNum type="arabicPeriod"/>
            </a:pPr>
            <a:r>
              <a:rPr lang="es-MX" sz="1200" dirty="0"/>
              <a:t>Establecer y dar seguimiento a un programa anual de revisión y pruebas a los equipos contra incendio, a los medios de detección y, en su caso, a las alarmas de incendio y sistemas fijos contra incendio. </a:t>
            </a:r>
          </a:p>
          <a:p>
            <a:pPr marL="457010" lvl="1" indent="0">
              <a:buNone/>
            </a:pPr>
            <a:r>
              <a:rPr lang="es-MX" sz="1100" dirty="0"/>
              <a:t>Si derivado de dicha revisión y pruebas, se encontrara que existe daño o deterioro en los equipos, sistemas y medios de detección contra incendio, éstos se someterán al mantenimiento correspondiente por personal capacitado para tal fin. </a:t>
            </a:r>
          </a:p>
          <a:p>
            <a:pPr marL="463360" indent="-457200">
              <a:buFont typeface="+mj-lt"/>
              <a:buAutoNum type="arabicPeriod"/>
            </a:pPr>
            <a:r>
              <a:rPr lang="es-MX" sz="1200" dirty="0"/>
              <a:t>Establecer y dar seguimiento a un programa anual de revisión a las instalaciones eléctricas de las áreas del centro de trabajo, con énfasis en aquellas clasificadas como de riesgo de incendio alto, a fin de identificar y corregir condiciones inseguras que puedan existir.</a:t>
            </a:r>
          </a:p>
          <a:p>
            <a:pPr marL="914210" lvl="1" indent="-457200">
              <a:buFont typeface="+mj-lt"/>
              <a:buAutoNum type="arabicPeriod"/>
            </a:pPr>
            <a:r>
              <a:rPr lang="es-MX" sz="1100" dirty="0"/>
              <a:t>Este programa deberá ser elaborado y aplicado por personal previamente capacitado y autorizado por el patrón. </a:t>
            </a:r>
          </a:p>
          <a:p>
            <a:pPr marL="914210" lvl="1" indent="-457200">
              <a:buFont typeface="+mj-lt"/>
              <a:buAutoNum type="arabicPeriod"/>
            </a:pPr>
            <a:r>
              <a:rPr lang="es-MX" sz="1100" dirty="0"/>
              <a:t>Entre los aspectos a revisar dentro del programa a que se refiere este numeral, se deberán considerar los denominados puntos calientes de la instalación eléctrica, aislamientos o conexiones rotas o flojas, expuestas o quemadas; sobrecargas (varias cargas en un solo tomacorriente); alteraciones, e improvisaciones, entre otras. </a:t>
            </a:r>
          </a:p>
          <a:p>
            <a:pPr marL="914210" lvl="1" indent="-457200">
              <a:buFont typeface="+mj-lt"/>
              <a:buAutoNum type="arabicPeriod"/>
            </a:pPr>
            <a:r>
              <a:rPr lang="es-MX" sz="1100" dirty="0"/>
              <a:t>Si derivado de dicha revisión, se encontrara que existe daño o deterioro en las instalaciones eléctricas, éstas se someterán al mantenimiento correspondiente por personal capacitado para tal fin, de conformidad con lo dispuesto por la NOM-029-STPS-2005, o las que la sustituyan.</a:t>
            </a:r>
          </a:p>
        </p:txBody>
      </p:sp>
    </p:spTree>
    <p:extLst>
      <p:ext uri="{BB962C8B-B14F-4D97-AF65-F5344CB8AC3E}">
        <p14:creationId xmlns:p14="http://schemas.microsoft.com/office/powerpoint/2010/main" val="426402755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B502A4-10DB-4B79-8078-8E887C043A37}"/>
              </a:ext>
            </a:extLst>
          </p:cNvPr>
          <p:cNvSpPr>
            <a:spLocks noGrp="1"/>
          </p:cNvSpPr>
          <p:nvPr>
            <p:ph type="title"/>
          </p:nvPr>
        </p:nvSpPr>
        <p:spPr/>
        <p:txBody>
          <a:bodyPr/>
          <a:lstStyle/>
          <a:p>
            <a:r>
              <a:rPr lang="es-MX" dirty="0"/>
              <a:t> 7. Condiciones de prevención y protección contra incendios </a:t>
            </a:r>
          </a:p>
        </p:txBody>
      </p:sp>
      <p:sp>
        <p:nvSpPr>
          <p:cNvPr id="3" name="Marcador de contenido 2">
            <a:extLst>
              <a:ext uri="{FF2B5EF4-FFF2-40B4-BE49-F238E27FC236}">
                <a16:creationId xmlns:a16="http://schemas.microsoft.com/office/drawing/2014/main" id="{3F91D411-991D-4341-9946-E0A1FE5259BB}"/>
              </a:ext>
            </a:extLst>
          </p:cNvPr>
          <p:cNvSpPr>
            <a:spLocks noGrp="1"/>
          </p:cNvSpPr>
          <p:nvPr>
            <p:ph idx="1"/>
          </p:nvPr>
        </p:nvSpPr>
        <p:spPr>
          <a:xfrm>
            <a:off x="2332383" y="1885285"/>
            <a:ext cx="8237756" cy="4396245"/>
          </a:xfrm>
        </p:spPr>
        <p:txBody>
          <a:bodyPr numCol="2">
            <a:normAutofit fontScale="62500" lnSpcReduction="20000"/>
          </a:bodyPr>
          <a:lstStyle/>
          <a:p>
            <a:pPr marL="463360" indent="-457200">
              <a:buFont typeface="+mj-lt"/>
              <a:buAutoNum type="arabicPeriod" startAt="6"/>
            </a:pPr>
            <a:r>
              <a:rPr lang="es-MX" dirty="0"/>
              <a:t>Establecer y dar seguimiento a un programa anual de revisión a las instalaciones de gas licuado de petróleo y/o natural, a fin de identificar y corregir condiciones inseguras que puedan existir.</a:t>
            </a:r>
          </a:p>
          <a:p>
            <a:pPr marL="914210" lvl="1" indent="-457200">
              <a:buFont typeface="+mj-lt"/>
              <a:buAutoNum type="arabicPeriod"/>
            </a:pPr>
            <a:r>
              <a:rPr lang="es-MX" dirty="0"/>
              <a:t>Este programa deberá ser elaborado y aplicado por personal previamente capacitado y autorizado por el patrón. </a:t>
            </a:r>
          </a:p>
          <a:p>
            <a:pPr marL="914210" lvl="1" indent="-457200">
              <a:buFont typeface="+mj-lt"/>
              <a:buAutoNum type="arabicPeriod"/>
            </a:pPr>
            <a:r>
              <a:rPr lang="es-MX" dirty="0"/>
              <a:t>Si derivado de la revisión, se encontrara que existen daños o deterioro en dichas instalaciones, éstas se someterán al mantenimiento correspondiente por personal capacitado para tal fin. </a:t>
            </a:r>
          </a:p>
          <a:p>
            <a:pPr marL="463360" indent="-457200">
              <a:buFont typeface="+mj-lt"/>
              <a:buAutoNum type="arabicPeriod" startAt="6"/>
            </a:pPr>
            <a:r>
              <a:rPr lang="es-MX" dirty="0"/>
              <a:t>Contar con el registro de resultados de los programas.</a:t>
            </a:r>
          </a:p>
          <a:p>
            <a:pPr marL="463360" indent="-457200">
              <a:buFont typeface="+mj-lt"/>
              <a:buAutoNum type="arabicPeriod" startAt="6"/>
            </a:pPr>
            <a:r>
              <a:rPr lang="es-MX" dirty="0"/>
              <a:t>Contar, en su caso, con la señalización que prohíba fumar, generar flama abierta o chispas e introducir objetos incandescentes, cerillos, cigarrillos o, en su caso, utilizar teléfonos celulares, aparatos de radiocomunicación, u otros que puedan provocar ignición por no ser intrínsecamente seguros, en las áreas en donde se produzcan, almacenen o manejen materiales inflamables o explosivos. Dicha señalización deberá cumplir con lo establecido por la NOM-026-STPS-2008 o la NOM-003-SEGOB-2002, o las que las sustituyan. </a:t>
            </a:r>
          </a:p>
          <a:p>
            <a:pPr marL="463360" indent="-457200">
              <a:buFont typeface="+mj-lt"/>
              <a:buAutoNum type="arabicPeriod" startAt="6"/>
            </a:pPr>
            <a:r>
              <a:rPr lang="es-MX" dirty="0"/>
              <a:t>Contar con señalización en la proximidad de los elevadores, que prohíba su uso en caso de incendio, de conformidad con lo establecido en la NOM-003-SEGOB-2002, o las que la sustituyan. </a:t>
            </a:r>
          </a:p>
          <a:p>
            <a:pPr marL="463360" indent="-457200">
              <a:buFont typeface="+mj-lt"/>
              <a:buAutoNum type="arabicPeriod" startAt="6"/>
            </a:pPr>
            <a:r>
              <a:rPr lang="es-MX" dirty="0"/>
              <a:t>Prohibir y evitar el bloqueo, daño, inutilización o uso inadecuado de los equipos y sistemas contra incendio, los equipos de protección personal para la respuesta a emergencias, así como los señalamientos de evacuación, prevención y de equipos y sistemas contra incendio, entre otros. </a:t>
            </a:r>
          </a:p>
        </p:txBody>
      </p:sp>
    </p:spTree>
    <p:extLst>
      <p:ext uri="{BB962C8B-B14F-4D97-AF65-F5344CB8AC3E}">
        <p14:creationId xmlns:p14="http://schemas.microsoft.com/office/powerpoint/2010/main" val="196832029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64A100-FA3F-4474-8559-ED771E370BBE}"/>
              </a:ext>
            </a:extLst>
          </p:cNvPr>
          <p:cNvSpPr>
            <a:spLocks noGrp="1"/>
          </p:cNvSpPr>
          <p:nvPr>
            <p:ph type="title"/>
          </p:nvPr>
        </p:nvSpPr>
        <p:spPr/>
        <p:txBody>
          <a:bodyPr/>
          <a:lstStyle/>
          <a:p>
            <a:r>
              <a:rPr lang="es-MX" dirty="0"/>
              <a:t> 7. Condiciones de prevención y protección contra incendios </a:t>
            </a:r>
          </a:p>
        </p:txBody>
      </p:sp>
      <p:sp>
        <p:nvSpPr>
          <p:cNvPr id="3" name="Marcador de contenido 2">
            <a:extLst>
              <a:ext uri="{FF2B5EF4-FFF2-40B4-BE49-F238E27FC236}">
                <a16:creationId xmlns:a16="http://schemas.microsoft.com/office/drawing/2014/main" id="{592749C8-2B38-409E-A9C1-57B1E7D23059}"/>
              </a:ext>
            </a:extLst>
          </p:cNvPr>
          <p:cNvSpPr>
            <a:spLocks noGrp="1"/>
          </p:cNvSpPr>
          <p:nvPr>
            <p:ph idx="1"/>
          </p:nvPr>
        </p:nvSpPr>
        <p:spPr>
          <a:xfrm>
            <a:off x="2451652" y="2052116"/>
            <a:ext cx="8118487" cy="4229414"/>
          </a:xfrm>
        </p:spPr>
        <p:txBody>
          <a:bodyPr numCol="2">
            <a:normAutofit fontScale="70000" lnSpcReduction="20000"/>
          </a:bodyPr>
          <a:lstStyle/>
          <a:p>
            <a:pPr marL="463360" indent="-457200">
              <a:buFont typeface="+mj-lt"/>
              <a:buAutoNum type="arabicPeriod" startAt="11"/>
            </a:pPr>
            <a:r>
              <a:rPr lang="es-MX" dirty="0"/>
              <a:t>Establecer controles de acceso para los trabajadores y demás personas que ingresen a las áreas donde se almacenen, procesen o manejen materiales inflamables o explosivos. </a:t>
            </a:r>
          </a:p>
          <a:p>
            <a:pPr marL="463360" indent="-457200">
              <a:buFont typeface="+mj-lt"/>
              <a:buAutoNum type="arabicPeriod" startAt="11"/>
            </a:pPr>
            <a:r>
              <a:rPr lang="es-MX" dirty="0"/>
              <a:t>Adoptar las medidas de seguridad para prevenir la generación y acumulación de electricidad estática en las áreas donde se manejen materiales inflamables o explosivos, de conformidad con lo establecido en la NOM-022-STPS-2008, o las que la sustituyan. Asimismo, controlar en dichas áreas el uso de herramientas, ropa, zapatos y objetos personales que puedan generar chispa, flama abierta o altas temperaturas. </a:t>
            </a:r>
          </a:p>
          <a:p>
            <a:pPr marL="463360" indent="-457200">
              <a:buFont typeface="+mj-lt"/>
              <a:buAutoNum type="arabicPeriod" startAt="11"/>
            </a:pPr>
            <a:r>
              <a:rPr lang="es-MX" dirty="0"/>
              <a:t>Contar con las medidas o procedimientos de seguridad, para el uso de equipos de calefacción, calentadores, hornos, parrillas u otras fuentes de calor, en las áreas donde existan materiales inflamables o explosivos, y supervisar que se cumplan. </a:t>
            </a:r>
          </a:p>
          <a:p>
            <a:pPr marL="463360" indent="-457200">
              <a:buFont typeface="+mj-lt"/>
              <a:buAutoNum type="arabicPeriod" startAt="11"/>
            </a:pPr>
            <a:r>
              <a:rPr lang="es-MX" dirty="0"/>
              <a:t>Prohibir y evitar que se almacenen materiales o coloquen objetos que obstruyan e interfieran el acceso al equipo contra incendio o a los dispositivos de alarma de incendio o activación manual de los sistemas fijos contra incendio. </a:t>
            </a:r>
          </a:p>
          <a:p>
            <a:pPr marL="463360" indent="-457200">
              <a:buFont typeface="+mj-lt"/>
              <a:buAutoNum type="arabicPeriod" startAt="11"/>
            </a:pPr>
            <a:r>
              <a:rPr lang="es-MX" dirty="0"/>
              <a:t>Contar con rutas de evacuación que cumplan con las condiciones siguientes:</a:t>
            </a:r>
          </a:p>
          <a:p>
            <a:pPr marL="463360" indent="-457200">
              <a:buFont typeface="+mj-lt"/>
              <a:buAutoNum type="arabicPeriod" startAt="11"/>
            </a:pPr>
            <a:r>
              <a:rPr lang="es-MX" dirty="0"/>
              <a:t>Contar con salidas normales y/o de emergencia.</a:t>
            </a:r>
          </a:p>
        </p:txBody>
      </p:sp>
    </p:spTree>
    <p:extLst>
      <p:ext uri="{BB962C8B-B14F-4D97-AF65-F5344CB8AC3E}">
        <p14:creationId xmlns:p14="http://schemas.microsoft.com/office/powerpoint/2010/main" val="222649717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73CAA4-78CC-4598-9634-16546BF71ACA}"/>
              </a:ext>
            </a:extLst>
          </p:cNvPr>
          <p:cNvSpPr>
            <a:spLocks noGrp="1"/>
          </p:cNvSpPr>
          <p:nvPr>
            <p:ph type="title"/>
          </p:nvPr>
        </p:nvSpPr>
        <p:spPr/>
        <p:txBody>
          <a:bodyPr/>
          <a:lstStyle/>
          <a:p>
            <a:r>
              <a:rPr lang="es-MX" dirty="0"/>
              <a:t> 7. Condiciones de prevención y protección contra incendios </a:t>
            </a:r>
          </a:p>
        </p:txBody>
      </p:sp>
      <p:sp>
        <p:nvSpPr>
          <p:cNvPr id="3" name="Marcador de contenido 2">
            <a:extLst>
              <a:ext uri="{FF2B5EF4-FFF2-40B4-BE49-F238E27FC236}">
                <a16:creationId xmlns:a16="http://schemas.microsoft.com/office/drawing/2014/main" id="{7A3E954F-713E-45DA-A4AB-6B6372E00064}"/>
              </a:ext>
            </a:extLst>
          </p:cNvPr>
          <p:cNvSpPr>
            <a:spLocks noGrp="1"/>
          </p:cNvSpPr>
          <p:nvPr>
            <p:ph idx="1"/>
          </p:nvPr>
        </p:nvSpPr>
        <p:spPr>
          <a:xfrm>
            <a:off x="2333767" y="2052116"/>
            <a:ext cx="8236372" cy="4471514"/>
          </a:xfrm>
        </p:spPr>
        <p:txBody>
          <a:bodyPr numCol="2">
            <a:normAutofit fontScale="47500" lnSpcReduction="20000"/>
          </a:bodyPr>
          <a:lstStyle/>
          <a:p>
            <a:pPr marL="463360" indent="-457200">
              <a:buFont typeface="+mj-lt"/>
              <a:buAutoNum type="arabicPeriod" startAt="17"/>
            </a:pPr>
            <a:r>
              <a:rPr lang="es-MX" dirty="0"/>
              <a:t>Instalar extintores en las áreas del centro de trabajo, de acuerdo con lo siguiente: </a:t>
            </a:r>
          </a:p>
          <a:p>
            <a:pPr marL="463360" indent="-457200">
              <a:buAutoNum type="alphaLcParenR"/>
            </a:pPr>
            <a:r>
              <a:rPr lang="es-MX" dirty="0"/>
              <a:t>Contar con extintores conforme a la clase de fuego que se pueda presentar. </a:t>
            </a:r>
          </a:p>
          <a:p>
            <a:pPr marL="463360" indent="-457200">
              <a:buAutoNum type="alphaLcParenR"/>
            </a:pPr>
            <a:r>
              <a:rPr lang="es-MX" dirty="0"/>
              <a:t>Colocar al menos un extintor por cada 300 metros cuadrados de superficie o fracción, si el grado de riesgo es ordinario; </a:t>
            </a:r>
          </a:p>
          <a:p>
            <a:pPr marL="463360" indent="-457200">
              <a:buAutoNum type="alphaLcParenR"/>
            </a:pPr>
            <a:r>
              <a:rPr lang="es-MX" dirty="0"/>
              <a:t>Colocar al menos un extintor por cada 200 metros cuadrados de superficie o fracción, si el grado de riesgo es alto; </a:t>
            </a:r>
          </a:p>
          <a:p>
            <a:pPr marL="463360" indent="-457200">
              <a:buAutoNum type="alphaLcParenR"/>
            </a:pPr>
            <a:r>
              <a:rPr lang="es-MX" dirty="0"/>
              <a:t>No exceder las distancias máximas de recorrido que se indican en la Tabla 1, por clase de fuego, para acceder a cualquier extintor, tomando en cuenta las vueltas y rodeos necesarios: </a:t>
            </a:r>
          </a:p>
          <a:p>
            <a:pPr marL="463360" indent="-457200">
              <a:buAutoNum type="alphaLcParenR"/>
            </a:pPr>
            <a:endParaRPr lang="es-MX" dirty="0"/>
          </a:p>
          <a:p>
            <a:pPr marL="463360" indent="-457200">
              <a:buAutoNum type="alphaLcParenR"/>
            </a:pPr>
            <a:endParaRPr lang="es-MX" dirty="0"/>
          </a:p>
          <a:p>
            <a:pPr marL="463360" indent="-457200">
              <a:buAutoNum type="alphaLcParenR"/>
            </a:pPr>
            <a:endParaRPr lang="es-MX" dirty="0"/>
          </a:p>
          <a:p>
            <a:pPr marL="463360" indent="-457200">
              <a:buAutoNum type="alphaLcParenR"/>
            </a:pPr>
            <a:endParaRPr lang="es-MX" dirty="0"/>
          </a:p>
          <a:p>
            <a:pPr marL="463360" indent="-457200">
              <a:buAutoNum type="alphaLcParenR"/>
            </a:pPr>
            <a:endParaRPr lang="es-MX" dirty="0"/>
          </a:p>
          <a:p>
            <a:pPr marL="6160" indent="0">
              <a:buNone/>
            </a:pPr>
            <a:r>
              <a:rPr lang="es-MX" dirty="0"/>
              <a:t>* Los extintores para el tipo de riesgo de incendio alto y fuego clase B, se podrán ubicar a una distancia máxima de 15 m, siempre que sean del tipo móvil. </a:t>
            </a:r>
          </a:p>
          <a:p>
            <a:pPr marL="463360" indent="-457200">
              <a:buFont typeface="+mj-lt"/>
              <a:buAutoNum type="alphaLcParenR" startAt="5"/>
            </a:pPr>
            <a:r>
              <a:rPr lang="es-MX" dirty="0"/>
              <a:t>Los centros de trabajo o áreas que lo integran con sistemas automáticos de supresión, podrán contar hasta con la mitad del número requerido de extintores que correspondan, siempre y cuando tengan una capacidad nominal de al menos seis kilogramos o nueve litros; </a:t>
            </a:r>
          </a:p>
          <a:p>
            <a:pPr marL="463360" indent="-457200">
              <a:buAutoNum type="alphaLcParenR" startAt="5"/>
            </a:pPr>
            <a:r>
              <a:rPr lang="es-MX" dirty="0"/>
              <a:t>Colocarlos a una altura no mayor de 1.50 m, medidos desde el nivel del piso hasta la parte más alta del extintor, y </a:t>
            </a:r>
          </a:p>
          <a:p>
            <a:pPr marL="463360" indent="-457200">
              <a:buAutoNum type="alphaLcParenR" startAt="5"/>
            </a:pPr>
            <a:r>
              <a:rPr lang="es-MX" dirty="0"/>
              <a:t>Protegerlos de daños y de las condiciones ambientales que puedan afectar su funcionamiento.</a:t>
            </a:r>
          </a:p>
          <a:p>
            <a:pPr marL="463360" indent="-457200">
              <a:buFont typeface="+mj-lt"/>
              <a:buAutoNum type="arabicPeriod" startAt="18"/>
            </a:pPr>
            <a:r>
              <a:rPr lang="es-MX" dirty="0"/>
              <a:t>Proporcionar mantenimiento a los extintores como resultado de las revisiones mensuales. Dicho mantenimiento deberá estar garantizado conforme a lo establecido en la NOM-154-SCFI-2005, o las que la sustituyan, y habrá de proporcionarse al menos una vez por año. Cuando los extintores se sometan a mantenimiento, deberán ser reemplazados en su misma ubicación, por otros cuando menos del mismo tipo y capacidad. </a:t>
            </a:r>
          </a:p>
          <a:p>
            <a:pPr marL="463360" indent="-457200">
              <a:buFont typeface="+mj-lt"/>
              <a:buAutoNum type="arabicPeriod" startAt="18"/>
            </a:pPr>
            <a:r>
              <a:rPr lang="es-MX" dirty="0"/>
              <a:t>Proporcionar la recarga a los extintores después de su uso y, en su caso, como resultado del mantenimiento, la cual deberá estar garantizada de acuerdo con lo establecido en la NOM-154-SCFI-2005, o las que la sustituyan. </a:t>
            </a:r>
          </a:p>
        </p:txBody>
      </p:sp>
      <p:pic>
        <p:nvPicPr>
          <p:cNvPr id="4" name="Imagen 3">
            <a:extLst>
              <a:ext uri="{FF2B5EF4-FFF2-40B4-BE49-F238E27FC236}">
                <a16:creationId xmlns:a16="http://schemas.microsoft.com/office/drawing/2014/main" id="{4BB8164D-BF41-42C9-8CB8-7A278C0A92A9}"/>
              </a:ext>
            </a:extLst>
          </p:cNvPr>
          <p:cNvPicPr>
            <a:picLocks noChangeAspect="1"/>
          </p:cNvPicPr>
          <p:nvPr/>
        </p:nvPicPr>
        <p:blipFill rotWithShape="1">
          <a:blip r:embed="rId2"/>
          <a:srcRect l="32174" t="27479" r="33805" b="54398"/>
          <a:stretch/>
        </p:blipFill>
        <p:spPr>
          <a:xfrm>
            <a:off x="2333767" y="4520184"/>
            <a:ext cx="3973871" cy="1242228"/>
          </a:xfrm>
          <a:prstGeom prst="rect">
            <a:avLst/>
          </a:prstGeom>
        </p:spPr>
      </p:pic>
    </p:spTree>
    <p:extLst>
      <p:ext uri="{BB962C8B-B14F-4D97-AF65-F5344CB8AC3E}">
        <p14:creationId xmlns:p14="http://schemas.microsoft.com/office/powerpoint/2010/main" val="101203475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B6E580-49A8-47AA-8509-32BEF49EA03A}"/>
              </a:ext>
            </a:extLst>
          </p:cNvPr>
          <p:cNvSpPr>
            <a:spLocks noGrp="1"/>
          </p:cNvSpPr>
          <p:nvPr>
            <p:ph type="title"/>
          </p:nvPr>
        </p:nvSpPr>
        <p:spPr>
          <a:xfrm>
            <a:off x="2611808" y="672057"/>
            <a:ext cx="7958331" cy="1077229"/>
          </a:xfrm>
        </p:spPr>
        <p:txBody>
          <a:bodyPr/>
          <a:lstStyle/>
          <a:p>
            <a:r>
              <a:rPr lang="es-MX" dirty="0"/>
              <a:t>8. Plan de atención a emergencias de incendio</a:t>
            </a:r>
          </a:p>
        </p:txBody>
      </p:sp>
      <p:sp>
        <p:nvSpPr>
          <p:cNvPr id="3" name="Marcador de contenido 2">
            <a:extLst>
              <a:ext uri="{FF2B5EF4-FFF2-40B4-BE49-F238E27FC236}">
                <a16:creationId xmlns:a16="http://schemas.microsoft.com/office/drawing/2014/main" id="{DE8B40D4-CBCA-4070-BA22-C065D12A05BF}"/>
              </a:ext>
            </a:extLst>
          </p:cNvPr>
          <p:cNvSpPr>
            <a:spLocks noGrp="1"/>
          </p:cNvSpPr>
          <p:nvPr>
            <p:ph idx="1"/>
          </p:nvPr>
        </p:nvSpPr>
        <p:spPr>
          <a:xfrm>
            <a:off x="1621861" y="1749286"/>
            <a:ext cx="9589478" cy="4903305"/>
          </a:xfrm>
        </p:spPr>
        <p:txBody>
          <a:bodyPr numCol="2">
            <a:normAutofit fontScale="55000" lnSpcReduction="20000"/>
          </a:bodyPr>
          <a:lstStyle/>
          <a:p>
            <a:pPr marL="463360" indent="-457200">
              <a:buFont typeface="+mj-lt"/>
              <a:buAutoNum type="arabicPeriod"/>
            </a:pPr>
            <a:r>
              <a:rPr lang="es-MX" dirty="0"/>
              <a:t>El plan de atención a emergencias de incendio deberá contener, según aplique, lo siguiente: </a:t>
            </a:r>
          </a:p>
          <a:p>
            <a:pPr marL="914210" lvl="1" indent="-457200">
              <a:buFont typeface="+mj-lt"/>
              <a:buAutoNum type="alphaLcParenR"/>
            </a:pPr>
            <a:r>
              <a:rPr lang="es-MX" dirty="0"/>
              <a:t>La identificación y localización de áreas, locales o edificios y equipos de proceso, destinados a la fabricación, almacenamiento o manejo de materias primas, subproductos, productos y desechos o residuos que impliquen riesgo de incendio; </a:t>
            </a:r>
          </a:p>
          <a:p>
            <a:pPr marL="914210" lvl="1" indent="-457200">
              <a:buFont typeface="+mj-lt"/>
              <a:buAutoNum type="alphaLcParenR"/>
            </a:pPr>
            <a:r>
              <a:rPr lang="es-MX" dirty="0"/>
              <a:t>La identificación de rutas de evacuación, salidas y escaleras de emergencia, zonas de menor riesgo y puntos de reunión, entre otros; </a:t>
            </a:r>
          </a:p>
          <a:p>
            <a:pPr marL="914210" lvl="1" indent="-457200">
              <a:buFont typeface="+mj-lt"/>
              <a:buAutoNum type="alphaLcParenR"/>
            </a:pPr>
            <a:r>
              <a:rPr lang="es-MX" dirty="0"/>
              <a:t>El procedimiento de alertamiento, en caso de ocurrir una emergencia de incendio, con base en el mecanismo de detección implantado; </a:t>
            </a:r>
          </a:p>
          <a:p>
            <a:pPr marL="914210" lvl="1" indent="-457200">
              <a:buFont typeface="+mj-lt"/>
              <a:buAutoNum type="alphaLcParenR"/>
            </a:pPr>
            <a:r>
              <a:rPr lang="es-MX" dirty="0"/>
              <a:t>Los procedimientos para la operación de los equipos, herramientas y sistemas fijos contra incendio, y de uso del equipo de protección personal para los integrantes de las brigadas contra incendio; </a:t>
            </a:r>
          </a:p>
          <a:p>
            <a:pPr marL="914210" lvl="1" indent="-457200">
              <a:buFont typeface="+mj-lt"/>
              <a:buAutoNum type="alphaLcParenR"/>
            </a:pPr>
            <a:r>
              <a:rPr lang="es-MX" dirty="0"/>
              <a:t>El procedimiento para la evacuación de los trabajadores, contratistas, patrones y visitantes, entre otros, considerando a las personas con capacidades diferentes; </a:t>
            </a:r>
          </a:p>
          <a:p>
            <a:pPr marL="914210" lvl="1" indent="-457200">
              <a:buFont typeface="+mj-lt"/>
              <a:buAutoNum type="alphaLcParenR"/>
            </a:pPr>
            <a:r>
              <a:rPr lang="es-MX" dirty="0"/>
              <a:t>Los integrantes de las brigadas contra incendio con responsabilidades y funciones a desarrollar; </a:t>
            </a:r>
          </a:p>
          <a:p>
            <a:pPr marL="914210" lvl="1" indent="-457200">
              <a:buFont typeface="+mj-lt"/>
              <a:buAutoNum type="alphaLcParenR"/>
            </a:pPr>
            <a:r>
              <a:rPr lang="es-MX" dirty="0"/>
              <a:t>El equipo de protección personal para los integrantes de las brigadas contra incendio; </a:t>
            </a:r>
          </a:p>
          <a:p>
            <a:pPr marL="914210" lvl="1" indent="-457200">
              <a:buFont typeface="+mj-lt"/>
              <a:buAutoNum type="alphaLcParenR"/>
            </a:pPr>
            <a:r>
              <a:rPr lang="es-MX" dirty="0"/>
              <a:t>El plan de ayuda mutua que se tenga con otros centros de trabajo; </a:t>
            </a:r>
          </a:p>
          <a:p>
            <a:pPr marL="914210" lvl="1" indent="-457200">
              <a:buFont typeface="+mj-lt"/>
              <a:buAutoNum type="alphaLcParenR"/>
            </a:pPr>
            <a:r>
              <a:rPr lang="es-MX" dirty="0"/>
              <a:t>El procedimiento de solicitud de auxilio a cuerpos especializados para la atención a la emergencia contra incendios, considerando el directorio de dichos cuerpos especializados de la localidad; </a:t>
            </a:r>
          </a:p>
          <a:p>
            <a:pPr marL="914210" lvl="1" indent="-457200">
              <a:buFont typeface="+mj-lt"/>
              <a:buAutoNum type="alphaLcParenR"/>
            </a:pPr>
            <a:r>
              <a:rPr lang="es-MX" dirty="0"/>
              <a:t>Los procedimientos para el retorno a actividades normales de operación, para eliminar los riesgos después de la emergencia, así como para la identificación de los daños; </a:t>
            </a:r>
          </a:p>
          <a:p>
            <a:pPr marL="914210" lvl="1" indent="-457200">
              <a:buFont typeface="+mj-lt"/>
              <a:buAutoNum type="alphaLcParenR"/>
            </a:pPr>
            <a:r>
              <a:rPr lang="es-MX" dirty="0"/>
              <a:t>La periodicidad de los simulacros de emergencias de incendio por realizar; </a:t>
            </a:r>
          </a:p>
          <a:p>
            <a:pPr marL="914210" lvl="1" indent="-457200">
              <a:buFont typeface="+mj-lt"/>
              <a:buAutoNum type="alphaLcParenR"/>
            </a:pPr>
            <a:r>
              <a:rPr lang="es-MX" dirty="0"/>
              <a:t>Los medios de difusión para todos los trabajadores sobre el contenido del plan de atención a emergencias de incendio y de la manera en que ellos participarán en su ejecución, y </a:t>
            </a:r>
          </a:p>
          <a:p>
            <a:pPr marL="914210" lvl="1" indent="-457200">
              <a:buFont typeface="+mj-lt"/>
              <a:buAutoNum type="alphaLcParenR"/>
            </a:pPr>
            <a:r>
              <a:rPr lang="es-MX" dirty="0"/>
              <a:t>Las instrucciones para atender emergencias de incendio. </a:t>
            </a:r>
          </a:p>
          <a:p>
            <a:pPr marL="463360" indent="-457200">
              <a:buFont typeface="+mj-lt"/>
              <a:buAutoNum type="arabicPeriod"/>
            </a:pPr>
            <a:r>
              <a:rPr lang="es-MX" dirty="0"/>
              <a:t>Para centros de trabajo con riesgo de incendio alto, el plan de atención a emergencias de incendio deberá contener, además de lo previsto en el numeral 8.1, lo siguiente: </a:t>
            </a:r>
          </a:p>
          <a:p>
            <a:pPr marL="914210" lvl="1" indent="-457200">
              <a:buFont typeface="+mj-lt"/>
              <a:buAutoNum type="alphaLcParenR"/>
            </a:pPr>
            <a:r>
              <a:rPr lang="es-MX" dirty="0"/>
              <a:t>Las brigadas de primeros auxilios, de comunicación y de evacuación; </a:t>
            </a:r>
          </a:p>
          <a:p>
            <a:pPr marL="914210" lvl="1" indent="-457200">
              <a:buFont typeface="+mj-lt"/>
              <a:buAutoNum type="alphaLcParenR"/>
            </a:pPr>
            <a:r>
              <a:rPr lang="es-MX" dirty="0"/>
              <a:t>Los procedimientos para realizar sus actividades, y </a:t>
            </a:r>
          </a:p>
          <a:p>
            <a:pPr marL="914210" lvl="1" indent="-457200">
              <a:buFont typeface="+mj-lt"/>
              <a:buAutoNum type="alphaLcParenR"/>
            </a:pPr>
            <a:r>
              <a:rPr lang="es-MX" dirty="0"/>
              <a:t>Los recursos para desempeñar las funciones de las brigadas. </a:t>
            </a:r>
          </a:p>
        </p:txBody>
      </p:sp>
    </p:spTree>
    <p:extLst>
      <p:ext uri="{BB962C8B-B14F-4D97-AF65-F5344CB8AC3E}">
        <p14:creationId xmlns:p14="http://schemas.microsoft.com/office/powerpoint/2010/main" val="1003685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E218E2-B48E-420F-B34E-CF89C33B7AD9}"/>
              </a:ext>
            </a:extLst>
          </p:cNvPr>
          <p:cNvSpPr>
            <a:spLocks noGrp="1"/>
          </p:cNvSpPr>
          <p:nvPr>
            <p:ph type="title"/>
          </p:nvPr>
        </p:nvSpPr>
        <p:spPr>
          <a:xfrm>
            <a:off x="2611808" y="808056"/>
            <a:ext cx="7958331" cy="5195179"/>
          </a:xfrm>
        </p:spPr>
        <p:txBody>
          <a:bodyPr>
            <a:normAutofit/>
          </a:bodyPr>
          <a:lstStyle/>
          <a:p>
            <a:r>
              <a:rPr lang="es-MX" sz="9600" dirty="0"/>
              <a:t>Alarma de incendio</a:t>
            </a:r>
            <a:endParaRPr lang="es-MX" sz="10000" dirty="0"/>
          </a:p>
        </p:txBody>
      </p:sp>
    </p:spTree>
    <p:extLst>
      <p:ext uri="{BB962C8B-B14F-4D97-AF65-F5344CB8AC3E}">
        <p14:creationId xmlns:p14="http://schemas.microsoft.com/office/powerpoint/2010/main" val="201912728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3EF7CE-AAD4-4EF4-A214-2C5DAF46C564}"/>
              </a:ext>
            </a:extLst>
          </p:cNvPr>
          <p:cNvSpPr>
            <a:spLocks noGrp="1"/>
          </p:cNvSpPr>
          <p:nvPr>
            <p:ph type="title"/>
          </p:nvPr>
        </p:nvSpPr>
        <p:spPr/>
        <p:txBody>
          <a:bodyPr/>
          <a:lstStyle/>
          <a:p>
            <a:r>
              <a:rPr lang="es-MX" dirty="0"/>
              <a:t>9. Brigadas contra incendio</a:t>
            </a:r>
          </a:p>
        </p:txBody>
      </p:sp>
      <p:sp>
        <p:nvSpPr>
          <p:cNvPr id="3" name="Marcador de contenido 2">
            <a:extLst>
              <a:ext uri="{FF2B5EF4-FFF2-40B4-BE49-F238E27FC236}">
                <a16:creationId xmlns:a16="http://schemas.microsoft.com/office/drawing/2014/main" id="{304E203E-60B3-46EB-85E2-0EEC2F4A96A1}"/>
              </a:ext>
            </a:extLst>
          </p:cNvPr>
          <p:cNvSpPr>
            <a:spLocks noGrp="1"/>
          </p:cNvSpPr>
          <p:nvPr>
            <p:ph idx="1"/>
          </p:nvPr>
        </p:nvSpPr>
        <p:spPr>
          <a:xfrm>
            <a:off x="1895061" y="1431235"/>
            <a:ext cx="8958469" cy="4996069"/>
          </a:xfrm>
        </p:spPr>
        <p:txBody>
          <a:bodyPr numCol="2">
            <a:normAutofit fontScale="77500" lnSpcReduction="20000"/>
          </a:bodyPr>
          <a:lstStyle/>
          <a:p>
            <a:pPr marL="463360" indent="-457200">
              <a:buFont typeface="+mj-lt"/>
              <a:buAutoNum type="arabicPeriod"/>
            </a:pPr>
            <a:r>
              <a:rPr lang="es-MX" dirty="0"/>
              <a:t>Para determinar el número de integrantes de la(s) brigada(s) del centro de trabajo, se deberán considerar al menos: </a:t>
            </a:r>
          </a:p>
          <a:p>
            <a:pPr marL="914210" lvl="1" indent="-457200">
              <a:buFont typeface="+mj-lt"/>
              <a:buAutoNum type="alphaLcParenR"/>
            </a:pPr>
            <a:r>
              <a:rPr lang="es-MX" dirty="0"/>
              <a:t>El número de trabajadores por turno del centro de trabajo; </a:t>
            </a:r>
          </a:p>
          <a:p>
            <a:pPr marL="914210" lvl="1" indent="-457200">
              <a:buFont typeface="+mj-lt"/>
              <a:buAutoNum type="alphaLcParenR"/>
            </a:pPr>
            <a:r>
              <a:rPr lang="es-MX" dirty="0"/>
              <a:t>La asignación y rotación de trabajadores en los diferentes turnos, y </a:t>
            </a:r>
          </a:p>
          <a:p>
            <a:pPr marL="914210" lvl="1" indent="-457200">
              <a:buFont typeface="+mj-lt"/>
              <a:buAutoNum type="alphaLcParenR"/>
            </a:pPr>
            <a:r>
              <a:rPr lang="es-MX" dirty="0"/>
              <a:t>Los resultados de los simulacros, considerando los accidentes previsibles más graves que puedan llegar a ocurrir en las diferentes áreas de las instalaciones. </a:t>
            </a:r>
          </a:p>
          <a:p>
            <a:pPr marL="463360" indent="-457200">
              <a:buFont typeface="+mj-lt"/>
              <a:buAutoNum type="arabicPeriod"/>
            </a:pPr>
            <a:r>
              <a:rPr lang="es-MX" dirty="0"/>
              <a:t>Los integrantes de las brigadas deberán ser seleccionados entre los trabajadores que cuenten con disposición para participar y con aptitud física y mental para desarrollar las funciones que se les asignen en el plan de atención a emergencias de incendio. </a:t>
            </a:r>
          </a:p>
          <a:p>
            <a:pPr marL="463360" indent="-457200">
              <a:buFont typeface="+mj-lt"/>
              <a:buAutoNum type="arabicPeriod"/>
            </a:pPr>
            <a:r>
              <a:rPr lang="es-MX" dirty="0"/>
              <a:t>Las brigadas contra incendio deberán tener, al menos, las funciones siguientes: </a:t>
            </a:r>
          </a:p>
          <a:p>
            <a:pPr marL="914210" lvl="1" indent="-457200">
              <a:buFont typeface="+mj-lt"/>
              <a:buAutoNum type="alphaLcParenR"/>
            </a:pPr>
            <a:r>
              <a:rPr lang="es-MX" dirty="0"/>
              <a:t>Evaluar los riesgos de la situación de emergencia por incendio, a fin de tomar las decisiones y acciones que correspondan, a través del responsable de la brigada o, quien tome el mando a falta de éste, de acuerdo con el plan de atención a emergencias de incendio, y </a:t>
            </a:r>
          </a:p>
          <a:p>
            <a:pPr marL="914210" lvl="1" indent="-457200">
              <a:buFont typeface="+mj-lt"/>
              <a:buAutoNum type="alphaLcParenR"/>
            </a:pPr>
            <a:r>
              <a:rPr lang="es-MX" dirty="0"/>
              <a:t>Reconocer y operar los equipos, herramientas y sistemas fijos contra incendio, así como saber utilizar el equipo de protección personal contra incendio, de acuerdo con las instrucciones del fabricante, los procedimientos establecidos y la capacitación proporcionada por el patrón o las personas capacitadas que éste designe.</a:t>
            </a:r>
          </a:p>
        </p:txBody>
      </p:sp>
    </p:spTree>
    <p:extLst>
      <p:ext uri="{BB962C8B-B14F-4D97-AF65-F5344CB8AC3E}">
        <p14:creationId xmlns:p14="http://schemas.microsoft.com/office/powerpoint/2010/main" val="303682498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D76898-A986-49F9-A91B-5925906B25C1}"/>
              </a:ext>
            </a:extLst>
          </p:cNvPr>
          <p:cNvSpPr>
            <a:spLocks noGrp="1"/>
          </p:cNvSpPr>
          <p:nvPr>
            <p:ph type="title"/>
          </p:nvPr>
        </p:nvSpPr>
        <p:spPr>
          <a:xfrm>
            <a:off x="2611808" y="585919"/>
            <a:ext cx="7958331" cy="1077229"/>
          </a:xfrm>
        </p:spPr>
        <p:txBody>
          <a:bodyPr/>
          <a:lstStyle/>
          <a:p>
            <a:r>
              <a:rPr lang="es-MX" dirty="0"/>
              <a:t>10. Simulacros de emergencias de incendio</a:t>
            </a:r>
          </a:p>
        </p:txBody>
      </p:sp>
      <p:sp>
        <p:nvSpPr>
          <p:cNvPr id="3" name="Marcador de contenido 2">
            <a:extLst>
              <a:ext uri="{FF2B5EF4-FFF2-40B4-BE49-F238E27FC236}">
                <a16:creationId xmlns:a16="http://schemas.microsoft.com/office/drawing/2014/main" id="{1A52C4C5-EC87-4F33-B252-77D322A34B71}"/>
              </a:ext>
            </a:extLst>
          </p:cNvPr>
          <p:cNvSpPr>
            <a:spLocks noGrp="1"/>
          </p:cNvSpPr>
          <p:nvPr>
            <p:ph idx="1"/>
          </p:nvPr>
        </p:nvSpPr>
        <p:spPr>
          <a:xfrm>
            <a:off x="1621862" y="1510748"/>
            <a:ext cx="9112400" cy="5155095"/>
          </a:xfrm>
        </p:spPr>
        <p:txBody>
          <a:bodyPr numCol="2">
            <a:normAutofit fontScale="62500" lnSpcReduction="20000"/>
          </a:bodyPr>
          <a:lstStyle/>
          <a:p>
            <a:pPr marL="463360" indent="-457200">
              <a:buFont typeface="+mj-lt"/>
              <a:buAutoNum type="arabicPeriod"/>
            </a:pPr>
            <a:r>
              <a:rPr lang="es-MX" dirty="0"/>
              <a:t>Los simulacros de emergencias de incendio se deberán realizar por áreas o por todo el centro de trabajo. </a:t>
            </a:r>
          </a:p>
          <a:p>
            <a:pPr marL="463360" indent="-457200">
              <a:buFont typeface="+mj-lt"/>
              <a:buAutoNum type="arabicPeriod"/>
            </a:pPr>
            <a:r>
              <a:rPr lang="es-MX" dirty="0"/>
              <a:t>La planeación de los simulacros de emergencias de incendio deberá hacerse constar por escrito y contener al menos: </a:t>
            </a:r>
          </a:p>
          <a:p>
            <a:pPr marL="914210" lvl="1" indent="-457200">
              <a:buFont typeface="+mj-lt"/>
              <a:buAutoNum type="alphaLcParenR"/>
            </a:pPr>
            <a:r>
              <a:rPr lang="es-MX" dirty="0"/>
              <a:t>Los nombres de los encargados de coordinar el simulacro y de establecer las medidas de seguridad por adoptar durante el mismo; </a:t>
            </a:r>
          </a:p>
          <a:p>
            <a:pPr marL="914210" lvl="1" indent="-457200">
              <a:buFont typeface="+mj-lt"/>
              <a:buAutoNum type="alphaLcParenR"/>
            </a:pPr>
            <a:r>
              <a:rPr lang="es-MX" dirty="0"/>
              <a:t>La fecha y hora de ejecución; </a:t>
            </a:r>
          </a:p>
          <a:p>
            <a:pPr marL="914210" lvl="1" indent="-457200">
              <a:buFont typeface="+mj-lt"/>
              <a:buAutoNum type="alphaLcParenR"/>
            </a:pPr>
            <a:r>
              <a:rPr lang="es-MX" dirty="0"/>
              <a:t>El alcance del simulacro: integral o por áreas del centro de trabajo, con o sin previo aviso, personal involucrado, entre otros; </a:t>
            </a:r>
          </a:p>
          <a:p>
            <a:pPr marL="914210" lvl="1" indent="-457200">
              <a:buFont typeface="+mj-lt"/>
              <a:buAutoNum type="alphaLcParenR"/>
            </a:pPr>
            <a:r>
              <a:rPr lang="es-MX" dirty="0"/>
              <a:t>La determinación del tipo de escenarios de emergencia más críticos que se pudieran presentar, tomando en cuenta principalmente el tipo y cantidad de materiales inflamables o explosivos, las características, el riesgo de incendio y la naturaleza de las áreas del centro de trabajo, así como las funciones y actividades que realizará el personal involucrado; </a:t>
            </a:r>
          </a:p>
          <a:p>
            <a:pPr marL="914210" lvl="1" indent="-457200">
              <a:buFont typeface="+mj-lt"/>
              <a:buAutoNum type="alphaLcParenR"/>
            </a:pPr>
            <a:r>
              <a:rPr lang="es-MX" dirty="0"/>
              <a:t>La secuencia de acciones por realizar durante el simulacro, y </a:t>
            </a:r>
          </a:p>
          <a:p>
            <a:pPr marL="914210" lvl="1" indent="-457200">
              <a:buFont typeface="+mj-lt"/>
              <a:buAutoNum type="alphaLcParenR"/>
            </a:pPr>
            <a:r>
              <a:rPr lang="es-MX" dirty="0"/>
              <a:t>En su caso, la participación de los cuerpos especializados de la localidad para la atención a la emergencia, de existir éstos, y si así lo prevé el tipo de escenario de emergencia planeado. </a:t>
            </a:r>
          </a:p>
          <a:p>
            <a:pPr marL="463360" indent="-457200">
              <a:buFont typeface="+mj-lt"/>
              <a:buAutoNum type="arabicPeriod"/>
            </a:pPr>
            <a:r>
              <a:rPr lang="es-MX" dirty="0"/>
              <a:t>Los resultados de los simulacros de emergencias de incendio se deberán registrar con al menos la información siguiente: </a:t>
            </a:r>
          </a:p>
          <a:p>
            <a:pPr marL="914210" lvl="1" indent="-457200">
              <a:buFont typeface="+mj-lt"/>
              <a:buAutoNum type="alphaLcParenR"/>
            </a:pPr>
            <a:r>
              <a:rPr lang="es-MX" dirty="0"/>
              <a:t>El nombre, denominación o razón social del centro de trabajo donde se desarrolló el simulacro, incluyendo el domicilio completo; </a:t>
            </a:r>
          </a:p>
          <a:p>
            <a:pPr marL="914210" lvl="1" indent="-457200">
              <a:buFont typeface="+mj-lt"/>
              <a:buAutoNum type="alphaLcParenR"/>
            </a:pPr>
            <a:r>
              <a:rPr lang="es-MX" dirty="0"/>
              <a:t>Las áreas del centro de trabajo en las que se realizó el simulacro; </a:t>
            </a:r>
          </a:p>
          <a:p>
            <a:pPr marL="914210" lvl="1" indent="-457200">
              <a:buFont typeface="+mj-lt"/>
              <a:buAutoNum type="alphaLcParenR"/>
            </a:pPr>
            <a:r>
              <a:rPr lang="es-MX" dirty="0"/>
              <a:t>El número de personas que intervinieron; </a:t>
            </a:r>
          </a:p>
          <a:p>
            <a:pPr marL="914210" lvl="1" indent="-457200">
              <a:buFont typeface="+mj-lt"/>
              <a:buAutoNum type="alphaLcParenR"/>
            </a:pPr>
            <a:r>
              <a:rPr lang="es-MX" dirty="0"/>
              <a:t>Los recursos utilizados durante el simulacro; </a:t>
            </a:r>
          </a:p>
          <a:p>
            <a:pPr marL="914210" lvl="1" indent="-457200">
              <a:buFont typeface="+mj-lt"/>
              <a:buAutoNum type="alphaLcParenR"/>
            </a:pPr>
            <a:r>
              <a:rPr lang="es-MX" dirty="0"/>
              <a:t>La detección de desviaciones en las acciones planeadas; </a:t>
            </a:r>
          </a:p>
          <a:p>
            <a:pPr marL="914210" lvl="1" indent="-457200">
              <a:buFont typeface="+mj-lt"/>
              <a:buAutoNum type="alphaLcParenR"/>
            </a:pPr>
            <a:r>
              <a:rPr lang="es-MX" dirty="0"/>
              <a:t>Las recomendaciones para actualizar el plan de atención a emergencias de incendio; </a:t>
            </a:r>
          </a:p>
          <a:p>
            <a:pPr marL="914210" lvl="1" indent="-457200">
              <a:buFont typeface="+mj-lt"/>
              <a:buAutoNum type="alphaLcParenR"/>
            </a:pPr>
            <a:r>
              <a:rPr lang="es-MX" dirty="0"/>
              <a:t>La duración del simulacro, y </a:t>
            </a:r>
          </a:p>
          <a:p>
            <a:pPr marL="914210" lvl="1" indent="-457200">
              <a:buFont typeface="+mj-lt"/>
              <a:buAutoNum type="alphaLcParenR"/>
            </a:pPr>
            <a:r>
              <a:rPr lang="es-MX" dirty="0"/>
              <a:t>Los nombres de los encargados de coordinarlo. </a:t>
            </a:r>
          </a:p>
        </p:txBody>
      </p:sp>
    </p:spTree>
    <p:extLst>
      <p:ext uri="{BB962C8B-B14F-4D97-AF65-F5344CB8AC3E}">
        <p14:creationId xmlns:p14="http://schemas.microsoft.com/office/powerpoint/2010/main" val="299430203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CD8F7C-A6F1-4952-9BF0-C56A38523C1E}"/>
              </a:ext>
            </a:extLst>
          </p:cNvPr>
          <p:cNvSpPr>
            <a:spLocks noGrp="1"/>
          </p:cNvSpPr>
          <p:nvPr>
            <p:ph type="title"/>
          </p:nvPr>
        </p:nvSpPr>
        <p:spPr/>
        <p:txBody>
          <a:bodyPr/>
          <a:lstStyle/>
          <a:p>
            <a:r>
              <a:rPr lang="es-MX" dirty="0"/>
              <a:t>11. </a:t>
            </a:r>
            <a:r>
              <a:rPr lang="es-MX"/>
              <a:t>Capacitación</a:t>
            </a:r>
          </a:p>
        </p:txBody>
      </p:sp>
      <p:sp>
        <p:nvSpPr>
          <p:cNvPr id="3" name="Marcador de contenido 2">
            <a:extLst>
              <a:ext uri="{FF2B5EF4-FFF2-40B4-BE49-F238E27FC236}">
                <a16:creationId xmlns:a16="http://schemas.microsoft.com/office/drawing/2014/main" id="{03E5E173-079D-4EDB-865F-367848D73757}"/>
              </a:ext>
            </a:extLst>
          </p:cNvPr>
          <p:cNvSpPr>
            <a:spLocks noGrp="1"/>
          </p:cNvSpPr>
          <p:nvPr>
            <p:ph idx="1"/>
          </p:nvPr>
        </p:nvSpPr>
        <p:spPr/>
        <p:txBody>
          <a:bodyPr numCol="2">
            <a:normAutofit fontScale="62500" lnSpcReduction="20000"/>
          </a:bodyPr>
          <a:lstStyle/>
          <a:p>
            <a:pPr marL="463360" indent="-457200">
              <a:buFont typeface="+mj-lt"/>
              <a:buAutoNum type="arabicPeriod"/>
            </a:pPr>
            <a:r>
              <a:rPr lang="es-MX" dirty="0"/>
              <a:t>Los trabajadores deberán ser capacitados para prevenir incendios en el centro de trabajo, de acuerdo con los riesgos de incendio que se pueden presentar en sus áreas o puestos de trabajo, en los aspectos básicos de riesgos de incendio y conceptos del fuego. </a:t>
            </a:r>
          </a:p>
          <a:p>
            <a:pPr marL="463360" indent="-457200">
              <a:buFont typeface="+mj-lt"/>
              <a:buAutoNum type="arabicPeriod"/>
            </a:pPr>
            <a:r>
              <a:rPr lang="es-MX" dirty="0"/>
              <a:t>Los trabajadores deberán recibir entrenamiento teórico-práctico, según aplique. </a:t>
            </a:r>
          </a:p>
          <a:p>
            <a:pPr marL="463360" indent="-457200">
              <a:buFont typeface="+mj-lt"/>
              <a:buAutoNum type="arabicPeriod"/>
            </a:pPr>
            <a:r>
              <a:rPr lang="es-MX" dirty="0"/>
              <a:t>Los brigadistas de los centros de trabajo clasificados con riesgo de incendio alto, deberán ser capacitados, en la aplicación de las instrucciones para atender emergencias de incendio, en apego al plan de atención a emergencias de incendio. </a:t>
            </a:r>
          </a:p>
          <a:p>
            <a:pPr marL="463360" indent="-457200">
              <a:buFont typeface="+mj-lt"/>
              <a:buAutoNum type="arabicPeriod"/>
            </a:pPr>
            <a:r>
              <a:rPr lang="es-MX" dirty="0"/>
              <a:t>El responsable de la brigada y quien sea designado para suplirle en sus ausencias, deberán recibir además capacitación en la toma de decisiones y acciones por adoptar, dependiendo de la magnitud y clase de fuego. </a:t>
            </a:r>
          </a:p>
          <a:p>
            <a:pPr marL="463360" indent="-457200">
              <a:buFont typeface="+mj-lt"/>
              <a:buAutoNum type="arabicPeriod"/>
            </a:pPr>
            <a:r>
              <a:rPr lang="es-MX" dirty="0"/>
              <a:t>El programa anual de capacitación deberá contener, al menos, la información siguiente: </a:t>
            </a:r>
          </a:p>
          <a:p>
            <a:pPr marL="914210" lvl="1" indent="-457200">
              <a:buFont typeface="+mj-lt"/>
              <a:buAutoNum type="alphaLcParenR"/>
            </a:pPr>
            <a:r>
              <a:rPr lang="es-MX" dirty="0"/>
              <a:t>Los puestos de trabajo involucrados en la capacitación; </a:t>
            </a:r>
          </a:p>
          <a:p>
            <a:pPr marL="914210" lvl="1" indent="-457200">
              <a:buFont typeface="+mj-lt"/>
              <a:buAutoNum type="alphaLcParenR"/>
            </a:pPr>
            <a:r>
              <a:rPr lang="es-MX" dirty="0"/>
              <a:t>Los temas de la capacitación; </a:t>
            </a:r>
          </a:p>
          <a:p>
            <a:pPr marL="914210" lvl="1" indent="-457200">
              <a:buFont typeface="+mj-lt"/>
              <a:buAutoNum type="alphaLcParenR"/>
            </a:pPr>
            <a:r>
              <a:rPr lang="es-MX" dirty="0"/>
              <a:t>Los tiempos de duración de los cursos, pláticas o actividades de capacitación y su periodo de ejecución, y </a:t>
            </a:r>
          </a:p>
          <a:p>
            <a:pPr marL="914210" lvl="1" indent="-457200">
              <a:buFont typeface="+mj-lt"/>
              <a:buAutoNum type="alphaLcParenR"/>
            </a:pPr>
            <a:r>
              <a:rPr lang="es-MX" dirty="0"/>
              <a:t>El nombre del responsable del programa. </a:t>
            </a:r>
          </a:p>
        </p:txBody>
      </p:sp>
    </p:spTree>
    <p:extLst>
      <p:ext uri="{BB962C8B-B14F-4D97-AF65-F5344CB8AC3E}">
        <p14:creationId xmlns:p14="http://schemas.microsoft.com/office/powerpoint/2010/main" val="223155890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374487-AAA5-4D16-ADEE-10D9B129D756}"/>
              </a:ext>
            </a:extLst>
          </p:cNvPr>
          <p:cNvSpPr>
            <a:spLocks noGrp="1"/>
          </p:cNvSpPr>
          <p:nvPr>
            <p:ph type="title"/>
          </p:nvPr>
        </p:nvSpPr>
        <p:spPr/>
        <p:txBody>
          <a:bodyPr/>
          <a:lstStyle/>
          <a:p>
            <a:r>
              <a:rPr lang="es-MX" dirty="0"/>
              <a:t>12. Unidades de verificación</a:t>
            </a:r>
          </a:p>
        </p:txBody>
      </p:sp>
      <p:sp>
        <p:nvSpPr>
          <p:cNvPr id="3" name="Marcador de contenido 2">
            <a:extLst>
              <a:ext uri="{FF2B5EF4-FFF2-40B4-BE49-F238E27FC236}">
                <a16:creationId xmlns:a16="http://schemas.microsoft.com/office/drawing/2014/main" id="{4693771A-3D46-4979-937B-967F12964687}"/>
              </a:ext>
            </a:extLst>
          </p:cNvPr>
          <p:cNvSpPr>
            <a:spLocks noGrp="1"/>
          </p:cNvSpPr>
          <p:nvPr>
            <p:ph idx="1"/>
          </p:nvPr>
        </p:nvSpPr>
        <p:spPr/>
        <p:txBody>
          <a:bodyPr numCol="2">
            <a:normAutofit fontScale="70000" lnSpcReduction="20000"/>
          </a:bodyPr>
          <a:lstStyle/>
          <a:p>
            <a:pPr marL="463360" indent="-457200">
              <a:buFont typeface="+mj-lt"/>
              <a:buAutoNum type="arabicPeriod"/>
            </a:pPr>
            <a:r>
              <a:rPr lang="es-MX" dirty="0"/>
              <a:t>El patrón tendrá la opción de contratar unidades de verificación acreditadas y aprobadas, según lo establecido en la Ley Federal sobre Metrología y Normalización, para verificar o evaluar el cumplimiento con la presente Norma. </a:t>
            </a:r>
          </a:p>
          <a:p>
            <a:pPr marL="463360" indent="-457200">
              <a:buFont typeface="+mj-lt"/>
              <a:buAutoNum type="arabicPeriod"/>
            </a:pPr>
            <a:r>
              <a:rPr lang="es-MX" dirty="0"/>
              <a:t>El patrón podrá consultar el directorio vigente de las unidades de verificación acreditadas y aprobadas por la Secretaría del Trabajo y Previsión Social, en la siguiente dirección electrónica: www.stps.gob.mx. </a:t>
            </a:r>
          </a:p>
          <a:p>
            <a:pPr marL="463360" indent="-457200">
              <a:buFont typeface="+mj-lt"/>
              <a:buAutoNum type="arabicPeriod"/>
            </a:pPr>
            <a:r>
              <a:rPr lang="es-MX" dirty="0"/>
              <a:t>Las unidades de verificación que evalúen la conformidad con la presente Norma, deberán aplicar los criterios de cumplimiento establecidos en el procedimiento para la evaluación de la conformidad del Capítulo 13 de la presente Norma. </a:t>
            </a:r>
          </a:p>
          <a:p>
            <a:pPr marL="463360" indent="-457200">
              <a:buFont typeface="+mj-lt"/>
              <a:buAutoNum type="arabicPeriod"/>
            </a:pPr>
            <a:r>
              <a:rPr lang="es-MX" dirty="0"/>
              <a:t>Las unidades de verificación acreditadas y aprobadas que evalúen el cumplimiento de esta Norma deberán emitir un dictamen.</a:t>
            </a:r>
          </a:p>
          <a:p>
            <a:pPr marL="463360" indent="-457200">
              <a:buFont typeface="+mj-lt"/>
              <a:buAutoNum type="arabicPeriod"/>
            </a:pPr>
            <a:r>
              <a:rPr lang="es-MX" dirty="0"/>
              <a:t>La vigencia de los dictámenes de cumplimiento de la presente Norma emitidos por las unidades de verificación será de tres años. </a:t>
            </a:r>
          </a:p>
        </p:txBody>
      </p:sp>
    </p:spTree>
    <p:extLst>
      <p:ext uri="{BB962C8B-B14F-4D97-AF65-F5344CB8AC3E}">
        <p14:creationId xmlns:p14="http://schemas.microsoft.com/office/powerpoint/2010/main" val="68376522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6D7507-9175-4D19-BE52-038C93274D60}"/>
              </a:ext>
            </a:extLst>
          </p:cNvPr>
          <p:cNvSpPr>
            <a:spLocks noGrp="1"/>
          </p:cNvSpPr>
          <p:nvPr>
            <p:ph type="title"/>
          </p:nvPr>
        </p:nvSpPr>
        <p:spPr/>
        <p:txBody>
          <a:bodyPr/>
          <a:lstStyle/>
          <a:p>
            <a:r>
              <a:rPr lang="es-MX" dirty="0"/>
              <a:t>13. Procedimiento para la evaluación de la conformidad</a:t>
            </a:r>
          </a:p>
        </p:txBody>
      </p:sp>
      <p:sp>
        <p:nvSpPr>
          <p:cNvPr id="3" name="Marcador de contenido 2">
            <a:extLst>
              <a:ext uri="{FF2B5EF4-FFF2-40B4-BE49-F238E27FC236}">
                <a16:creationId xmlns:a16="http://schemas.microsoft.com/office/drawing/2014/main" id="{5A751BB0-649A-4328-9774-57812E6BA097}"/>
              </a:ext>
            </a:extLst>
          </p:cNvPr>
          <p:cNvSpPr>
            <a:spLocks noGrp="1"/>
          </p:cNvSpPr>
          <p:nvPr>
            <p:ph idx="1"/>
          </p:nvPr>
        </p:nvSpPr>
        <p:spPr/>
        <p:txBody>
          <a:bodyPr/>
          <a:lstStyle/>
          <a:p>
            <a:pPr marL="463360" indent="-457200">
              <a:buFont typeface="+mj-lt"/>
              <a:buAutoNum type="arabicPeriod"/>
            </a:pPr>
            <a:r>
              <a:rPr lang="es-MX" dirty="0"/>
              <a:t>Este procedimiento para la evaluación de la conformidad aplica tanto para la autoridad laboral, en ejercicio de sus facultades de vigilancia o al verificar el cumplimiento de la Norma, en el marco de las evaluaciones integrales del Programa de Autogestión en Seguridad y Salud en el Trabajo, así como para las unidades de verificación. </a:t>
            </a:r>
          </a:p>
          <a:p>
            <a:pPr marL="463360" indent="-457200">
              <a:buFont typeface="+mj-lt"/>
              <a:buAutoNum type="arabicPeriod"/>
            </a:pPr>
            <a:r>
              <a:rPr lang="es-MX" dirty="0"/>
              <a:t>Los aspectos a verificar durante la evaluación de la conformidad de la presente Norma se realiza, según aplique, mediante la constatación física, revisión documental, registros o entrevista, de conformidad con lo siguiente: </a:t>
            </a:r>
          </a:p>
        </p:txBody>
      </p:sp>
    </p:spTree>
    <p:extLst>
      <p:ext uri="{BB962C8B-B14F-4D97-AF65-F5344CB8AC3E}">
        <p14:creationId xmlns:p14="http://schemas.microsoft.com/office/powerpoint/2010/main" val="3101545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917B8E-DDFC-463E-9C27-34B99E2B0D46}"/>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865C79AD-D952-4CD5-870A-AE6BF9390529}"/>
              </a:ext>
            </a:extLst>
          </p:cNvPr>
          <p:cNvSpPr>
            <a:spLocks noGrp="1"/>
          </p:cNvSpPr>
          <p:nvPr>
            <p:ph idx="1"/>
          </p:nvPr>
        </p:nvSpPr>
        <p:spPr/>
        <p:txBody>
          <a:bodyPr/>
          <a:lstStyle/>
          <a:p>
            <a:endParaRPr lang="es-MX" dirty="0"/>
          </a:p>
        </p:txBody>
      </p:sp>
      <p:pic>
        <p:nvPicPr>
          <p:cNvPr id="4" name="Imagen 3">
            <a:extLst>
              <a:ext uri="{FF2B5EF4-FFF2-40B4-BE49-F238E27FC236}">
                <a16:creationId xmlns:a16="http://schemas.microsoft.com/office/drawing/2014/main" id="{B17B3DDF-5AD6-4F3A-A988-DF6C718E2FC9}"/>
              </a:ext>
            </a:extLst>
          </p:cNvPr>
          <p:cNvPicPr>
            <a:picLocks noChangeAspect="1"/>
          </p:cNvPicPr>
          <p:nvPr/>
        </p:nvPicPr>
        <p:blipFill rotWithShape="1">
          <a:blip r:embed="rId2"/>
          <a:srcRect l="27819" t="19255" r="28988" b="11714"/>
          <a:stretch/>
        </p:blipFill>
        <p:spPr>
          <a:xfrm>
            <a:off x="2197730" y="-73822"/>
            <a:ext cx="7796540" cy="7005644"/>
          </a:xfrm>
          <a:prstGeom prst="rect">
            <a:avLst/>
          </a:prstGeom>
        </p:spPr>
      </p:pic>
    </p:spTree>
    <p:extLst>
      <p:ext uri="{BB962C8B-B14F-4D97-AF65-F5344CB8AC3E}">
        <p14:creationId xmlns:p14="http://schemas.microsoft.com/office/powerpoint/2010/main" val="158540242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96CE49-5171-4A31-A30E-62F17640EB4A}"/>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8767700A-C296-403B-8DB4-E2A5FE199EC3}"/>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id="{D15D4E58-1540-4DEA-AC7D-FE1C07672ED3}"/>
              </a:ext>
            </a:extLst>
          </p:cNvPr>
          <p:cNvPicPr>
            <a:picLocks noChangeAspect="1"/>
          </p:cNvPicPr>
          <p:nvPr/>
        </p:nvPicPr>
        <p:blipFill rotWithShape="1">
          <a:blip r:embed="rId2"/>
          <a:srcRect l="29891" t="17955" r="30652" b="6839"/>
          <a:stretch/>
        </p:blipFill>
        <p:spPr>
          <a:xfrm>
            <a:off x="3018731" y="0"/>
            <a:ext cx="6399670" cy="6858050"/>
          </a:xfrm>
          <a:prstGeom prst="rect">
            <a:avLst/>
          </a:prstGeom>
        </p:spPr>
      </p:pic>
    </p:spTree>
    <p:extLst>
      <p:ext uri="{BB962C8B-B14F-4D97-AF65-F5344CB8AC3E}">
        <p14:creationId xmlns:p14="http://schemas.microsoft.com/office/powerpoint/2010/main" val="32859405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E17BED-43A4-4AB8-A048-F79560239F43}"/>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D1F0F13D-AF92-4BB8-BA8F-09530FEEC6FC}"/>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id="{9C291BE8-E22D-4A93-802E-4B7332245BDF}"/>
              </a:ext>
            </a:extLst>
          </p:cNvPr>
          <p:cNvPicPr>
            <a:picLocks noChangeAspect="1"/>
          </p:cNvPicPr>
          <p:nvPr/>
        </p:nvPicPr>
        <p:blipFill rotWithShape="1">
          <a:blip r:embed="rId2"/>
          <a:srcRect l="29673" t="14090" r="30109" b="9739"/>
          <a:stretch/>
        </p:blipFill>
        <p:spPr>
          <a:xfrm>
            <a:off x="2864417" y="0"/>
            <a:ext cx="6463165" cy="6882396"/>
          </a:xfrm>
          <a:prstGeom prst="rect">
            <a:avLst/>
          </a:prstGeom>
        </p:spPr>
      </p:pic>
    </p:spTree>
    <p:extLst>
      <p:ext uri="{BB962C8B-B14F-4D97-AF65-F5344CB8AC3E}">
        <p14:creationId xmlns:p14="http://schemas.microsoft.com/office/powerpoint/2010/main" val="248030974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101D1E-EE7C-4FC6-81E5-0E2460BAA0B9}"/>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E128805F-6247-476E-9F74-80A674C2B625}"/>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id="{915D3E2A-FE6F-4864-94F7-817FA0BA2DBC}"/>
              </a:ext>
            </a:extLst>
          </p:cNvPr>
          <p:cNvPicPr>
            <a:picLocks noChangeAspect="1"/>
          </p:cNvPicPr>
          <p:nvPr/>
        </p:nvPicPr>
        <p:blipFill rotWithShape="1">
          <a:blip r:embed="rId2"/>
          <a:srcRect l="29782" t="18921" r="30435" b="13606"/>
          <a:stretch/>
        </p:blipFill>
        <p:spPr>
          <a:xfrm>
            <a:off x="2465469" y="0"/>
            <a:ext cx="7261062" cy="6923801"/>
          </a:xfrm>
          <a:prstGeom prst="rect">
            <a:avLst/>
          </a:prstGeom>
        </p:spPr>
      </p:pic>
    </p:spTree>
    <p:extLst>
      <p:ext uri="{BB962C8B-B14F-4D97-AF65-F5344CB8AC3E}">
        <p14:creationId xmlns:p14="http://schemas.microsoft.com/office/powerpoint/2010/main" val="320349264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4D89D1-7854-4D26-9146-B40DC0EB67A5}"/>
              </a:ext>
            </a:extLst>
          </p:cNvPr>
          <p:cNvSpPr>
            <a:spLocks noGrp="1"/>
          </p:cNvSpPr>
          <p:nvPr>
            <p:ph type="title"/>
          </p:nvPr>
        </p:nvSpPr>
        <p:spPr/>
        <p:txBody>
          <a:bodyPr/>
          <a:lstStyle/>
          <a:p>
            <a:r>
              <a:rPr lang="es-MX" dirty="0"/>
              <a:t>13. Procedimiento para la evaluación de la conformidad</a:t>
            </a:r>
          </a:p>
        </p:txBody>
      </p:sp>
      <p:sp>
        <p:nvSpPr>
          <p:cNvPr id="3" name="Marcador de contenido 2">
            <a:extLst>
              <a:ext uri="{FF2B5EF4-FFF2-40B4-BE49-F238E27FC236}">
                <a16:creationId xmlns:a16="http://schemas.microsoft.com/office/drawing/2014/main" id="{ED302C1D-2D48-4C78-9EAA-74A93540DEA0}"/>
              </a:ext>
            </a:extLst>
          </p:cNvPr>
          <p:cNvSpPr>
            <a:spLocks noGrp="1"/>
          </p:cNvSpPr>
          <p:nvPr>
            <p:ph idx="1"/>
          </p:nvPr>
        </p:nvSpPr>
        <p:spPr>
          <a:xfrm>
            <a:off x="1643270" y="2052116"/>
            <a:ext cx="8926869" cy="4467954"/>
          </a:xfrm>
        </p:spPr>
        <p:txBody>
          <a:bodyPr numCol="2">
            <a:normAutofit fontScale="70000" lnSpcReduction="20000"/>
          </a:bodyPr>
          <a:lstStyle/>
          <a:p>
            <a:pPr marL="463360" indent="-457200">
              <a:buFont typeface="+mj-lt"/>
              <a:buAutoNum type="arabicPeriod" startAt="3"/>
            </a:pPr>
            <a:r>
              <a:rPr lang="es-MX" dirty="0"/>
              <a:t>Para la selección de trabajadores por entrevistar, a efecto de constatar el cumplimiento de las disposiciones previstas en el presente procedimiento para la evaluación de la conformidad, se aplicará el criterio de muestreo contenido en la Tabla siguiente:</a:t>
            </a:r>
          </a:p>
          <a:p>
            <a:pPr marL="463360" indent="-457200">
              <a:buFont typeface="+mj-lt"/>
              <a:buAutoNum type="arabicPeriod" startAt="3"/>
            </a:pPr>
            <a:endParaRPr lang="es-MX" dirty="0"/>
          </a:p>
          <a:p>
            <a:pPr marL="463360" indent="-457200">
              <a:buFont typeface="+mj-lt"/>
              <a:buAutoNum type="arabicPeriod" startAt="3"/>
            </a:pPr>
            <a:endParaRPr lang="es-MX" dirty="0"/>
          </a:p>
          <a:p>
            <a:pPr marL="463360" indent="-457200">
              <a:buFont typeface="+mj-lt"/>
              <a:buAutoNum type="arabicPeriod" startAt="3"/>
            </a:pPr>
            <a:endParaRPr lang="es-MX" dirty="0"/>
          </a:p>
          <a:p>
            <a:pPr marL="463360" indent="-457200">
              <a:buFont typeface="+mj-lt"/>
              <a:buAutoNum type="arabicPeriod" startAt="3"/>
            </a:pPr>
            <a:endParaRPr lang="es-MX" dirty="0"/>
          </a:p>
          <a:p>
            <a:pPr marL="463360" indent="-457200">
              <a:buFont typeface="+mj-lt"/>
              <a:buAutoNum type="arabicPeriod" startAt="3"/>
            </a:pPr>
            <a:r>
              <a:rPr lang="es-MX" dirty="0"/>
              <a:t>Las actas y minutas correspondientes a la verificación satisfactoria del cumplimiento de la presente Norma, por parte de la inspección federal del trabajo, en el marco de las evaluaciones integrales del Programa de Autogestión en Seguridad y Salud en el Trabajo, comprobarán el cumplimiento de la Norma, en tanto el centro de trabajo no cause baja definitiva del Programa. </a:t>
            </a:r>
          </a:p>
          <a:p>
            <a:pPr marL="463360" indent="-457200">
              <a:buFont typeface="+mj-lt"/>
              <a:buAutoNum type="arabicPeriod" startAt="3"/>
            </a:pPr>
            <a:r>
              <a:rPr lang="es-MX" dirty="0"/>
              <a:t>Las actas circunstanciadas que resulten de la revisión, verificación, inspección o vigilancia de las condiciones para la prevención y protección contra incendios en los centros de trabajo, expedidas por la autoridad local de protección civil, en el marco de los programas internos, específicos o especiales de protección civil, comprobarán el cumplimiento de la presente Norma, dentro de los tres años siguientes a su emisión. </a:t>
            </a:r>
          </a:p>
          <a:p>
            <a:pPr marL="463360" indent="-457200">
              <a:buFont typeface="+mj-lt"/>
              <a:buAutoNum type="arabicPeriod" startAt="3"/>
            </a:pPr>
            <a:r>
              <a:rPr lang="es-MX" dirty="0"/>
              <a:t>Las evidencias de tipo documental o los registros que obren en el centro de trabajo podrán exhibirse de manera impresa o en medios magnéticos, y deberán conservarse durante tres años.</a:t>
            </a:r>
          </a:p>
        </p:txBody>
      </p:sp>
      <p:pic>
        <p:nvPicPr>
          <p:cNvPr id="4" name="Imagen 3">
            <a:extLst>
              <a:ext uri="{FF2B5EF4-FFF2-40B4-BE49-F238E27FC236}">
                <a16:creationId xmlns:a16="http://schemas.microsoft.com/office/drawing/2014/main" id="{43623813-F2BD-4FD3-A0A2-22E9696EB9D8}"/>
              </a:ext>
            </a:extLst>
          </p:cNvPr>
          <p:cNvPicPr>
            <a:picLocks noChangeAspect="1"/>
          </p:cNvPicPr>
          <p:nvPr/>
        </p:nvPicPr>
        <p:blipFill rotWithShape="1">
          <a:blip r:embed="rId2"/>
          <a:srcRect l="32579" t="61740" r="32943" b="18947"/>
          <a:stretch/>
        </p:blipFill>
        <p:spPr>
          <a:xfrm>
            <a:off x="1758979" y="3429000"/>
            <a:ext cx="4203511" cy="1323834"/>
          </a:xfrm>
          <a:prstGeom prst="rect">
            <a:avLst/>
          </a:prstGeom>
        </p:spPr>
      </p:pic>
    </p:spTree>
    <p:extLst>
      <p:ext uri="{BB962C8B-B14F-4D97-AF65-F5344CB8AC3E}">
        <p14:creationId xmlns:p14="http://schemas.microsoft.com/office/powerpoint/2010/main" val="9975830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82E"/>
      </a:dk2>
      <a:lt2>
        <a:srgbClr val="C2F5FC"/>
      </a:lt2>
      <a:accent1>
        <a:srgbClr val="4091F3"/>
      </a:accent1>
      <a:accent2>
        <a:srgbClr val="8BBCF1"/>
      </a:accent2>
      <a:accent3>
        <a:srgbClr val="CB6A6A"/>
      </a:accent3>
      <a:accent4>
        <a:srgbClr val="C567AF"/>
      </a:accent4>
      <a:accent5>
        <a:srgbClr val="A684F9"/>
      </a:accent5>
      <a:accent6>
        <a:srgbClr val="A9ACEE"/>
      </a:accent6>
      <a:hlink>
        <a:srgbClr val="6D9CC5"/>
      </a:hlink>
      <a:folHlink>
        <a:srgbClr val="6D82A0"/>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178B2DAB-5DDE-4060-A857-D2E1CDA9250F}"/>
    </a:ext>
  </a:extLst>
</a:theme>
</file>

<file path=docProps/app.xml><?xml version="1.0" encoding="utf-8"?>
<Properties xmlns="http://schemas.openxmlformats.org/officeDocument/2006/extended-properties" xmlns:vt="http://schemas.openxmlformats.org/officeDocument/2006/docPropsVTypes">
  <Template>Madison</Template>
  <TotalTime>489</TotalTime>
  <Words>7515</Words>
  <Application>Microsoft Office PowerPoint</Application>
  <PresentationFormat>Widescreen</PresentationFormat>
  <Paragraphs>535</Paragraphs>
  <Slides>149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149</vt:i4>
      </vt:variant>
    </vt:vector>
  </HeadingPairs>
  <TitlesOfParts>
    <vt:vector size="154" baseType="lpstr">
      <vt:lpstr>Arial</vt:lpstr>
      <vt:lpstr>MS Shell Dlg 2</vt:lpstr>
      <vt:lpstr>Wingdings</vt:lpstr>
      <vt:lpstr>Wingdings 3</vt:lpstr>
      <vt:lpstr>Madison</vt:lpstr>
      <vt:lpstr>NOM-002-STPS-2010</vt:lpstr>
      <vt:lpstr>Temario</vt:lpstr>
      <vt:lpstr>NOM-002-STPS-2010</vt:lpstr>
      <vt:lpstr>1. Objetivo</vt:lpstr>
      <vt:lpstr>2. Campo de aplicación</vt:lpstr>
      <vt:lpstr>3. Referencias</vt:lpstr>
      <vt:lpstr>4. Definiciones  Agente extintor; Agente extinguidor</vt:lpstr>
      <vt:lpstr>Es la sustancia o mezcla de ellas que apaga un fuego, al contacto con un material en combustión en la cantidad adecuada.</vt:lpstr>
      <vt:lpstr>Alarma de incendio</vt:lpstr>
      <vt:lpstr>Es la señal audible y/o visible, diferente a la utilizada en el centro de trabajo para otras funciones, que advierte sobre una emergencia de incendio. Las señales visibles deberán ser del tipo estroboscópico, es decir, con rápidos destellos de luz, de alta intensidad, en forma regular.</vt:lpstr>
      <vt:lpstr>Áreas del centro de trabajo</vt:lpstr>
      <vt:lpstr>Son todos aquellos espacios destinados a las actividades administrativas, de proceso, almacenamiento o prestación de servicios.</vt:lpstr>
      <vt:lpstr>Autoridad Laboral; Autoridad del Trabajo</vt:lpstr>
      <vt:lpstr>Las unidades administrativas competentes de la Secretaría del Trabajo y Previsión Social que realizan funciones de inspección en materia de seguridad y salud en el trabajo y las correspondientes de las entidades federativas y del Distrito Federal, que actúen en auxilio de aquéllas.</vt:lpstr>
      <vt:lpstr>Autoridad local de protección civil</vt:lpstr>
      <vt:lpstr>La autoridad de los sistemas de protección civil de las entidades federativas, del Distrito Federal y de los Municipios y Delegaciones que forman parte del Sistema Nacional de Protección Civil.</vt:lpstr>
      <vt:lpstr>Brigada contra incendio</vt:lpstr>
      <vt:lpstr>El grupo de trabajadores organizados en una unidad interna de protección civil, capacitados y adiestrados en operaciones básicas de prevención y protección contra incendio y atención de emergencias de incendio, tales como identificación de los riesgos de la situación de emergencia por incendio; manejo de equipos o sistemas contra incendio, al igual que en acciones de evacuación, comunicación y primeros auxilios, entre otras.</vt:lpstr>
      <vt:lpstr>Centro de trabajo</vt:lpstr>
      <vt:lpstr>Todos aquellos lugares tales como edificios, locales, instalaciones y áreas, en los que se realicen actividades de producción, comercialización, transporte y almacenamiento o prestación de servicios, o en el que laboren personas que estén sujetas a una relación de trabajo.</vt:lpstr>
      <vt:lpstr>Combustible</vt:lpstr>
      <vt:lpstr>Es todo aquel material susceptible de arder al mezclarse en las cantidades adecuadas con un comburente y ser sometido a una fuente de ignición, tales como: madera, papel, cartón, ciertos textiles y plásticos, diesel, aceites y combustóleo.</vt:lpstr>
      <vt:lpstr>Equipo contra incendio</vt:lpstr>
      <vt:lpstr>Es el aparato o dispositivo, automático o manual, instalado y disponible para controlar y combatir incendios. Los equipos contra incendio se clasifican:  </vt:lpstr>
      <vt:lpstr>a) Por su tipo en:   1) Portátiles: Son aquellos que están diseñados para ser transportados y operados manualmente, con un peso total menor o igual a 20 kilogramos, y que contienen un agente extintor, el cual puede expelerse bajo presión con el fin de combatir o extinguir un fuego incipiente;  </vt:lpstr>
      <vt:lpstr>2) Móviles: Son aquellos que están diseñados para ser transportados sobre ruedas, sin locomoción propia, con un peso superior a 20 kilogramos, y que contienen un agente extintor, el cual puede expelerse bajo presión con el fin de combatir o extinguir un fuego incipiente.  </vt:lpstr>
      <vt:lpstr>3) Fijos: Son aquellos instalados de manera permanente y que pueden ser de operación manual, semiautomática o automática, con agentes extintores acordes con la clase de fuego que se pretenda combatir. Estos incluyen los sistemas de extinción manual a base de agua (mangueras); los sistemas de rociadores automáticos; los sistemas de aspersores; los monitores; los cañones, y los sistemas de espuma, entre otros.  </vt:lpstr>
      <vt:lpstr>b) Por el agente extintor que contienen, entre otros:   1) Agente extintor químico húmedo: Son aquellos que se utilizan para extinguir fuegos tipo A, B, C o K, y que normalmente consisten en una solución acuosa de sales orgánicas o inorgánicas, o una combinación de éstas.</vt:lpstr>
      <vt:lpstr>2) Agentes extintores especiales: Son productos que se utilizan para apagar fuegos clase D.</vt:lpstr>
      <vt:lpstr>Explosivo</vt:lpstr>
      <vt:lpstr>Es una sustancia, o mezcla de sustancias, sólida o líquida, que de manera espontánea, por reacción química de oxidación, puede producir gases a determinada temperatura, presión y velocidad, que causan daños a las personas o al entorno de trabajo. Las sustancias pirotécnicas forman parte de esta definición, aun cuando no produzcan gases.</vt:lpstr>
      <vt:lpstr>Fuego</vt:lpstr>
      <vt:lpstr>Es la oxidación rápida de los materiales combustibles con desprendimiento de luz y calor. Este fenómeno consiste en una reacción química de transferencia electrónica, con una alta velocidad de reacción y con liberación de luz y calor. Se clasifica en las clases siguientes:  </vt:lpstr>
      <vt:lpstr>a) Fuego clase A: Es aquel que se presenta en material combustible sólido, generalmente de naturaleza orgánica, y que su combustión se realiza normalmente con formación de brasas.   b) Fuego clase B: Es aquel que se presenta en líquidos combustibles e inflamables y gases inflamables.   c) Fuego clase C: Es aquel que involucra aparatos, equipos e instalaciones eléctricas energizadas;  </vt:lpstr>
      <vt:lpstr> d) Fuego clase D: Es aquel en el que intervienen metales combustibles, tales como el magnesio, titanio, circonio, sodio, litio y potasio.     e) Fuego clase K: Es aquel que se presenta básicamente en instalaciones de cocina, que involucra sustancias combustibles, tales como aceites y grasas vegetales o animales. Los fuegos clase K ocurren en los depósitos de grasa semipolimerizada, y su comportamiento es distinto a otros combustibles.</vt:lpstr>
      <vt:lpstr>Fuego incipiente</vt:lpstr>
      <vt:lpstr>Es el fuego en su etapa inicial que puede ser controlado o extinguido, mediante extintores portátiles, sistemas fijos contra incendio u otros medios de supresión convencionales, sin la necesidad de utilizar ropa y equipo de protección básico de bombero, tales como: chaquetón, botas, cascos o equipos de respiración.</vt:lpstr>
      <vt:lpstr>Gas inflamable</vt:lpstr>
      <vt:lpstr>Es aquel que tiene un rango inflamable con el aire a 20ºC y presión de referencia de 101.3 kPa, entre otros, propano, hidrógeno, butano, pentano y etano.</vt:lpstr>
      <vt:lpstr>Incendio</vt:lpstr>
      <vt:lpstr>Es el fuego que se desarrolla sin control en tiempo y espacio.</vt:lpstr>
      <vt:lpstr>Instrucciones de seguridad</vt:lpstr>
      <vt:lpstr>Es la descripción de actividades, en orden lógico y secuencial, que deberán seguir los trabajadores durante sus actividades para la prevención y protección contra incendios en los centros de trabajo. Estas instrucciones pueden estar contenidas en documentos, tales como procedimientos, manuales o guías, entre otros.</vt:lpstr>
      <vt:lpstr>Líquido combustible</vt:lpstr>
      <vt:lpstr>Es cualquier sustancia que tenga una presión de vapor igual o menor a 2 068.6 mm de Hg, a 20°C, una fluidez mayor a 300 en asfalto, y una temperatura de inflamación igual o mayor a 37.8°C, entre otros, keroseno, gasóleos, alcohol mineral y petróleo bruto.</vt:lpstr>
      <vt:lpstr>Líquido inflamable</vt:lpstr>
      <vt:lpstr>Es cualquier sustancia que tenga presión de vapor igual o menor a 2 068.6 mm de Hg, a 20°C, una fluidez mayor a 300 en asfalto, y una temperatura de inflamación menor a 37.8°C, entre otros, barnices, lacas, gasolina, tolueno y pinturas a base de disolventes.</vt:lpstr>
      <vt:lpstr>Lugar seguro</vt:lpstr>
      <vt:lpstr>Es la zona o área seleccionada e identificada dentro o fuera del centro de trabajo, que los trabajadores y demás ocupantes del mismo deberán utilizar como zona de protección, en caso de alarma y evacuación por incendio, de acuerdo con lo establecido en el plan de atención a emergencias.</vt:lpstr>
      <vt:lpstr>Mantenimiento a extintores</vt:lpstr>
      <vt:lpstr>Es la revisión completa, interna y externa, del extintor y, en caso de requerirse, las pruebas, reparaciones, sustitución de partes y la recarga del agente extintor, a fin de que éste opere de manera efectiva y segura.</vt:lpstr>
      <vt:lpstr>Material inflamable</vt:lpstr>
      <vt:lpstr>Es todo aquel sólido, líquido o gas susceptible de arder con facilidad cuando entra en contacto con una fuente de ignición o de calor, con rápida propagación de flama.</vt:lpstr>
      <vt:lpstr>Material pirofórico</vt:lpstr>
      <vt:lpstr>Es todo sólido o líquido que al contacto con el aire, aun en pequeñas cantidades, entra en ignición, es decir, reacciona en forma espontánea con desprendimiento de grandes cantidades de luz y calor.</vt:lpstr>
      <vt:lpstr>Material resistente al fuego</vt:lpstr>
      <vt:lpstr>Son los recubrimientos ignífugos o retardantes, así como los elementos de construcción, tales como paredes, techos o pisos, que pueden estar sujetos a la acción del fuego por un tiempo determinado sin entrar en combustión.</vt:lpstr>
      <vt:lpstr>Medios de detección de incendio</vt:lpstr>
      <vt:lpstr>Son elementos con sensores automáticos y alarma de incendio, que responden a estímulos físicos y/o químicos, tales como calor, humo, flama o productos de la combustión, y pueden estar contenidos en dispositivos independientes o en sistemas.</vt:lpstr>
      <vt:lpstr>Plan de ayuda mutua</vt:lpstr>
      <vt:lpstr>Es un conjunto de estrategias, acciones y recursos para la asistencia y cooperación que acuerdan dos o más empresas u organizaciones, para la prevención y respuesta a emergencias por incendios.</vt:lpstr>
      <vt:lpstr>Prestador de servicio a extintores</vt:lpstr>
      <vt:lpstr>Es la persona física o moral que realiza el servicio de mantenimiento y/o recarga a extintores, verificada en la norma NOM-154-SCFI-2005, o las que la sustituyan, por una persona acreditada y aprobada para determinar la evaluación de la conformidad de la citada norma.</vt:lpstr>
      <vt:lpstr>Prevención de incendios</vt:lpstr>
      <vt:lpstr>Son todas aquellas acciones técnicas o administrativas que se desarrollan para evitar que en el centro de trabajo se presente un incendio.</vt:lpstr>
      <vt:lpstr>Programas de Protección Civil</vt:lpstr>
      <vt:lpstr>Son los instrumentos de planeación para definir y establecer acciones destinadas a la prevención de calamidades, incluyendo las emergencias de incendio y la atención de su impacto en las empresas, industrias, instituciones u organismos del sector público, social y privado. Se basan en un diagnóstico y se dividen en tres subprogramas: prevención, auxilio y apoyo. También son considerados por diferentes entidades federativas como programas internos, específicos o especiales de protección civil.</vt:lpstr>
      <vt:lpstr>Protección contra incendios</vt:lpstr>
      <vt:lpstr>Son todas aquellas instalaciones, equipos o condiciones físicas que se adoptan para que, en caso de requerirse, se utilicen en la atención de una emergencia de incendio.</vt:lpstr>
      <vt:lpstr>Punto de inflamación</vt:lpstr>
      <vt:lpstr>Es la temperatura mínima, corregida a la presión de referencia de 101.3 kPa, a la que una sustancia desprende vapores capaces de formar una mezcla inflamable en su superficie, y que no es suficiente para sostener la combustión.</vt:lpstr>
      <vt:lpstr>Recarga del agente</vt:lpstr>
      <vt:lpstr>Es el reemplazo total del agente extintor por uno nuevo y, en su caso, certificado.</vt:lpstr>
      <vt:lpstr>Ruta de evacuación</vt:lpstr>
      <vt:lpstr>Es el recorrido horizontal o vertical, o la combinación de ambos, continuo y sin obstrucciones, que va desde cualquier punto del centro de trabajo hasta un lugar seguro en el exterior, denominado punto de reunión, que incluye locales intermedios como salas, vestíbulos, balcones, patios y otros recintos; así como sus componentes, tales como puertas, escaleras, rampas y pasillos. Consta de las partes siguientes:</vt:lpstr>
      <vt:lpstr>a) Acceso a la ruta de salida: es la parte del recorrido que conduce desde cualquier lugar del centro de trabajo hasta la ruta de salida.  b) Ruta de salida: Es la parte del recorrido que proviene del acceso a la ruta de salida, separada de otras áreas mediante elementos que proveen un trayecto protegido hacia la descarga de salida.  c) Descarga de salida: Es la parte final de la ruta de evacuación que lleva a una zona de seguridad en el exterior, denominada punto de reunión.</vt:lpstr>
      <vt:lpstr>Trabajos en caliente</vt:lpstr>
      <vt:lpstr>Son todos aquellos procesos o actividades en que se manejen equipos que generen flama, calor, chispa, arco eléctrico o incandescencia, tales como soldadura, corte, abrasión y fundición, entre otros.</vt:lpstr>
      <vt:lpstr>Unidad interna de protección civil </vt:lpstr>
      <vt:lpstr>Es el órgano normativo y operativo, cuyo ámbito de acción se circunscribe a las instalaciones de una institución, dependencia o entidad perteneciente a los sectores público, privado o social, que tiene la responsabilidad de desarrollar y dirigir las acciones de protección civil, así como de elaborar, implementar y coordinar el programa interno correspondiente.</vt:lpstr>
      <vt:lpstr>5. Obligaciones del patrón</vt:lpstr>
      <vt:lpstr>5. Obligaciones del patrón</vt:lpstr>
      <vt:lpstr>5. Obligaciones del patrón</vt:lpstr>
      <vt:lpstr>6. Obligaciones de los trabajadores</vt:lpstr>
      <vt:lpstr> 7. Condiciones de prevención y protección contra incendios </vt:lpstr>
      <vt:lpstr> 7. Condiciones de prevención y protección contra incendios </vt:lpstr>
      <vt:lpstr> 7. Condiciones de prevención y protección contra incendios </vt:lpstr>
      <vt:lpstr> 7. Condiciones de prevención y protección contra incendios </vt:lpstr>
      <vt:lpstr>8. Plan de atención a emergencias de incendio</vt:lpstr>
      <vt:lpstr>9. Brigadas contra incendio</vt:lpstr>
      <vt:lpstr>10. Simulacros de emergencias de incendio</vt:lpstr>
      <vt:lpstr>11. Capacitación</vt:lpstr>
      <vt:lpstr>12. Unidades de verificación</vt:lpstr>
      <vt:lpstr>13. Procedimiento para la evaluación de la conformidad</vt:lpstr>
      <vt:lpstr>PowerPoint Presentation</vt:lpstr>
      <vt:lpstr>PowerPoint Presentation</vt:lpstr>
      <vt:lpstr>PowerPoint Presentation</vt:lpstr>
      <vt:lpstr>PowerPoint Presentation</vt:lpstr>
      <vt:lpstr>13. Procedimiento para la evaluación de la conformidad</vt:lpstr>
      <vt:lpstr>14. Vigilancia</vt:lpstr>
      <vt:lpstr>15. Bibliografía</vt:lpstr>
      <vt:lpstr>16. Concordancia con normas internacionales</vt:lpstr>
      <vt:lpstr>AA Clasificación del Riesgo de Incendio</vt:lpstr>
      <vt:lpstr>Guía de Referencia I  Instrucciones de Seguridad para la Prevención y Protección contra Incendios</vt:lpstr>
      <vt:lpstr>Guía de Referencia II Brigadas de Emergencia y Consideraciones Generales sobre la Planeación de los Simulacros de Incendio</vt:lpstr>
      <vt:lpstr>Guía de Referencia III Componentes y Características Generales del Equipo de Protección Personal para los Integrantes de las Brigadas contra Incendio</vt:lpstr>
      <vt:lpstr>Guía de Referencia IV Detectores de Incendio</vt:lpstr>
      <vt:lpstr>Sistemas Fijos contra Incendio</vt:lpstr>
      <vt:lpstr>Guía de Referencia VI Recomendaciones sobre Periodos Máximos y Actividades Relativas a la Revisión y Prueba de Sistemas y Equipos contra Incendio</vt:lpstr>
      <vt:lpstr>Guía de Referencia VII Extintores contra Incendio</vt:lpstr>
      <vt:lpstr>Guía de Referencia VII Extintores contra Incendio</vt:lpstr>
      <vt:lpstr>Guía de Referencia VII Extintores contra Incendio</vt:lpstr>
      <vt:lpstr>Guía para el Usuario sobre el Mantenimiento de Extintores  </vt:lpstr>
      <vt:lpstr>Aspectos Generales para la Revisión y Mantenimiento de Extintores </vt:lpstr>
      <vt:lpstr>Guía de Referencia VIII Agentes Extintores</vt:lpstr>
      <vt:lpstr>Guía de Referencia IX Modelo de Cuestionario para las Entrevistas a Trabajadores y Brigadistas</vt:lpstr>
      <vt:lpstr>Referencias</vt:lpstr>
      <vt:lpstr>NOM-002-STPS-2010</vt:lpstr>
      <vt:lpstr>PowerPoint Presentation</vt:lpstr>
      <vt:lpstr>1. NORMA Oficial Mexicana referente a Condiciones de seguridad-Prevención y protección contra incendios en los centros de trabajo.  </vt:lpstr>
      <vt:lpstr>2. El capitulo 3 hace referencia a:</vt:lpstr>
      <vt:lpstr>3. Es la sustancia o mezcla de ellas que apaga un fuego, al contacto con un material en combustión en la cantidad adecuada. </vt:lpstr>
      <vt:lpstr>4. Las unidades administrativas competentes de la Secretaría del Trabajo y Previsión Social que realizan funciones de inspección en materia de seguridad y salud en el trabajo y las correspondientes de las entidades federativas y del Distrito Federal, que actúen en auxilio de aquéllas. </vt:lpstr>
      <vt:lpstr>5. Son todos aquellos espacios destinados a las actividades administrativas, de proceso, almacenamiento o prestación de servicios. </vt:lpstr>
      <vt:lpstr>6. Todos aquellos lugares tales como edificios, locales, instalaciones y áreas, en los que se realicen actividades de producción, comercialización, transporte y almacenamiento o prestación de servicios, o en el que laboren personas que estén sujetas a una relación de trabajo. </vt:lpstr>
      <vt:lpstr>7. La Autoridad de los sistemas de protección civil de las Entidades Federativas, del Distrito Federal y de los Municipios y Delegaciones que forman parte del Sistema Nacional de Protección Civil. </vt:lpstr>
      <vt:lpstr>8. Es la señal audible y/o visible, diferente a la utilizada en el centro de trabajo para otras funciones, que advierte sobre una emergencia de incendio. Las señales visibles deberán ser del tipo estroboscópico, es decir, con rápidos destellos de luz, de alta intensidad, en forma regular. </vt:lpstr>
      <vt:lpstr>9. Es todo aquel material susceptible de arder al mezclarse en las cantidades adecuadas con un comburente y ser sometido a una fuente de ignición, tales como: madera, papel, cartón, ciertos textiles y plásticos, diesel, aceites y combustóleo. </vt:lpstr>
      <vt:lpstr>10. Son aquellos que están diseñados para ser transportados sobre ruedas, sin locomoción propia, con un peso superior a 20 kilogramos, y que contienen un agente extintor, el cual puede expelerse bajo presión con el fin de combatir o extinguir un fuego incipiente. </vt:lpstr>
      <vt:lpstr>11. Son aquellos instalados de manera permanente y que pueden ser de operación manual, semiautomática o automática, con agentes extintores acordes con la clase de fuego que se pretenda combatir. </vt:lpstr>
      <vt:lpstr>12. Es la oxidación rápida de los materiales combustibles con desprendimiento de luz y calor. </vt:lpstr>
      <vt:lpstr>13. Es una sustancia, o mezcla de sustancias, sólida o líquida, que de manera espontánea, por reacción química de oxidación, puede producir gases a determinada temperatura, presión y velocidad, que causan daños a las personas o al entorno de trabajo.</vt:lpstr>
      <vt:lpstr>14. Es el fuego en su etapa inicial que puede ser controlado o extinguido, mediante extintores portátiles, sistemas fijos contra incendio u otros medios de supresión convencionales, sin la necesidad de utilizar ropa y equipo de protección básico de bombero.</vt:lpstr>
      <vt:lpstr>15. Es aquel que se presenta básicamente en instalaciones de cocina, que involucra sustancias combustibles, tales como aceites y grasas vegetales o animales.</vt:lpstr>
      <vt:lpstr>16. Es aquel en el que intervienen metales combustibles, tales como el magnesio, titanio, circonio, sodio, litio y potasio. </vt:lpstr>
      <vt:lpstr>17. Es aquel que involucra aparatos, equipos e instalaciones eléctricas energizadas. </vt:lpstr>
      <vt:lpstr>18. Es el fuego que se desarrolla sin control en tiempo y espacio. </vt:lpstr>
      <vt:lpstr>19. Es la descripción de actividades, en orden lógico y secuencial, que deberán seguir los trabajadores durante sus actividades para la prevención y protección contra incendios en los centros de trabajo. </vt:lpstr>
      <vt:lpstr>20. Es cualquier sustancia que tenga presión de vapor igual o menor a 2 068.6 mm de Hg, a 20°C, una fluidez mayor a 300 en asfalto, y una temperatura de inflamación menor a 37.8°C, entre otros, barnices, lacas, gasolina, tolueno y pinturas a base de disolventes.</vt:lpstr>
      <vt:lpstr>21. Es todo sólido o líquido que al contacto con el aire, aun en pequeñas cantidades, entra en ignición, es decir, reacciona en forma espontánea con desprendimiento de grandes cantidades de luz y calor.</vt:lpstr>
      <vt:lpstr>22. Es todo aquel sólido, líquido o gas susceptible de arder con facilidad cuando entra en contacto con una fuente de ignición o de calor, con rápida propagación de flama. </vt:lpstr>
      <vt:lpstr>23. Son los recubrimientos ignífugos o retardantes, así como los elementos de construcción, tales como paredes, techos o pisos, que pueden estar sujetos a la acción del fuego por un tiempo determinado sin entrar en combustión.</vt:lpstr>
      <vt:lpstr>24. Es el órgano normativo y operativo, cuyo ámbito de acción se circunscribe a las instalaciones de una institución, dependencia o entidad perteneciente a los sectores público, privado o social, que tiene la responsabilidad de desarrollar y dirigir las acciones de protección civil, así como de elaborar, implementar y coordinar el programa interno correspondiente.</vt:lpstr>
      <vt:lpstr>25. Es el reemplazo total del agente extintor por uno nuevo y, en su caso, certificado.</vt:lpstr>
      <vt:lpstr>26. Es la temperatura mínima, corregida a la presión de referencia de 101.3 kPa, a la que una sustancia desprende vapores capaces de formar una mezcla inflamable en su superficie, y que no es suficiente para sostener la combustión.</vt:lpstr>
      <vt:lpstr>27. Clasificar el riesgo de incendio del centro de trabajo o por áreas que lo integran, tales como plantas, edificios o niveles, de conformidad es una obligación del: </vt:lpstr>
      <vt:lpstr>28. Auxiliar en la respuesta a emergencias de incendio que se presenten en el centro de trabajo, conforme a la capacitación y entrenamiento recibidos.   </vt:lpstr>
      <vt:lpstr>29. El capitulo Brigadas contra incendio es el numero: </vt:lpstr>
      <vt:lpstr>30. Esta norma corresponde con la siguiente norma internacional.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NOM-002-STPS-2010</dc:title>
  <dc:creator>Itzel Samantha Melo Uribe</dc:creator>
  <cp:lastModifiedBy>Andres Cavezza</cp:lastModifiedBy>
  <cp:revision>87</cp:revision>
  <dcterms:created xsi:type="dcterms:W3CDTF">2020-07-18T01:12:22Z</dcterms:created>
  <dcterms:modified xsi:type="dcterms:W3CDTF">2020-07-23T18:29:50Z</dcterms:modified>
</cp:coreProperties>
</file>