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slideMasters/slideMaster39.xml" ContentType="application/vnd.openxmlformats-officedocument.presentationml.slideMaster+xml"/>
  <Override PartName="/ppt/slides/slide39.xml" ContentType="application/vnd.openxmlformats-officedocument.presentationml.slide+xml"/>
  <Override PartName="/ppt/slideMasters/slideMaster40.xml" ContentType="application/vnd.openxmlformats-officedocument.presentationml.slideMaster+xml"/>
  <Override PartName="/ppt/slides/slide40.xml" ContentType="application/vnd.openxmlformats-officedocument.presentationml.slide+xml"/>
  <Override PartName="/ppt/slideMasters/slideMaster41.xml" ContentType="application/vnd.openxmlformats-officedocument.presentationml.slideMaster+xml"/>
  <Override PartName="/ppt/slides/slide41.xml" ContentType="application/vnd.openxmlformats-officedocument.presentationml.slide+xml"/>
  <Override PartName="/ppt/slideMasters/slideMaster42.xml" ContentType="application/vnd.openxmlformats-officedocument.presentationml.slideMaster+xml"/>
  <Override PartName="/ppt/slides/slide42.xml" ContentType="application/vnd.openxmlformats-officedocument.presentationml.slide+xml"/>
  <Override PartName="/ppt/slideMasters/slideMaster43.xml" ContentType="application/vnd.openxmlformats-officedocument.presentationml.slideMaster+xml"/>
  <Override PartName="/ppt/slides/slide43.xml" ContentType="application/vnd.openxmlformats-officedocument.presentationml.slide+xml"/>
  <Override PartName="/ppt/slideMasters/slideMaster44.xml" ContentType="application/vnd.openxmlformats-officedocument.presentationml.slideMaster+xml"/>
  <Override PartName="/ppt/slides/slide44.xml" ContentType="application/vnd.openxmlformats-officedocument.presentationml.slide+xml"/>
  <Override PartName="/ppt/slideMasters/slideMaster45.xml" ContentType="application/vnd.openxmlformats-officedocument.presentationml.slideMaster+xml"/>
  <Override PartName="/ppt/slides/slide45.xml" ContentType="application/vnd.openxmlformats-officedocument.presentationml.slide+xml"/>
  <Override PartName="/ppt/slideMasters/slideMaster46.xml" ContentType="application/vnd.openxmlformats-officedocument.presentationml.slideMaster+xml"/>
  <Override PartName="/ppt/slides/slide46.xml" ContentType="application/vnd.openxmlformats-officedocument.presentationml.slide+xml"/>
  <Override PartName="/ppt/slideMasters/slideMaster47.xml" ContentType="application/vnd.openxmlformats-officedocument.presentationml.slideMaster+xml"/>
  <Override PartName="/ppt/slides/slide47.xml" ContentType="application/vnd.openxmlformats-officedocument.presentationml.slide+xml"/>
  <Override PartName="/ppt/slideMasters/slideMaster48.xml" ContentType="application/vnd.openxmlformats-officedocument.presentationml.slideMaster+xml"/>
  <Override PartName="/ppt/slides/slide48.xml" ContentType="application/vnd.openxmlformats-officedocument.presentationml.slide+xml"/>
  <Override PartName="/ppt/slideMasters/slideMaster49.xml" ContentType="application/vnd.openxmlformats-officedocument.presentationml.slideMaster+xml"/>
  <Override PartName="/ppt/slides/slide49.xml" ContentType="application/vnd.openxmlformats-officedocument.presentationml.slide+xml"/>
  <Override PartName="/ppt/slideMasters/slideMaster50.xml" ContentType="application/vnd.openxmlformats-officedocument.presentationml.slideMaster+xml"/>
  <Override PartName="/ppt/slides/slide50.xml" ContentType="application/vnd.openxmlformats-officedocument.presentationml.slide+xml"/>
  <Override PartName="/ppt/slideMasters/slideMaster51.xml" ContentType="application/vnd.openxmlformats-officedocument.presentationml.slideMaster+xml"/>
  <Override PartName="/ppt/slides/slide51.xml" ContentType="application/vnd.openxmlformats-officedocument.presentationml.slide+xml"/>
  <Override PartName="/ppt/slideMasters/slideMaster52.xml" ContentType="application/vnd.openxmlformats-officedocument.presentationml.slideMaster+xml"/>
  <Override PartName="/ppt/slides/slide52.xml" ContentType="application/vnd.openxmlformats-officedocument.presentationml.slide+xml"/>
  <Override PartName="/ppt/slideMasters/slideMaster53.xml" ContentType="application/vnd.openxmlformats-officedocument.presentationml.slideMaster+xml"/>
  <Override PartName="/ppt/slides/slide53.xml" ContentType="application/vnd.openxmlformats-officedocument.presentationml.slide+xml"/>
  <Override PartName="/ppt/slideMasters/slideMaster54.xml" ContentType="application/vnd.openxmlformats-officedocument.presentationml.slideMaster+xml"/>
  <Override PartName="/ppt/slides/slide54.xml" ContentType="application/vnd.openxmlformats-officedocument.presentationml.slide+xml"/>
  <Override PartName="/ppt/slideMasters/slideMaster55.xml" ContentType="application/vnd.openxmlformats-officedocument.presentationml.slideMaster+xml"/>
  <Override PartName="/ppt/slides/slide55.xml" ContentType="application/vnd.openxmlformats-officedocument.presentationml.slide+xml"/>
  <Override PartName="/ppt/slideMasters/slideMaster56.xml" ContentType="application/vnd.openxmlformats-officedocument.presentationml.slideMaster+xml"/>
  <Override PartName="/ppt/slides/slide56.xml" ContentType="application/vnd.openxmlformats-officedocument.presentationml.slide+xml"/>
  <Override PartName="/ppt/slideMasters/slideMaster57.xml" ContentType="application/vnd.openxmlformats-officedocument.presentationml.slideMaster+xml"/>
  <Override PartName="/ppt/slides/slide57.xml" ContentType="application/vnd.openxmlformats-officedocument.presentationml.slide+xml"/>
  <Override PartName="/ppt/slideMasters/slideMaster58.xml" ContentType="application/vnd.openxmlformats-officedocument.presentationml.slideMaster+xml"/>
  <Override PartName="/ppt/slides/slide58.xml" ContentType="application/vnd.openxmlformats-officedocument.presentationml.slide+xml"/>
  <Override PartName="/ppt/slideMasters/slideMaster59.xml" ContentType="application/vnd.openxmlformats-officedocument.presentationml.slideMaster+xml"/>
  <Override PartName="/ppt/slides/slide59.xml" ContentType="application/vnd.openxmlformats-officedocument.presentationml.slide+xml"/>
  <Override PartName="/ppt/slideMasters/slideMaster60.xml" ContentType="application/vnd.openxmlformats-officedocument.presentationml.slideMaster+xml"/>
  <Override PartName="/ppt/slides/slide60.xml" ContentType="application/vnd.openxmlformats-officedocument.presentationml.slide+xml"/>
  <Override PartName="/ppt/slideMasters/slideMaster61.xml" ContentType="application/vnd.openxmlformats-officedocument.presentationml.slideMaster+xml"/>
  <Override PartName="/ppt/slides/slide61.xml" ContentType="application/vnd.openxmlformats-officedocument.presentationml.slide+xml"/>
  <Override PartName="/ppt/slideMasters/slideMaster62.xml" ContentType="application/vnd.openxmlformats-officedocument.presentationml.slideMaster+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Lst>
  <p:notesMasterIdLst>
    <p:notesMasterId r:id="rId64"/>
  </p:notesMasterIdLst>
  <p:sldSz cx="14630400" cy="8229600"/>
  <p:notesSz cx="8229600" cy="14630400"/>
  <p:embeddedFontLst>
    <p:embeddedFont>
      <p:font typeface="Raleway"/>
      <p:regular r:id="rId69"/>
    </p:embeddedFont>
    <p:embeddedFont>
      <p:font typeface="Raleway"/>
      <p:regular r:id="rId70"/>
    </p:embeddedFont>
    <p:embeddedFont>
      <p:font typeface="Raleway"/>
      <p:regular r:id="rId71"/>
    </p:embeddedFont>
    <p:embeddedFont>
      <p:font typeface="Raleway"/>
      <p:regular r:id="rId72"/>
    </p:embeddedFont>
    <p:embeddedFont>
      <p:font typeface="Raleway Light"/>
      <p:regular r:id="rId73"/>
    </p:embeddedFont>
    <p:embeddedFont>
      <p:font typeface="Raleway Light"/>
      <p:regular r:id="rId74"/>
    </p:embeddedFont>
    <p:embeddedFont>
      <p:font typeface="Raleway Light"/>
      <p:regular r:id="rId75"/>
    </p:embeddedFont>
    <p:embeddedFont>
      <p:font typeface="Raleway Light"/>
      <p:regular r:id="rId76"/>
    </p:embeddedFont>
  </p:embeddedFon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notesMaster" Target="notesMasters/notesMaster1.xml"/><Relationship Id="rId65" Type="http://schemas.openxmlformats.org/officeDocument/2006/relationships/presProps" Target="presProps.xml"/><Relationship Id="rId66" Type="http://schemas.openxmlformats.org/officeDocument/2006/relationships/viewProps" Target="viewProps.xml"/><Relationship Id="rId67" Type="http://schemas.openxmlformats.org/officeDocument/2006/relationships/theme" Target="theme/theme1.xml"/><Relationship Id="rId68" Type="http://schemas.openxmlformats.org/officeDocument/2006/relationships/tableStyles" Target="tableStyles.xml"/><Relationship Id="rId69" Type="http://schemas.openxmlformats.org/officeDocument/2006/relationships/font" Target="fonts/font1.fntdata"/><Relationship Id="rId70" Type="http://schemas.openxmlformats.org/officeDocument/2006/relationships/font" Target="fonts/font2.fntdata"/><Relationship Id="rId71" Type="http://schemas.openxmlformats.org/officeDocument/2006/relationships/font" Target="fonts/font3.fntdata"/><Relationship Id="rId72" Type="http://schemas.openxmlformats.org/officeDocument/2006/relationships/font" Target="fonts/font4.fntdata"/><Relationship Id="rId73" Type="http://schemas.openxmlformats.org/officeDocument/2006/relationships/font" Target="fonts/font5.fntdata"/><Relationship Id="rId74" Type="http://schemas.openxmlformats.org/officeDocument/2006/relationships/font" Target="fonts/font6.fntdata"/><Relationship Id="rId75" Type="http://schemas.openxmlformats.org/officeDocument/2006/relationships/font" Target="fonts/font7.fntdata"/><Relationship Id="rId76" Type="http://schemas.openxmlformats.org/officeDocument/2006/relationships/font" Target="fonts/font8.fntdata"/></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_rels/notesSlide3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9.xml"/>
		</Relationships>
</file>

<file path=ppt/notesSlides/_rels/notesSlide4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0.xml"/>
		</Relationships>
</file>

<file path=ppt/notesSlides/_rels/notesSlide4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1.xml"/>
		</Relationships>
</file>

<file path=ppt/notesSlides/_rels/notesSlide4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2.xml"/>
		</Relationships>
</file>

<file path=ppt/notesSlides/_rels/notesSlide4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3.xml"/>
		</Relationships>
</file>

<file path=ppt/notesSlides/_rels/notesSlide4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4.xml"/>
		</Relationships>
</file>

<file path=ppt/notesSlides/_rels/notesSlide4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5.xml"/>
		</Relationships>
</file>

<file path=ppt/notesSlides/_rels/notesSlide4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6.xml"/>
		</Relationships>
</file>

<file path=ppt/notesSlides/_rels/notesSlide4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7.xml"/>
		</Relationships>
</file>

<file path=ppt/notesSlides/_rels/notesSlide4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8.xml"/>
		</Relationships>
</file>

<file path=ppt/notesSlides/_rels/notesSlide4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9.xml"/>
		</Relationships>
</file>

<file path=ppt/notesSlides/_rels/notesSlide5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0.xml"/>
		</Relationships>
</file>

<file path=ppt/notesSlides/_rels/notesSlide5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1.xml"/>
		</Relationships>
</file>

<file path=ppt/notesSlides/_rels/notesSlide5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2.xml"/>
		</Relationships>
</file>

<file path=ppt/notesSlides/_rels/notesSlide5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3.xml"/>
		</Relationships>
</file>

<file path=ppt/notesSlides/_rels/notesSlide5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4.xml"/>
		</Relationships>
</file>

<file path=ppt/notesSlides/_rels/notesSlide5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5.xml"/>
		</Relationships>
</file>

<file path=ppt/notesSlides/_rels/notesSlide5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6.xml"/>
		</Relationships>
</file>

<file path=ppt/notesSlides/_rels/notesSlide5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7.xml"/>
		</Relationships>
</file>

<file path=ppt/notesSlides/_rels/notesSlide5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8.xml"/>
		</Relationships>
</file>

<file path=ppt/notesSlides/_rels/notesSlide5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9.xml"/>
		</Relationships>
</file>

<file path=ppt/notesSlides/_rels/notesSlide6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0.xml"/>
		</Relationships>
</file>

<file path=ppt/notesSlides/_rels/notesSlide6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1.xml"/>
		</Relationships>
</file>

<file path=ppt/notesSlides/_rels/notesSlide6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2.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image" Target="../media/image-1002-1.png"/><Relationship Id="rId2"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image" Target="../media/image-1003-1.png"/><Relationship Id="rId2"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image" Target="../media/image-1004-1.png"/><Relationship Id="rId2"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image" Target="../media/image-1005-1.png"/><Relationship Id="rId2"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image" Target="../media/image-1006-1.png"/><Relationship Id="rId2"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image" Target="../media/image-1007-1.png"/><Relationship Id="rId2"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image" Target="../media/image-1008-1.png"/><Relationship Id="rId2"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image" Target="../media/image-1009-1.png"/><Relationship Id="rId2"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image" Target="../media/image-1010-1.png"/><Relationship Id="rId2"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image" Target="../media/image-1011-1.png"/><Relationship Id="rId2"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image" Target="../media/image-1012-1.png"/><Relationship Id="rId2"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image" Target="../media/image-1013-1.png"/><Relationship Id="rId2"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image" Target="../media/image-1014-1.png"/><Relationship Id="rId2"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image" Target="../media/image-1015-1.png"/><Relationship Id="rId2"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image" Target="../media/image-1016-1.png"/><Relationship Id="rId2"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image" Target="../media/image-1017-1.png"/><Relationship Id="rId2"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image" Target="../media/image-1018-1.png"/><Relationship Id="rId2"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image" Target="../media/image-1019-1.png"/><Relationship Id="rId2"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image" Target="../media/image-1020-1.png"/><Relationship Id="rId2"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image" Target="../media/image-1021-1.png"/><Relationship Id="rId2"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image" Target="../media/image-1022-1.png"/><Relationship Id="rId2"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image" Target="../media/image-1023-1.png"/><Relationship Id="rId2"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image" Target="../media/image-1024-1.png"/><Relationship Id="rId2"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image" Target="../media/image-1025-1.png"/><Relationship Id="rId2"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image" Target="../media/image-1026-1.png"/><Relationship Id="rId2"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image" Target="../media/image-1027-1.png"/><Relationship Id="rId2"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image" Target="../media/image-1028-1.png"/><Relationship Id="rId2"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image" Target="../media/image-1029-1.png"/><Relationship Id="rId2"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image" Target="../media/image-1030-1.png"/><Relationship Id="rId2"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image" Target="../media/image-1031-1.png"/><Relationship Id="rId2"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image" Target="../media/image-1032-1.png"/><Relationship Id="rId2"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image" Target="../media/image-1033-1.png"/><Relationship Id="rId2"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image" Target="../media/image-1034-1.png"/><Relationship Id="rId2"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image" Target="../media/image-1035-1.png"/><Relationship Id="rId2"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image" Target="../media/image-1036-1.png"/><Relationship Id="rId2"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image" Target="../media/image-1037-1.png"/><Relationship Id="rId2"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image" Target="../media/image-1038-1.png"/><Relationship Id="rId2"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image" Target="../media/image-1039-1.png"/><Relationship Id="rId2"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image" Target="../media/image-1040-1.png"/><Relationship Id="rId2"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image" Target="../media/image-1041-1.png"/><Relationship Id="rId2"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image" Target="../media/image-1042-1.png"/><Relationship Id="rId2"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image" Target="../media/image-1043-1.png"/><Relationship Id="rId2"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image" Target="../media/image-1044-1.png"/><Relationship Id="rId2"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image" Target="../media/image-1045-1.png"/><Relationship Id="rId2"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image" Target="../media/image-1046-1.png"/><Relationship Id="rId2"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image" Target="../media/image-1047-1.png"/><Relationship Id="rId2"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image" Target="../media/image-1048-1.png"/><Relationship Id="rId2"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image" Target="../media/image-1049-1.png"/><Relationship Id="rId2"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image" Target="../media/image-1050-1.png"/><Relationship Id="rId2"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image" Target="../media/image-1051-1.png"/><Relationship Id="rId2"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image" Target="../media/image-1052-1.png"/><Relationship Id="rId2"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image" Target="../media/image-1053-1.png"/><Relationship Id="rId2"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image" Target="../media/image-1054-1.png"/><Relationship Id="rId2"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image" Target="../media/image-1055-1.png"/><Relationship Id="rId2"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image" Target="../media/image-1056-1.png"/><Relationship Id="rId2"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image" Target="../media/image-1057-1.png"/><Relationship Id="rId2"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image" Target="../media/image-1058-1.png"/><Relationship Id="rId2"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image" Target="../media/image-1059-1.png"/><Relationship Id="rId2"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image" Target="../media/image-1060-1.png"/><Relationship Id="rId2"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image" Target="../media/image-1061-1.png"/><Relationship Id="rId2"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image" Target="../media/image-1062-1.png"/><Relationship Id="rId2"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image" Target="../media/image-1063-1.png"/><Relationship Id="rId2"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2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lide 2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lide 2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lide 2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lide 2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lide 2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lide 2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lide 2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lide 2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lide 3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Slide 3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lide 3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Slide 3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lide 3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Slide 3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lide 3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lide 3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lide 3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lide 3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lide 4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lide 4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lide 4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lide 4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lide 4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lide 4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lide 4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lide 4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lide 4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Slide 4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Slide 5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Slide 5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Slide 5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Slide 53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lide 54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Slide 55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Slide 56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Slide 57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Slide 58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Slide 59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Slide 60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Slide 61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Slide 62 master">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slideLayout" Target="../slideLayouts/slideLayout22.xml"/><Relationship Id="rId23" Type="http://schemas.openxmlformats.org/officeDocument/2006/relationships/slideLayout" Target="../slideLayouts/slideLayout23.xml"/><Relationship Id="rId24" Type="http://schemas.openxmlformats.org/officeDocument/2006/relationships/slideLayout" Target="../slideLayouts/slideLayout24.xml"/><Relationship Id="rId25" Type="http://schemas.openxmlformats.org/officeDocument/2006/relationships/slideLayout" Target="../slideLayouts/slideLayout25.xml"/><Relationship Id="rId26" Type="http://schemas.openxmlformats.org/officeDocument/2006/relationships/slideLayout" Target="../slideLayouts/slideLayout26.xml"/><Relationship Id="rId27" Type="http://schemas.openxmlformats.org/officeDocument/2006/relationships/slideLayout" Target="../slideLayouts/slideLayout27.xml"/><Relationship Id="rId28" Type="http://schemas.openxmlformats.org/officeDocument/2006/relationships/slideLayout" Target="../slideLayouts/slideLayout28.xml"/><Relationship Id="rId29" Type="http://schemas.openxmlformats.org/officeDocument/2006/relationships/slideLayout" Target="../slideLayouts/slideLayout29.xml"/><Relationship Id="rId30" Type="http://schemas.openxmlformats.org/officeDocument/2006/relationships/slideLayout" Target="../slideLayouts/slideLayout30.xml"/><Relationship Id="rId31" Type="http://schemas.openxmlformats.org/officeDocument/2006/relationships/slideLayout" Target="../slideLayouts/slideLayout31.xml"/><Relationship Id="rId32" Type="http://schemas.openxmlformats.org/officeDocument/2006/relationships/slideLayout" Target="../slideLayouts/slideLayout32.xml"/><Relationship Id="rId33" Type="http://schemas.openxmlformats.org/officeDocument/2006/relationships/slideLayout" Target="../slideLayouts/slideLayout33.xml"/><Relationship Id="rId34" Type="http://schemas.openxmlformats.org/officeDocument/2006/relationships/slideLayout" Target="../slideLayouts/slideLayout34.xml"/><Relationship Id="rId35" Type="http://schemas.openxmlformats.org/officeDocument/2006/relationships/slideLayout" Target="../slideLayouts/slideLayout35.xml"/><Relationship Id="rId36" Type="http://schemas.openxmlformats.org/officeDocument/2006/relationships/slideLayout" Target="../slideLayouts/slideLayout36.xml"/><Relationship Id="rId37" Type="http://schemas.openxmlformats.org/officeDocument/2006/relationships/slideLayout" Target="../slideLayouts/slideLayout37.xml"/><Relationship Id="rId38" Type="http://schemas.openxmlformats.org/officeDocument/2006/relationships/slideLayout" Target="../slideLayouts/slideLayout38.xml"/><Relationship Id="rId39" Type="http://schemas.openxmlformats.org/officeDocument/2006/relationships/slideLayout" Target="../slideLayouts/slideLayout39.xml"/><Relationship Id="rId40" Type="http://schemas.openxmlformats.org/officeDocument/2006/relationships/slideLayout" Target="../slideLayouts/slideLayout40.xml"/><Relationship Id="rId41" Type="http://schemas.openxmlformats.org/officeDocument/2006/relationships/slideLayout" Target="../slideLayouts/slideLayout41.xml"/><Relationship Id="rId42" Type="http://schemas.openxmlformats.org/officeDocument/2006/relationships/slideLayout" Target="../slideLayouts/slideLayout42.xml"/><Relationship Id="rId43" Type="http://schemas.openxmlformats.org/officeDocument/2006/relationships/slideLayout" Target="../slideLayouts/slideLayout43.xml"/><Relationship Id="rId44" Type="http://schemas.openxmlformats.org/officeDocument/2006/relationships/slideLayout" Target="../slideLayouts/slideLayout44.xml"/><Relationship Id="rId45" Type="http://schemas.openxmlformats.org/officeDocument/2006/relationships/slideLayout" Target="../slideLayouts/slideLayout45.xml"/><Relationship Id="rId46" Type="http://schemas.openxmlformats.org/officeDocument/2006/relationships/slideLayout" Target="../slideLayouts/slideLayout46.xml"/><Relationship Id="rId47" Type="http://schemas.openxmlformats.org/officeDocument/2006/relationships/slideLayout" Target="../slideLayouts/slideLayout47.xml"/><Relationship Id="rId48" Type="http://schemas.openxmlformats.org/officeDocument/2006/relationships/slideLayout" Target="../slideLayouts/slideLayout48.xml"/><Relationship Id="rId49" Type="http://schemas.openxmlformats.org/officeDocument/2006/relationships/slideLayout" Target="../slideLayouts/slideLayout49.xml"/><Relationship Id="rId50" Type="http://schemas.openxmlformats.org/officeDocument/2006/relationships/slideLayout" Target="../slideLayouts/slideLayout50.xml"/><Relationship Id="rId51" Type="http://schemas.openxmlformats.org/officeDocument/2006/relationships/slideLayout" Target="../slideLayouts/slideLayout51.xml"/><Relationship Id="rId52" Type="http://schemas.openxmlformats.org/officeDocument/2006/relationships/slideLayout" Target="../slideLayouts/slideLayout52.xml"/><Relationship Id="rId53" Type="http://schemas.openxmlformats.org/officeDocument/2006/relationships/slideLayout" Target="../slideLayouts/slideLayout53.xml"/><Relationship Id="rId54" Type="http://schemas.openxmlformats.org/officeDocument/2006/relationships/slideLayout" Target="../slideLayouts/slideLayout54.xml"/><Relationship Id="rId55" Type="http://schemas.openxmlformats.org/officeDocument/2006/relationships/slideLayout" Target="../slideLayouts/slideLayout55.xml"/><Relationship Id="rId56" Type="http://schemas.openxmlformats.org/officeDocument/2006/relationships/slideLayout" Target="../slideLayouts/slideLayout56.xml"/><Relationship Id="rId57" Type="http://schemas.openxmlformats.org/officeDocument/2006/relationships/slideLayout" Target="../slideLayouts/slideLayout57.xml"/><Relationship Id="rId58" Type="http://schemas.openxmlformats.org/officeDocument/2006/relationships/slideLayout" Target="../slideLayouts/slideLayout58.xml"/><Relationship Id="rId59" Type="http://schemas.openxmlformats.org/officeDocument/2006/relationships/slideLayout" Target="../slideLayouts/slideLayout59.xml"/><Relationship Id="rId60" Type="http://schemas.openxmlformats.org/officeDocument/2006/relationships/slideLayout" Target="../slideLayouts/slideLayout60.xml"/><Relationship Id="rId61" Type="http://schemas.openxmlformats.org/officeDocument/2006/relationships/slideLayout" Target="../slideLayouts/slideLayout61.xml"/><Relationship Id="rId62" Type="http://schemas.openxmlformats.org/officeDocument/2006/relationships/slideLayout" Target="../slideLayouts/slideLayout62.xml"/><Relationship Id="rId63" Type="http://schemas.openxmlformats.org/officeDocument/2006/relationships/slideLayout" Target="../slideLayouts/slideLayout63.xml"/><Relationship Id="rId6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 id="2147483706" r:id="rId58"/>
    <p:sldLayoutId id="2147483707" r:id="rId59"/>
    <p:sldLayoutId id="2147483708" r:id="rId60"/>
    <p:sldLayoutId id="2147483709" r:id="rId61"/>
    <p:sldLayoutId id="2147483710" r:id="rId62"/>
    <p:sldLayoutId id="2147483711" r:id="rId6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2.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slideLayout" Target="../slideLayouts/slideLayout3.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4.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5.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6.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7.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8.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9.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0.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1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13.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slideLayout" Target="../slideLayouts/slideLayout14.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15.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16.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slideLayout" Target="../slideLayouts/slideLayout17.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18.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19.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slideLayout" Target="../slideLayouts/slideLayout20.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21.xml"/><Relationship Id="rId3"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slideLayout" Target="../slideLayouts/slideLayout22.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png"/><Relationship Id="rId2" Type="http://schemas.openxmlformats.org/officeDocument/2006/relationships/slideLayout" Target="../slideLayouts/slideLayout23.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slideLayout" Target="../slideLayouts/slideLayout24.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slideLayout" Target="../slideLayouts/slideLayout25.xml"/><Relationship Id="rId3"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png"/><Relationship Id="rId2" Type="http://schemas.openxmlformats.org/officeDocument/2006/relationships/slideLayout" Target="../slideLayouts/slideLayout26.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slideLayout" Target="../slideLayouts/slideLayout27.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2" Type="http://schemas.openxmlformats.org/officeDocument/2006/relationships/hyperlink" Target="http://www.stps.gob.mx" TargetMode="External"/><Relationship Id="rId1" Type="http://schemas.openxmlformats.org/officeDocument/2006/relationships/image" Target="../media/image-27-1.png"/><Relationship Id="rId3" Type="http://schemas.openxmlformats.org/officeDocument/2006/relationships/slideLayout" Target="../slideLayouts/slideLayout28.xml"/><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png"/><Relationship Id="rId2" Type="http://schemas.openxmlformats.org/officeDocument/2006/relationships/slideLayout" Target="../slideLayouts/slideLayout29.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image-29-1.png"/><Relationship Id="rId2" Type="http://schemas.openxmlformats.org/officeDocument/2006/relationships/slideLayout" Target="../slideLayouts/slideLayout30.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image-30-1.png"/><Relationship Id="rId2" Type="http://schemas.openxmlformats.org/officeDocument/2006/relationships/slideLayout" Target="../slideLayouts/slideLayout31.xml"/><Relationship Id="rId3"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slideLayout" Target="../slideLayouts/slideLayout32.xml"/><Relationship Id="rId3"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png"/><Relationship Id="rId2" Type="http://schemas.openxmlformats.org/officeDocument/2006/relationships/slideLayout" Target="../slideLayouts/slideLayout33.xml"/><Relationship Id="rId3"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image-33-1.png"/><Relationship Id="rId2" Type="http://schemas.openxmlformats.org/officeDocument/2006/relationships/slideLayout" Target="../slideLayouts/slideLayout34.xml"/><Relationship Id="rId3"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image" Target="../media/image-34-1.png"/><Relationship Id="rId2" Type="http://schemas.openxmlformats.org/officeDocument/2006/relationships/slideLayout" Target="../slideLayouts/slideLayout35.xml"/><Relationship Id="rId3"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image" Target="../media/image-35-1.png"/><Relationship Id="rId2" Type="http://schemas.openxmlformats.org/officeDocument/2006/relationships/slideLayout" Target="../slideLayouts/slideLayout36.xml"/><Relationship Id="rId3"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image" Target="../media/image-36-1.png"/><Relationship Id="rId2" Type="http://schemas.openxmlformats.org/officeDocument/2006/relationships/slideLayout" Target="../slideLayouts/slideLayout37.xml"/><Relationship Id="rId3"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image" Target="../media/image-37-1.png"/><Relationship Id="rId2" Type="http://schemas.openxmlformats.org/officeDocument/2006/relationships/slideLayout" Target="../slideLayouts/slideLayout38.xml"/><Relationship Id="rId3"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image" Target="../media/image-38-1.png"/><Relationship Id="rId2" Type="http://schemas.openxmlformats.org/officeDocument/2006/relationships/slideLayout" Target="../slideLayouts/slideLayout39.xml"/><Relationship Id="rId3"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image" Target="../media/image-39-1.png"/><Relationship Id="rId2" Type="http://schemas.openxmlformats.org/officeDocument/2006/relationships/slideLayout" Target="../slideLayouts/slideLayout40.xml"/><Relationship Id="rId3"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image" Target="../media/image-40-1.png"/><Relationship Id="rId2" Type="http://schemas.openxmlformats.org/officeDocument/2006/relationships/slideLayout" Target="../slideLayouts/slideLayout41.xml"/><Relationship Id="rId3"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image" Target="../media/image-41-1.png"/><Relationship Id="rId2" Type="http://schemas.openxmlformats.org/officeDocument/2006/relationships/slideLayout" Target="../slideLayouts/slideLayout42.xml"/><Relationship Id="rId3"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image" Target="../media/image-42-1.png"/><Relationship Id="rId2" Type="http://schemas.openxmlformats.org/officeDocument/2006/relationships/image" Target="../media/image-42-2.png"/><Relationship Id="rId3" Type="http://schemas.openxmlformats.org/officeDocument/2006/relationships/slideLayout" Target="../slideLayouts/slideLayout43.xml"/><Relationship Id="rId4"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image" Target="../media/image-43-1.png"/><Relationship Id="rId2" Type="http://schemas.openxmlformats.org/officeDocument/2006/relationships/slideLayout" Target="../slideLayouts/slideLayout44.xml"/><Relationship Id="rId3"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image" Target="../media/image-44-1.png"/><Relationship Id="rId2" Type="http://schemas.openxmlformats.org/officeDocument/2006/relationships/slideLayout" Target="../slideLayouts/slideLayout45.xml"/><Relationship Id="rId3"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image" Target="../media/image-45-1.png"/><Relationship Id="rId2" Type="http://schemas.openxmlformats.org/officeDocument/2006/relationships/slideLayout" Target="../slideLayouts/slideLayout46.xml"/><Relationship Id="rId3"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image" Target="../media/image-46-1.png"/><Relationship Id="rId2" Type="http://schemas.openxmlformats.org/officeDocument/2006/relationships/slideLayout" Target="../slideLayouts/slideLayout47.xml"/><Relationship Id="rId3"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image" Target="../media/image-47-1.png"/><Relationship Id="rId2" Type="http://schemas.openxmlformats.org/officeDocument/2006/relationships/slideLayout" Target="../slideLayouts/slideLayout48.xml"/><Relationship Id="rId3"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image" Target="../media/image-48-1.png"/><Relationship Id="rId2" Type="http://schemas.openxmlformats.org/officeDocument/2006/relationships/slideLayout" Target="../slideLayouts/slideLayout49.xml"/><Relationship Id="rId3"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image" Target="../media/image-49-1.png"/><Relationship Id="rId2" Type="http://schemas.openxmlformats.org/officeDocument/2006/relationships/slideLayout" Target="../slideLayouts/slideLayout50.xml"/><Relationship Id="rId3"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1" Type="http://schemas.openxmlformats.org/officeDocument/2006/relationships/image" Target="../media/image-50-1.png"/><Relationship Id="rId2" Type="http://schemas.openxmlformats.org/officeDocument/2006/relationships/slideLayout" Target="../slideLayouts/slideLayout51.xml"/><Relationship Id="rId3"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image" Target="../media/image-51-1.png"/><Relationship Id="rId2" Type="http://schemas.openxmlformats.org/officeDocument/2006/relationships/slideLayout" Target="../slideLayouts/slideLayout52.xml"/><Relationship Id="rId3"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image" Target="../media/image-52-1.png"/><Relationship Id="rId2" Type="http://schemas.openxmlformats.org/officeDocument/2006/relationships/slideLayout" Target="../slideLayouts/slideLayout53.xml"/><Relationship Id="rId3"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1" Type="http://schemas.openxmlformats.org/officeDocument/2006/relationships/image" Target="../media/image-53-1.png"/><Relationship Id="rId2" Type="http://schemas.openxmlformats.org/officeDocument/2006/relationships/slideLayout" Target="../slideLayouts/slideLayout54.xml"/><Relationship Id="rId3"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image" Target="../media/image-54-1.png"/><Relationship Id="rId2" Type="http://schemas.openxmlformats.org/officeDocument/2006/relationships/slideLayout" Target="../slideLayouts/slideLayout55.xml"/><Relationship Id="rId3"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image" Target="../media/image-55-1.png"/><Relationship Id="rId2" Type="http://schemas.openxmlformats.org/officeDocument/2006/relationships/slideLayout" Target="../slideLayouts/slideLayout56.xml"/><Relationship Id="rId3"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image" Target="../media/image-56-1.png"/><Relationship Id="rId2" Type="http://schemas.openxmlformats.org/officeDocument/2006/relationships/slideLayout" Target="../slideLayouts/slideLayout57.xml"/><Relationship Id="rId3"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1" Type="http://schemas.openxmlformats.org/officeDocument/2006/relationships/image" Target="../media/image-57-1.png"/><Relationship Id="rId2" Type="http://schemas.openxmlformats.org/officeDocument/2006/relationships/slideLayout" Target="../slideLayouts/slideLayout58.xml"/><Relationship Id="rId3"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1" Type="http://schemas.openxmlformats.org/officeDocument/2006/relationships/image" Target="../media/image-58-1.png"/><Relationship Id="rId2" Type="http://schemas.openxmlformats.org/officeDocument/2006/relationships/slideLayout" Target="../slideLayouts/slideLayout59.xml"/><Relationship Id="rId3"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1" Type="http://schemas.openxmlformats.org/officeDocument/2006/relationships/image" Target="../media/image-59-1.png"/><Relationship Id="rId2" Type="http://schemas.openxmlformats.org/officeDocument/2006/relationships/slideLayout" Target="../slideLayouts/slideLayout60.xml"/><Relationship Id="rId3" Type="http://schemas.openxmlformats.org/officeDocument/2006/relationships/notesSlide" Target="../notesSlides/notesSlide59.xml"/></Relationships>
</file>

<file path=ppt/slides/_rels/slide60.xml.rels><?xml version="1.0" encoding="UTF-8" standalone="yes"?>
<Relationships xmlns="http://schemas.openxmlformats.org/package/2006/relationships"><Relationship Id="rId1" Type="http://schemas.openxmlformats.org/officeDocument/2006/relationships/image" Target="../media/image-60-1.png"/><Relationship Id="rId2" Type="http://schemas.openxmlformats.org/officeDocument/2006/relationships/slideLayout" Target="../slideLayouts/slideLayout61.xml"/><Relationship Id="rId3" Type="http://schemas.openxmlformats.org/officeDocument/2006/relationships/notesSlide" Target="../notesSlides/notesSlide60.xml"/></Relationships>
</file>

<file path=ppt/slides/_rels/slide61.xml.rels><?xml version="1.0" encoding="UTF-8" standalone="yes"?>
<Relationships xmlns="http://schemas.openxmlformats.org/package/2006/relationships"><Relationship Id="rId1" Type="http://schemas.openxmlformats.org/officeDocument/2006/relationships/image" Target="../media/image-61-1.png"/><Relationship Id="rId2" Type="http://schemas.openxmlformats.org/officeDocument/2006/relationships/slideLayout" Target="../slideLayouts/slideLayout62.xml"/><Relationship Id="rId3" Type="http://schemas.openxmlformats.org/officeDocument/2006/relationships/notesSlide" Target="../notesSlides/notesSlide61.xml"/></Relationships>
</file>

<file path=ppt/slides/_rels/slide62.xml.rels><?xml version="1.0" encoding="UTF-8" standalone="yes"?>
<Relationships xmlns="http://schemas.openxmlformats.org/package/2006/relationships"><Relationship Id="rId1" Type="http://schemas.openxmlformats.org/officeDocument/2006/relationships/image" Target="../media/image-62-1.png"/><Relationship Id="rId2" Type="http://schemas.openxmlformats.org/officeDocument/2006/relationships/slideLayout" Target="../slideLayouts/slideLayout63.xml"/><Relationship Id="rId3" Type="http://schemas.openxmlformats.org/officeDocument/2006/relationships/notesSlide" Target="../notesSlides/notesSlide6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315200" y="0"/>
            <a:ext cx="7315200" cy="8229600"/>
          </a:xfrm>
          <a:prstGeom prst="rect">
            <a:avLst/>
          </a:prstGeom>
        </p:spPr>
      </p:pic>
      <p:pic>
        <p:nvPicPr>
          <p:cNvPr id="3" name="Image 1" descr="preencoded.png">    </p:cNvPr>
          <p:cNvPicPr>
            <a:picLocks noChangeAspect="1"/>
          </p:cNvPicPr>
          <p:nvPr/>
        </p:nvPicPr>
        <p:blipFill>
          <a:blip r:embed="rId2"/>
          <a:stretch>
            <a:fillRect/>
          </a:stretch>
        </p:blipFill>
        <p:spPr>
          <a:xfrm>
            <a:off x="2065258" y="1283732"/>
            <a:ext cx="3184565" cy="1370290"/>
          </a:xfrm>
          <a:prstGeom prst="rect">
            <a:avLst/>
          </a:prstGeom>
        </p:spPr>
      </p:pic>
      <p:sp>
        <p:nvSpPr>
          <p:cNvPr id="4" name="Text 0"/>
          <p:cNvSpPr/>
          <p:nvPr/>
        </p:nvSpPr>
        <p:spPr>
          <a:xfrm>
            <a:off x="966073" y="2964537"/>
            <a:ext cx="53830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1"/>
          <p:cNvSpPr/>
          <p:nvPr/>
        </p:nvSpPr>
        <p:spPr>
          <a:xfrm>
            <a:off x="966073" y="3551039"/>
            <a:ext cx="53830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2"/>
          <p:cNvSpPr/>
          <p:nvPr/>
        </p:nvSpPr>
        <p:spPr>
          <a:xfrm>
            <a:off x="966073" y="4137541"/>
            <a:ext cx="5383054" cy="275987"/>
          </a:xfrm>
          <a:prstGeom prst="rect">
            <a:avLst/>
          </a:prstGeom>
          <a:noFill/>
          <a:ln/>
        </p:spPr>
        <p:txBody>
          <a:bodyPr wrap="non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CURSO</a:t>
            </a:r>
            <a:endParaRPr lang="en-US" sz="2150" dirty="0"/>
          </a:p>
        </p:txBody>
      </p:sp>
      <p:sp>
        <p:nvSpPr>
          <p:cNvPr id="7" name="Text 3"/>
          <p:cNvSpPr/>
          <p:nvPr/>
        </p:nvSpPr>
        <p:spPr>
          <a:xfrm>
            <a:off x="966073" y="4827508"/>
            <a:ext cx="5383054" cy="1428274"/>
          </a:xfrm>
          <a:prstGeom prst="rect">
            <a:avLst/>
          </a:prstGeom>
          <a:noFill/>
          <a:ln/>
        </p:spPr>
        <p:txBody>
          <a:bodyPr wrap="square" lIns="0" tIns="0" rIns="0" bIns="0" rtlCol="0" anchor="t"/>
          <a:lstStyle/>
          <a:p>
            <a:pPr algn="l" indent="0" marL="0">
              <a:lnSpc>
                <a:spcPts val="5600"/>
              </a:lnSpc>
              <a:buNone/>
            </a:pPr>
            <a:r>
              <a:rPr lang="en-US" sz="4450" b="1" dirty="0">
                <a:solidFill>
                  <a:srgbClr val="086FB0"/>
                </a:solidFill>
                <a:latin typeface="Raleway Bold" pitchFamily="34" charset="0"/>
                <a:ea typeface="Raleway Bold" pitchFamily="34" charset="-122"/>
                <a:cs typeface="Raleway Bold" pitchFamily="34" charset="-120"/>
              </a:rPr>
              <a:t>PROTECCIÓN DE OJOS Y CARA</a:t>
            </a:r>
            <a:endParaRPr lang="en-US" sz="4450" dirty="0"/>
          </a:p>
        </p:txBody>
      </p:sp>
      <p:sp>
        <p:nvSpPr>
          <p:cNvPr id="8" name="Text 4"/>
          <p:cNvSpPr/>
          <p:nvPr/>
        </p:nvSpPr>
        <p:spPr>
          <a:xfrm>
            <a:off x="966073" y="6669762"/>
            <a:ext cx="5383054" cy="275987"/>
          </a:xfrm>
          <a:prstGeom prst="rect">
            <a:avLst/>
          </a:prstGeom>
          <a:noFill/>
          <a:ln/>
        </p:spPr>
        <p:txBody>
          <a:bodyPr wrap="none" lIns="0" tIns="0" rIns="0" bIns="0" rtlCol="0" anchor="t"/>
          <a:lstStyle/>
          <a:p>
            <a:pPr algn="l" indent="0" marL="0">
              <a:lnSpc>
                <a:spcPts val="2150"/>
              </a:lnSpc>
              <a:buNone/>
            </a:pPr>
            <a:r>
              <a:rPr lang="en-US" sz="2150" b="1" dirty="0">
                <a:solidFill>
                  <a:srgbClr val="666666"/>
                </a:solidFill>
                <a:latin typeface="Raleway Light" pitchFamily="34" charset="0"/>
                <a:ea typeface="Raleway Light" pitchFamily="34" charset="-122"/>
                <a:cs typeface="Raleway Light" pitchFamily="34" charset="-120"/>
              </a:rPr>
              <a:t>NOM-017-STPS-2008</a:t>
            </a:r>
            <a:endParaRPr lang="en-US" sz="21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3657600" cy="8229600"/>
          </a:xfrm>
          <a:prstGeom prst="rect">
            <a:avLst/>
          </a:prstGeom>
        </p:spPr>
      </p:pic>
      <p:sp>
        <p:nvSpPr>
          <p:cNvPr id="3" name="Text 0"/>
          <p:cNvSpPr/>
          <p:nvPr/>
        </p:nvSpPr>
        <p:spPr>
          <a:xfrm>
            <a:off x="4623673" y="999649"/>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Temario</a:t>
            </a:r>
            <a:endParaRPr lang="en-US" sz="3250" dirty="0"/>
          </a:p>
        </p:txBody>
      </p:sp>
      <p:sp>
        <p:nvSpPr>
          <p:cNvPr id="4" name="Text 1"/>
          <p:cNvSpPr/>
          <p:nvPr/>
        </p:nvSpPr>
        <p:spPr>
          <a:xfrm>
            <a:off x="4623673" y="2179558"/>
            <a:ext cx="5057775"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1.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Objetivo</a:t>
            </a:r>
            <a:endParaRPr lang="en-US" sz="2150" dirty="0"/>
          </a:p>
        </p:txBody>
      </p:sp>
      <p:sp>
        <p:nvSpPr>
          <p:cNvPr id="5" name="Text 2"/>
          <p:cNvSpPr/>
          <p:nvPr/>
        </p:nvSpPr>
        <p:spPr>
          <a:xfrm>
            <a:off x="4623673" y="2703909"/>
            <a:ext cx="5057775"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2.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Campo de aplicación</a:t>
            </a:r>
            <a:endParaRPr lang="en-US" sz="2150" dirty="0"/>
          </a:p>
        </p:txBody>
      </p:sp>
      <p:sp>
        <p:nvSpPr>
          <p:cNvPr id="6" name="Text 3"/>
          <p:cNvSpPr/>
          <p:nvPr/>
        </p:nvSpPr>
        <p:spPr>
          <a:xfrm>
            <a:off x="4623673" y="3228261"/>
            <a:ext cx="5057775"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3.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Referencias</a:t>
            </a:r>
            <a:endParaRPr lang="en-US" sz="2150" dirty="0"/>
          </a:p>
        </p:txBody>
      </p:sp>
      <p:sp>
        <p:nvSpPr>
          <p:cNvPr id="7" name="Text 4"/>
          <p:cNvSpPr/>
          <p:nvPr/>
        </p:nvSpPr>
        <p:spPr>
          <a:xfrm>
            <a:off x="4623673" y="3752612"/>
            <a:ext cx="5057775"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4.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Definiciones</a:t>
            </a:r>
            <a:endParaRPr lang="en-US" sz="2150" dirty="0"/>
          </a:p>
        </p:txBody>
      </p:sp>
      <p:sp>
        <p:nvSpPr>
          <p:cNvPr id="8" name="Text 5"/>
          <p:cNvSpPr/>
          <p:nvPr/>
        </p:nvSpPr>
        <p:spPr>
          <a:xfrm>
            <a:off x="4623673" y="4276963"/>
            <a:ext cx="5057775"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5.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Obligaciones del patrón</a:t>
            </a:r>
            <a:endParaRPr lang="en-US" sz="2150" dirty="0"/>
          </a:p>
        </p:txBody>
      </p:sp>
      <p:sp>
        <p:nvSpPr>
          <p:cNvPr id="9" name="Text 6"/>
          <p:cNvSpPr/>
          <p:nvPr/>
        </p:nvSpPr>
        <p:spPr>
          <a:xfrm>
            <a:off x="4623673" y="4801314"/>
            <a:ext cx="5057775"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6.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Obligaciones de los trabajadores que usen equipo de protección personal</a:t>
            </a:r>
            <a:endParaRPr lang="en-US" sz="2150" dirty="0"/>
          </a:p>
        </p:txBody>
      </p:sp>
      <p:sp>
        <p:nvSpPr>
          <p:cNvPr id="10" name="Text 7"/>
          <p:cNvSpPr/>
          <p:nvPr/>
        </p:nvSpPr>
        <p:spPr>
          <a:xfrm>
            <a:off x="4623673" y="5601653"/>
            <a:ext cx="5057775" cy="137993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7.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Indicaciones, instrucciones o procedimientos para el uso, revisión, reposición, limpieza, limitaciones, mantenimiento, resguardo y disposición final del equipo de protección personal</a:t>
            </a:r>
            <a:endParaRPr lang="en-US" sz="2150" dirty="0"/>
          </a:p>
        </p:txBody>
      </p:sp>
      <p:sp>
        <p:nvSpPr>
          <p:cNvPr id="11" name="Text 8"/>
          <p:cNvSpPr/>
          <p:nvPr/>
        </p:nvSpPr>
        <p:spPr>
          <a:xfrm>
            <a:off x="10362486" y="2179558"/>
            <a:ext cx="3309342"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8.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Unidades de verificación</a:t>
            </a:r>
            <a:endParaRPr lang="en-US" sz="2150" dirty="0"/>
          </a:p>
        </p:txBody>
      </p:sp>
      <p:sp>
        <p:nvSpPr>
          <p:cNvPr id="12" name="Text 9"/>
          <p:cNvSpPr/>
          <p:nvPr/>
        </p:nvSpPr>
        <p:spPr>
          <a:xfrm>
            <a:off x="10362486" y="2979896"/>
            <a:ext cx="3309342" cy="827961"/>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9.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Procedimiento para la evaluación de la conformidad </a:t>
            </a:r>
            <a:endParaRPr lang="en-US" sz="2150" dirty="0"/>
          </a:p>
        </p:txBody>
      </p:sp>
      <p:sp>
        <p:nvSpPr>
          <p:cNvPr id="13" name="Text 10"/>
          <p:cNvSpPr/>
          <p:nvPr/>
        </p:nvSpPr>
        <p:spPr>
          <a:xfrm>
            <a:off x="10362486" y="4056221"/>
            <a:ext cx="3309342"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10.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Vigilancia</a:t>
            </a:r>
            <a:endParaRPr lang="en-US" sz="2150" dirty="0"/>
          </a:p>
        </p:txBody>
      </p:sp>
      <p:sp>
        <p:nvSpPr>
          <p:cNvPr id="14" name="Text 11"/>
          <p:cNvSpPr/>
          <p:nvPr/>
        </p:nvSpPr>
        <p:spPr>
          <a:xfrm>
            <a:off x="10362486" y="4580573"/>
            <a:ext cx="3309342" cy="275987"/>
          </a:xfrm>
          <a:prstGeom prst="rect">
            <a:avLst/>
          </a:prstGeom>
          <a:noFill/>
          <a:ln/>
        </p:spPr>
        <p:txBody>
          <a:bodyPr wrap="non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11.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Bibliografía</a:t>
            </a:r>
            <a:endParaRPr lang="en-US" sz="2150" dirty="0"/>
          </a:p>
        </p:txBody>
      </p:sp>
      <p:sp>
        <p:nvSpPr>
          <p:cNvPr id="15" name="Text 12"/>
          <p:cNvSpPr/>
          <p:nvPr/>
        </p:nvSpPr>
        <p:spPr>
          <a:xfrm>
            <a:off x="10362486" y="5104924"/>
            <a:ext cx="3309342" cy="551974"/>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12.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Concordancia con normas internacionales</a:t>
            </a:r>
            <a:endParaRPr lang="en-US" sz="21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283268"/>
          </a:xfrm>
          <a:prstGeom prst="rect">
            <a:avLst/>
          </a:prstGeom>
        </p:spPr>
      </p:pic>
      <p:sp>
        <p:nvSpPr>
          <p:cNvPr id="3" name="Text 0"/>
          <p:cNvSpPr/>
          <p:nvPr/>
        </p:nvSpPr>
        <p:spPr>
          <a:xfrm>
            <a:off x="919282" y="4241840"/>
            <a:ext cx="2180034" cy="262652"/>
          </a:xfrm>
          <a:prstGeom prst="rect">
            <a:avLst/>
          </a:prstGeom>
          <a:noFill/>
          <a:ln/>
        </p:spPr>
        <p:txBody>
          <a:bodyPr wrap="none" lIns="0" tIns="0" rIns="0" bIns="0" rtlCol="0" anchor="t"/>
          <a:lstStyle/>
          <a:p>
            <a:pPr algn="l" indent="0" marL="0">
              <a:lnSpc>
                <a:spcPts val="2050"/>
              </a:lnSpc>
              <a:buNone/>
            </a:pPr>
            <a:endParaRPr lang="en-US" sz="2050" dirty="0"/>
          </a:p>
        </p:txBody>
      </p:sp>
      <p:sp>
        <p:nvSpPr>
          <p:cNvPr id="4" name="Text 1"/>
          <p:cNvSpPr/>
          <p:nvPr/>
        </p:nvSpPr>
        <p:spPr>
          <a:xfrm>
            <a:off x="7748111" y="4268153"/>
            <a:ext cx="1970008" cy="246221"/>
          </a:xfrm>
          <a:prstGeom prst="rect">
            <a:avLst/>
          </a:prstGeom>
          <a:noFill/>
          <a:ln/>
        </p:spPr>
        <p:txBody>
          <a:bodyPr wrap="none" lIns="0" tIns="0" rIns="0" bIns="0" rtlCol="0" anchor="t"/>
          <a:lstStyle/>
          <a:p>
            <a:pPr algn="ctr" indent="0" marL="0">
              <a:lnSpc>
                <a:spcPts val="1900"/>
              </a:lnSpc>
              <a:buNone/>
            </a:pPr>
            <a:r>
              <a:rPr lang="en-US" sz="1550" b="1" dirty="0">
                <a:solidFill>
                  <a:srgbClr val="000000"/>
                </a:solidFill>
                <a:latin typeface="Raleway Bold" pitchFamily="34" charset="0"/>
                <a:ea typeface="Raleway Bold" pitchFamily="34" charset="-122"/>
                <a:cs typeface="Raleway Bold" pitchFamily="34" charset="-120"/>
              </a:rPr>
              <a:t>NORMA</a:t>
            </a:r>
            <a:endParaRPr lang="en-US" sz="1550" dirty="0"/>
          </a:p>
        </p:txBody>
      </p:sp>
      <p:sp>
        <p:nvSpPr>
          <p:cNvPr id="5" name="Text 2"/>
          <p:cNvSpPr/>
          <p:nvPr/>
        </p:nvSpPr>
        <p:spPr>
          <a:xfrm>
            <a:off x="6734294" y="4777026"/>
            <a:ext cx="3997762" cy="492443"/>
          </a:xfrm>
          <a:prstGeom prst="rect">
            <a:avLst/>
          </a:prstGeom>
          <a:noFill/>
          <a:ln/>
        </p:spPr>
        <p:txBody>
          <a:bodyPr wrap="none" lIns="0" tIns="0" rIns="0" bIns="0" rtlCol="0" anchor="t"/>
          <a:lstStyle/>
          <a:p>
            <a:pPr algn="ctr" indent="0" marL="0">
              <a:lnSpc>
                <a:spcPts val="3850"/>
              </a:lnSpc>
              <a:buNone/>
            </a:pPr>
            <a:r>
              <a:rPr lang="en-US" sz="3100" b="1" dirty="0">
                <a:solidFill>
                  <a:srgbClr val="086FB0"/>
                </a:solidFill>
                <a:latin typeface="Raleway Bold" pitchFamily="34" charset="0"/>
                <a:ea typeface="Raleway Bold" pitchFamily="34" charset="-122"/>
                <a:cs typeface="Raleway Bold" pitchFamily="34" charset="-120"/>
              </a:rPr>
              <a:t>NOM-017-STPS-2008</a:t>
            </a:r>
            <a:endParaRPr lang="en-US" sz="3100" dirty="0"/>
          </a:p>
        </p:txBody>
      </p:sp>
      <p:sp>
        <p:nvSpPr>
          <p:cNvPr id="6" name="Shape 3"/>
          <p:cNvSpPr/>
          <p:nvPr/>
        </p:nvSpPr>
        <p:spPr>
          <a:xfrm>
            <a:off x="3747730" y="5564862"/>
            <a:ext cx="9970889" cy="1148715"/>
          </a:xfrm>
          <a:prstGeom prst="roundRect">
            <a:avLst>
              <a:gd name="adj" fmla="val 20580"/>
            </a:avLst>
          </a:prstGeom>
          <a:noFill/>
          <a:ln w="15240">
            <a:solidFill>
              <a:srgbClr val="000000">
                <a:alpha val="8000"/>
              </a:srgbClr>
            </a:solidFill>
            <a:prstDash val="solid"/>
          </a:ln>
        </p:spPr>
      </p:sp>
      <p:sp>
        <p:nvSpPr>
          <p:cNvPr id="7" name="Shape 4"/>
          <p:cNvSpPr/>
          <p:nvPr/>
        </p:nvSpPr>
        <p:spPr>
          <a:xfrm>
            <a:off x="3762970" y="5580102"/>
            <a:ext cx="9940409" cy="1118235"/>
          </a:xfrm>
          <a:prstGeom prst="rect">
            <a:avLst/>
          </a:prstGeom>
          <a:solidFill>
            <a:srgbClr val="FFFFFF">
              <a:alpha val="4000"/>
            </a:srgbClr>
          </a:solidFill>
          <a:ln/>
        </p:spPr>
      </p:sp>
      <p:pic>
        <p:nvPicPr>
          <p:cNvPr id="8" name="Image 1" descr="preencoded.png">    </p:cNvPr>
          <p:cNvPicPr>
            <a:picLocks noChangeAspect="1"/>
          </p:cNvPicPr>
          <p:nvPr/>
        </p:nvPicPr>
        <p:blipFill>
          <a:blip r:embed="rId2"/>
          <a:stretch>
            <a:fillRect/>
          </a:stretch>
        </p:blipFill>
        <p:spPr>
          <a:xfrm>
            <a:off x="4026813" y="5745242"/>
            <a:ext cx="744141" cy="744141"/>
          </a:xfrm>
          <a:prstGeom prst="rect">
            <a:avLst/>
          </a:prstGeom>
        </p:spPr>
      </p:pic>
      <p:sp>
        <p:nvSpPr>
          <p:cNvPr id="9" name="Text 5"/>
          <p:cNvSpPr/>
          <p:nvPr/>
        </p:nvSpPr>
        <p:spPr>
          <a:xfrm>
            <a:off x="5303877" y="5745242"/>
            <a:ext cx="8136850" cy="787956"/>
          </a:xfrm>
          <a:prstGeom prst="rect">
            <a:avLst/>
          </a:prstGeom>
          <a:noFill/>
          <a:ln/>
        </p:spPr>
        <p:txBody>
          <a:bodyPr wrap="square" lIns="0" tIns="0" rIns="0" bIns="0" rtlCol="0" anchor="t"/>
          <a:lstStyle/>
          <a:p>
            <a:pPr algn="l" indent="0" marL="0">
              <a:lnSpc>
                <a:spcPts val="2050"/>
              </a:lnSpc>
              <a:buNone/>
            </a:pPr>
            <a:r>
              <a:rPr lang="en-US" sz="2050" b="1" dirty="0">
                <a:solidFill>
                  <a:srgbClr val="666666"/>
                </a:solidFill>
                <a:latin typeface="Raleway Light" pitchFamily="34" charset="0"/>
                <a:ea typeface="Raleway Light" pitchFamily="34" charset="-122"/>
                <a:cs typeface="Raleway Light" pitchFamily="34" charset="-120"/>
              </a:rPr>
              <a:t>NORMA Oficial Mexicana NOM-017-STPS-2008, Equipo de protección personal-Selección, uso y manejo en los centros de trabajo.</a:t>
            </a:r>
            <a:endParaRPr lang="en-US" sz="2050" dirty="0"/>
          </a:p>
        </p:txBody>
      </p:sp>
      <p:sp>
        <p:nvSpPr>
          <p:cNvPr id="10" name="Text 6"/>
          <p:cNvSpPr/>
          <p:nvPr/>
        </p:nvSpPr>
        <p:spPr>
          <a:xfrm>
            <a:off x="3747730" y="7008971"/>
            <a:ext cx="9970889" cy="262652"/>
          </a:xfrm>
          <a:prstGeom prst="rect">
            <a:avLst/>
          </a:prstGeom>
          <a:noFill/>
          <a:ln/>
        </p:spPr>
        <p:txBody>
          <a:bodyPr wrap="none" lIns="0" tIns="0" rIns="0" bIns="0" rtlCol="0" anchor="t"/>
          <a:lstStyle/>
          <a:p>
            <a:pPr algn="l" indent="0" marL="0">
              <a:lnSpc>
                <a:spcPts val="2050"/>
              </a:lnSpc>
              <a:buNone/>
            </a:pPr>
            <a:r>
              <a:rPr lang="en-US" sz="2050" b="1" dirty="0">
                <a:solidFill>
                  <a:srgbClr val="7CCA62"/>
                </a:solidFill>
                <a:latin typeface="Raleway Light" pitchFamily="34" charset="0"/>
                <a:ea typeface="Raleway Light" pitchFamily="34" charset="-122"/>
                <a:cs typeface="Raleway Light" pitchFamily="34" charset="-120"/>
              </a:rPr>
              <a:t>INSTRUCTOR:</a:t>
            </a:r>
            <a:pPr algn="l" indent="0" marL="0">
              <a:lnSpc>
                <a:spcPts val="2050"/>
              </a:lnSpc>
              <a:buNone/>
            </a:pPr>
            <a:r>
              <a:rPr lang="en-US" sz="2050" b="1" dirty="0">
                <a:solidFill>
                  <a:srgbClr val="666666"/>
                </a:solidFill>
                <a:latin typeface="Raleway Light" pitchFamily="34" charset="0"/>
                <a:ea typeface="Raleway Light" pitchFamily="34" charset="-122"/>
                <a:cs typeface="Raleway Light" pitchFamily="34" charset="-120"/>
              </a:rPr>
              <a:t> </a:t>
            </a:r>
            <a:pPr algn="l" indent="0" marL="0">
              <a:lnSpc>
                <a:spcPts val="2050"/>
              </a:lnSpc>
              <a:buNone/>
            </a:pPr>
            <a:r>
              <a:rPr lang="en-US" sz="2050" dirty="0">
                <a:solidFill>
                  <a:srgbClr val="666666"/>
                </a:solidFill>
                <a:latin typeface="Raleway Light" pitchFamily="34" charset="0"/>
                <a:ea typeface="Raleway Light" pitchFamily="34" charset="-122"/>
                <a:cs typeface="Raleway Light" pitchFamily="34" charset="-120"/>
              </a:rPr>
              <a:t>Andrés Cavezza.</a:t>
            </a:r>
            <a:endParaRPr lang="en-US" sz="2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2372558"/>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1. Objetivo</a:t>
            </a:r>
            <a:endParaRPr lang="en-US" sz="3250" dirty="0"/>
          </a:p>
        </p:txBody>
      </p:sp>
      <p:sp>
        <p:nvSpPr>
          <p:cNvPr id="4" name="Text 1"/>
          <p:cNvSpPr/>
          <p:nvPr/>
        </p:nvSpPr>
        <p:spPr>
          <a:xfrm>
            <a:off x="6452473" y="3304103"/>
            <a:ext cx="7211854" cy="1379934"/>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Establecer los requisitos mínimos para que el patrón seleccione, adquiera y proporcione a sus trabajadores, el equipo de protección personal correspondiente para protegerlos de los agentes del medio ambiente de trabajo que puedan dañar su integridad física y su salud.</a:t>
            </a:r>
            <a:endParaRPr lang="en-US" sz="2150" dirty="0"/>
          </a:p>
        </p:txBody>
      </p:sp>
      <p:sp>
        <p:nvSpPr>
          <p:cNvPr id="5" name="Text 2"/>
          <p:cNvSpPr/>
          <p:nvPr/>
        </p:nvSpPr>
        <p:spPr>
          <a:xfrm>
            <a:off x="6452473" y="499455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558105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667012"/>
            <a:ext cx="511849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2. Campo de Aplicación</a:t>
            </a:r>
            <a:endParaRPr lang="en-US" sz="3250" dirty="0"/>
          </a:p>
        </p:txBody>
      </p:sp>
      <p:sp>
        <p:nvSpPr>
          <p:cNvPr id="4" name="Text 1"/>
          <p:cNvSpPr/>
          <p:nvPr/>
        </p:nvSpPr>
        <p:spPr>
          <a:xfrm>
            <a:off x="966073" y="5598557"/>
            <a:ext cx="126982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Esta Norma aplica en todos los centros de trabajo del territorio nacional en que se requiera el uso de equipo de protección personal para proteger a los trabajadores contra los riesgos derivados de las actividades que desarrollen.</a:t>
            </a:r>
            <a:endParaRPr lang="en-US" sz="2150" dirty="0"/>
          </a:p>
        </p:txBody>
      </p:sp>
      <p:sp>
        <p:nvSpPr>
          <p:cNvPr id="5" name="Text 2"/>
          <p:cNvSpPr/>
          <p:nvPr/>
        </p:nvSpPr>
        <p:spPr>
          <a:xfrm>
            <a:off x="966073" y="6737033"/>
            <a:ext cx="126982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724025"/>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3. Referencias</a:t>
            </a:r>
            <a:endParaRPr lang="en-US" sz="3250" dirty="0"/>
          </a:p>
        </p:txBody>
      </p:sp>
      <p:sp>
        <p:nvSpPr>
          <p:cNvPr id="4" name="Text 1"/>
          <p:cNvSpPr/>
          <p:nvPr/>
        </p:nvSpPr>
        <p:spPr>
          <a:xfrm>
            <a:off x="966073" y="2655570"/>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Para la correcta interpretación de esta Norma, deben consultarse las siguientes normas oficiales mexicanas o las que las sustituyan.</a:t>
            </a:r>
            <a:endParaRPr lang="en-US" sz="2150" dirty="0"/>
          </a:p>
        </p:txBody>
      </p:sp>
      <p:sp>
        <p:nvSpPr>
          <p:cNvPr id="5" name="Text 2"/>
          <p:cNvSpPr/>
          <p:nvPr/>
        </p:nvSpPr>
        <p:spPr>
          <a:xfrm>
            <a:off x="966073" y="379404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4380547"/>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b="1" dirty="0">
                <a:solidFill>
                  <a:srgbClr val="0F6FC6"/>
                </a:solidFill>
                <a:latin typeface="Raleway Light" pitchFamily="34" charset="0"/>
                <a:ea typeface="Raleway Light" pitchFamily="34" charset="-122"/>
                <a:cs typeface="Raleway Light" pitchFamily="34" charset="-120"/>
              </a:rPr>
              <a:t>NOM-026-STPS-1998</a:t>
            </a:r>
            <a:pPr algn="l" lvl="1"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Colores y señales de seguridad e higiene-Identificación de riesgos por fluidos conducidos en tuberías. </a:t>
            </a:r>
            <a:endParaRPr lang="en-US" sz="2150" dirty="0"/>
          </a:p>
        </p:txBody>
      </p:sp>
      <p:sp>
        <p:nvSpPr>
          <p:cNvPr id="7" name="Text 4"/>
          <p:cNvSpPr/>
          <p:nvPr/>
        </p:nvSpPr>
        <p:spPr>
          <a:xfrm>
            <a:off x="966073" y="5305068"/>
            <a:ext cx="7211854" cy="275987"/>
          </a:xfrm>
          <a:prstGeom prst="rect">
            <a:avLst/>
          </a:prstGeom>
          <a:noFill/>
          <a:ln/>
        </p:spPr>
        <p:txBody>
          <a:bodyPr wrap="none" lIns="0" tIns="0" rIns="0" bIns="0" rtlCol="0" anchor="t"/>
          <a:lstStyle/>
          <a:p>
            <a:pPr algn="l" lvl="1" marL="685800" indent="-342900">
              <a:lnSpc>
                <a:spcPts val="2150"/>
              </a:lnSpc>
              <a:buSzPct val="100000"/>
              <a:buChar char="•"/>
            </a:pPr>
            <a:r>
              <a:rPr lang="en-US" sz="2150" b="1" dirty="0">
                <a:solidFill>
                  <a:srgbClr val="7CCA62"/>
                </a:solidFill>
                <a:latin typeface="Raleway Light" pitchFamily="34" charset="0"/>
                <a:ea typeface="Raleway Light" pitchFamily="34" charset="-122"/>
                <a:cs typeface="Raleway Light" pitchFamily="34" charset="-120"/>
              </a:rPr>
              <a:t>NOM-113-STPS-1994</a:t>
            </a:r>
            <a:pPr algn="l" lvl="1"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Calzado de protección. </a:t>
            </a:r>
            <a:endParaRPr lang="en-US" sz="2150" dirty="0"/>
          </a:p>
        </p:txBody>
      </p:sp>
      <p:sp>
        <p:nvSpPr>
          <p:cNvPr id="8" name="Text 5"/>
          <p:cNvSpPr/>
          <p:nvPr/>
        </p:nvSpPr>
        <p:spPr>
          <a:xfrm>
            <a:off x="966073" y="5677614"/>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b="1" dirty="0">
                <a:solidFill>
                  <a:srgbClr val="10CF9B"/>
                </a:solidFill>
                <a:latin typeface="Raleway Light" pitchFamily="34" charset="0"/>
                <a:ea typeface="Raleway Light" pitchFamily="34" charset="-122"/>
                <a:cs typeface="Raleway Light" pitchFamily="34" charset="-120"/>
              </a:rPr>
              <a:t>NOM-115-STPS-1994</a:t>
            </a:r>
            <a:pPr algn="l" lvl="1"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Cascos de protección-Especificaciones, métodos de prueba y clasificación. </a:t>
            </a:r>
            <a:endParaRPr lang="en-US" sz="21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43422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6452473" y="202072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60723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319373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6452473" y="378023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4366736"/>
            <a:ext cx="72118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b="1" dirty="0">
                <a:solidFill>
                  <a:srgbClr val="7CCA62"/>
                </a:solidFill>
                <a:latin typeface="Raleway Light" pitchFamily="34" charset="0"/>
                <a:ea typeface="Raleway Light" pitchFamily="34" charset="-122"/>
                <a:cs typeface="Raleway Light" pitchFamily="34" charset="-120"/>
              </a:rPr>
              <a:t>NOM-116-STPS-1994</a:t>
            </a:r>
            <a:pPr algn="l" lvl="1"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Seguridad-Respiradores purificadores de aire contra partículas nocivas. </a:t>
            </a:r>
            <a:endParaRPr lang="en-US" sz="2150" dirty="0"/>
          </a:p>
        </p:txBody>
      </p:sp>
      <p:sp>
        <p:nvSpPr>
          <p:cNvPr id="9" name="Text 6"/>
          <p:cNvSpPr/>
          <p:nvPr/>
        </p:nvSpPr>
        <p:spPr>
          <a:xfrm>
            <a:off x="6452473" y="5015270"/>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b="1" dirty="0">
                <a:solidFill>
                  <a:srgbClr val="10CF9B"/>
                </a:solidFill>
                <a:latin typeface="Raleway Light" pitchFamily="34" charset="0"/>
                <a:ea typeface="Raleway Light" pitchFamily="34" charset="-122"/>
                <a:cs typeface="Raleway Light" pitchFamily="34" charset="-120"/>
              </a:rPr>
              <a:t>NOM-087-ECOL-SSA-2002</a:t>
            </a:r>
            <a:pPr algn="l" lvl="1"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Residuos biológico infecciosos-Clasificación y especificaciones de manejo. </a:t>
            </a:r>
            <a:endParaRPr lang="en-US" sz="2150" dirty="0"/>
          </a:p>
        </p:txBody>
      </p:sp>
      <p:sp>
        <p:nvSpPr>
          <p:cNvPr id="10" name="Text 7"/>
          <p:cNvSpPr/>
          <p:nvPr/>
        </p:nvSpPr>
        <p:spPr>
          <a:xfrm>
            <a:off x="6452473" y="5939790"/>
            <a:ext cx="7211854" cy="1103948"/>
          </a:xfrm>
          <a:prstGeom prst="rect">
            <a:avLst/>
          </a:prstGeom>
          <a:noFill/>
          <a:ln/>
        </p:spPr>
        <p:txBody>
          <a:bodyPr wrap="square" lIns="0" tIns="0" rIns="0" bIns="0" rtlCol="0" anchor="t"/>
          <a:lstStyle/>
          <a:p>
            <a:pPr algn="l" lvl="1" marL="685800" indent="-342900">
              <a:lnSpc>
                <a:spcPts val="2150"/>
              </a:lnSpc>
              <a:buSzPct val="100000"/>
              <a:buChar char="•"/>
            </a:pPr>
            <a:r>
              <a:rPr lang="en-US" sz="2150" b="1" dirty="0">
                <a:solidFill>
                  <a:srgbClr val="0BD0D9"/>
                </a:solidFill>
                <a:latin typeface="Raleway Light" pitchFamily="34" charset="0"/>
                <a:ea typeface="Raleway Light" pitchFamily="34" charset="-122"/>
                <a:cs typeface="Raleway Light" pitchFamily="34" charset="-120"/>
              </a:rPr>
              <a:t>NOM-052-SEMARNAT-2005</a:t>
            </a:r>
            <a:pPr algn="l" lvl="1"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Que establece las características, el procedimiento de identificación, clasificación y los listados de los residuos peligrosos.</a:t>
            </a:r>
            <a:endParaRPr lang="en-US" sz="21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130618"/>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4. Definiciones</a:t>
            </a:r>
            <a:endParaRPr lang="en-US" sz="3250" dirty="0"/>
          </a:p>
        </p:txBody>
      </p:sp>
      <p:sp>
        <p:nvSpPr>
          <p:cNvPr id="4" name="Text 1"/>
          <p:cNvSpPr/>
          <p:nvPr/>
        </p:nvSpPr>
        <p:spPr>
          <a:xfrm>
            <a:off x="966073" y="206216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648664"/>
            <a:ext cx="7211854" cy="1655921"/>
          </a:xfrm>
          <a:prstGeom prst="rect">
            <a:avLst/>
          </a:prstGeom>
          <a:noFill/>
          <a:ln/>
        </p:spPr>
        <p:txBody>
          <a:bodyPr wrap="square" lIns="0" tIns="0" rIns="0" bIns="0" rtlCol="0" anchor="t"/>
          <a:lstStyle/>
          <a:p>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Autoridad del trabajo: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Autoridad laboral: las unidades administrativas competentes de la Secretaría del Trabajo y Previsión Social, que realicen funciones de inspección en materia de seguridad e higiene en el trabajo y las correspondientes de las entidades federativas y del Distrito Federal, que actúen en auxilio de aquéllas.</a:t>
            </a:r>
            <a:endParaRPr lang="en-US" sz="2150" dirty="0"/>
          </a:p>
        </p:txBody>
      </p:sp>
      <p:sp>
        <p:nvSpPr>
          <p:cNvPr id="6" name="Text 3"/>
          <p:cNvSpPr/>
          <p:nvPr/>
        </p:nvSpPr>
        <p:spPr>
          <a:xfrm>
            <a:off x="966073" y="4615101"/>
            <a:ext cx="7211854" cy="2483882"/>
          </a:xfrm>
          <a:prstGeom prst="rect">
            <a:avLst/>
          </a:prstGeom>
          <a:noFill/>
          <a:ln/>
        </p:spPr>
        <p:txBody>
          <a:bodyPr wrap="square" lIns="0" tIns="0" rIns="0" bIns="0" rtlCol="0" anchor="t"/>
          <a:lstStyle/>
          <a:p>
            <a:pPr algn="l" indent="0" marL="0">
              <a:lnSpc>
                <a:spcPts val="2150"/>
              </a:lnSpc>
              <a:buNone/>
            </a:pPr>
            <a:r>
              <a:rPr lang="en-US" sz="2150" b="1" dirty="0">
                <a:solidFill>
                  <a:srgbClr val="7CCA62"/>
                </a:solidFill>
                <a:latin typeface="Raleway Light" pitchFamily="34" charset="0"/>
                <a:ea typeface="Raleway Light" pitchFamily="34" charset="-122"/>
                <a:cs typeface="Raleway Light" pitchFamily="34" charset="-120"/>
              </a:rPr>
              <a:t>Equipo de protección personal (EPP):</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Conjunto de elementos y dispositivos, diseñados específicamente para proteger al trabajador contra accidentes y enfermedades que pudieran ser causados por agentes o factores generados con motivo de sus actividades de trabajo y de la atención de emergencias. En caso de que en el análisis de riesgo se establezca la necesidad de utilizar ropa de trabajo con características de protección, ésta será considerada equipo de protección personal.</a:t>
            </a:r>
            <a:endParaRPr lang="en-US" sz="21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35826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6452473" y="194476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53126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311777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6452473" y="370427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429077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6452473" y="487727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6452473" y="5463778"/>
            <a:ext cx="7211854" cy="1655921"/>
          </a:xfrm>
          <a:prstGeom prst="rect">
            <a:avLst/>
          </a:prstGeom>
          <a:noFill/>
          <a:ln/>
        </p:spPr>
        <p:txBody>
          <a:bodyPr wrap="square" lIns="0" tIns="0" rIns="0" bIns="0" rtlCol="0" anchor="t"/>
          <a:lstStyle/>
          <a:p>
            <a:pPr algn="l" indent="0" marL="0">
              <a:lnSpc>
                <a:spcPts val="2150"/>
              </a:lnSpc>
              <a:buNone/>
            </a:pPr>
            <a:r>
              <a:rPr lang="en-US" sz="2150" b="1" dirty="0">
                <a:solidFill>
                  <a:srgbClr val="10CF9B"/>
                </a:solidFill>
                <a:latin typeface="Raleway Light" pitchFamily="34" charset="0"/>
                <a:ea typeface="Raleway Light" pitchFamily="34" charset="-122"/>
                <a:cs typeface="Raleway Light" pitchFamily="34" charset="-120"/>
              </a:rPr>
              <a:t>Disposición final:</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Son las medidas que se le aplican al equipo de protección personal deteriorado, de tal manera que sea una garantía de que ya no se volverá a utilizar como protección para el trabajador. Se refiere al destino final que se le da al equipo de protección personal una vez que ya no es útil.</a:t>
            </a:r>
            <a:endParaRPr lang="en-US" sz="21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222075"/>
            <a:ext cx="6097191"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5. Obligaciones del Patrón</a:t>
            </a:r>
            <a:endParaRPr lang="en-US" sz="3250" dirty="0"/>
          </a:p>
        </p:txBody>
      </p:sp>
      <p:sp>
        <p:nvSpPr>
          <p:cNvPr id="4" name="Text 1"/>
          <p:cNvSpPr/>
          <p:nvPr/>
        </p:nvSpPr>
        <p:spPr>
          <a:xfrm>
            <a:off x="966073" y="5153620"/>
            <a:ext cx="126982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Mostrar a la autoridad del trabajo, cuando ésta así lo solicite, los documentos que la presente Norma le obligue a elaborar o poseer.</a:t>
            </a:r>
            <a:endParaRPr lang="en-US" sz="2150" dirty="0"/>
          </a:p>
        </p:txBody>
      </p:sp>
      <p:sp>
        <p:nvSpPr>
          <p:cNvPr id="5" name="Text 2"/>
          <p:cNvSpPr/>
          <p:nvPr/>
        </p:nvSpPr>
        <p:spPr>
          <a:xfrm>
            <a:off x="966073" y="5802154"/>
            <a:ext cx="12698254" cy="165592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Identificar y analizar los riesgos de trabajo a los que están expuestos los trabajadores por cada puesto de trabajo y área del centro laboral. Esta información debe registrarse y conservarse actualizada mientras no se modifiquen los implementos y procesos de trabajo, con al menos los siguientes datos: tipo de actividad que desarrolla el trabajador, tipo de riesgo de trabajo identificado, región anatómica por proteger, puesto de trabajo y equipo de protección personal requerido.</a:t>
            </a:r>
            <a:endParaRPr lang="en-US" sz="2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858566"/>
            <a:ext cx="7211854" cy="2207895"/>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Determinar el equipo de protección personal, que deben utilizar los trabajadores en función de los riesgos de trabajo a los que puedan estar expuestos por las actividades que desarrollan o por las áreas en donde se encuentran. En caso de que en el análisis de riesgo se establezca la necesidad de utilizar ropa de trabajo con características de protección, ésta será considerada equipo de protección personal.</a:t>
            </a:r>
            <a:endParaRPr lang="en-US" sz="2150" dirty="0"/>
          </a:p>
        </p:txBody>
      </p:sp>
      <p:sp>
        <p:nvSpPr>
          <p:cNvPr id="4" name="Text 1"/>
          <p:cNvSpPr/>
          <p:nvPr/>
        </p:nvSpPr>
        <p:spPr>
          <a:xfrm>
            <a:off x="966073" y="437697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4963478"/>
            <a:ext cx="7211854" cy="165592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patrón puede hacer uso de las tablas contenidas en la guía de referencia de la presente Norma para determinar el equipo de protección personal para los trabajadores y para los visitantes que ingresen a las áreas donde existan señales de uso obligatorio del equipo de protección personal específico.</a:t>
            </a:r>
            <a:endParaRPr lang="en-US" sz="21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789628"/>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Proporcionar a los trabajadores equipo de protección personal que cumpla con las siguientes condiciones: </a:t>
            </a:r>
            <a:endParaRPr lang="en-US" sz="2150" dirty="0"/>
          </a:p>
        </p:txBody>
      </p:sp>
      <p:sp>
        <p:nvSpPr>
          <p:cNvPr id="4" name="Text 1"/>
          <p:cNvSpPr/>
          <p:nvPr/>
        </p:nvSpPr>
        <p:spPr>
          <a:xfrm>
            <a:off x="6452473" y="2438162"/>
            <a:ext cx="72118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Que atenúe la exposición del trabajador con los agentes de riesgo.</a:t>
            </a:r>
            <a:endParaRPr lang="en-US" sz="2150" dirty="0"/>
          </a:p>
        </p:txBody>
      </p:sp>
      <p:sp>
        <p:nvSpPr>
          <p:cNvPr id="5" name="Text 2"/>
          <p:cNvSpPr/>
          <p:nvPr/>
        </p:nvSpPr>
        <p:spPr>
          <a:xfrm>
            <a:off x="6452473" y="3086695"/>
            <a:ext cx="7211854" cy="275987"/>
          </a:xfrm>
          <a:prstGeom prst="rect">
            <a:avLst/>
          </a:prstGeom>
          <a:noFill/>
          <a:ln/>
        </p:spPr>
        <p:txBody>
          <a:bodyPr wrap="non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Que en su caso, sea de uso personal.</a:t>
            </a:r>
            <a:endParaRPr lang="en-US" sz="2150" dirty="0"/>
          </a:p>
        </p:txBody>
      </p:sp>
      <p:sp>
        <p:nvSpPr>
          <p:cNvPr id="6" name="Text 3"/>
          <p:cNvSpPr/>
          <p:nvPr/>
        </p:nvSpPr>
        <p:spPr>
          <a:xfrm>
            <a:off x="6452473" y="3459242"/>
            <a:ext cx="72118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Que esté acorde a las características físicas de los trabajadores.</a:t>
            </a:r>
            <a:endParaRPr lang="en-US" sz="2150" dirty="0"/>
          </a:p>
        </p:txBody>
      </p:sp>
      <p:sp>
        <p:nvSpPr>
          <p:cNvPr id="7" name="Text 4"/>
          <p:cNvSpPr/>
          <p:nvPr/>
        </p:nvSpPr>
        <p:spPr>
          <a:xfrm>
            <a:off x="6452473" y="4107775"/>
            <a:ext cx="7211854" cy="1103948"/>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Que cuente con las indicaciones, las instrucciones o los procedimientos del fabricante para su uso, revisión, reposición, limpieza, limitaciones, mantenimiento, resguardo y disposición final.</a:t>
            </a:r>
            <a:endParaRPr lang="en-US" sz="2150" dirty="0"/>
          </a:p>
        </p:txBody>
      </p:sp>
      <p:sp>
        <p:nvSpPr>
          <p:cNvPr id="8" name="Text 5"/>
          <p:cNvSpPr/>
          <p:nvPr/>
        </p:nvSpPr>
        <p:spPr>
          <a:xfrm>
            <a:off x="6452473" y="5308283"/>
            <a:ext cx="7211854" cy="137993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Comunicar a los trabajadores los riesgos de trabajo a los que están expuestos, por puesto de trabajo o área del centro laboral, con base a la identificación y análisis de riesgos a los que se refiere los puntos anteriores.</a:t>
            </a:r>
            <a:endParaRPr lang="en-US" sz="21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2210514"/>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Comunicar al contratista los riesgos y las reglas de seguridad del área en donde desarrollará sus actividades.</a:t>
            </a:r>
            <a:endParaRPr lang="en-US" sz="2150" dirty="0"/>
          </a:p>
        </p:txBody>
      </p:sp>
      <p:sp>
        <p:nvSpPr>
          <p:cNvPr id="4" name="Text 1"/>
          <p:cNvSpPr/>
          <p:nvPr/>
        </p:nvSpPr>
        <p:spPr>
          <a:xfrm>
            <a:off x="966073" y="3135035"/>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Los contratistas deben dar seguimiento a sus trabajadores para que porten el equipo de protección personal y cumpla con las condiciones de la presente norma.</a:t>
            </a:r>
            <a:endParaRPr lang="en-US" sz="2150" dirty="0"/>
          </a:p>
        </p:txBody>
      </p:sp>
      <p:sp>
        <p:nvSpPr>
          <p:cNvPr id="5" name="Text 2"/>
          <p:cNvSpPr/>
          <p:nvPr/>
        </p:nvSpPr>
        <p:spPr>
          <a:xfrm>
            <a:off x="966073" y="4335542"/>
            <a:ext cx="7211854" cy="193190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Proporcionar a los trabajadores la capacitación y adiestramiento para el uso, revisión, reposición, limpieza, limitaciones, mantenimiento, resguardo y disposición final del equipo de protección personal, con base en las indicaciones, instrucciones o procedimientos que elabore el fabricante de tal equipo de protección personal.</a:t>
            </a:r>
            <a:endParaRPr lang="en-US" sz="21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327190"/>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6452473" y="191369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50019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308669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6452473" y="367319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425969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6452473" y="4846201"/>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Supervisar que durante la jornada de trabajo, los trabajadores utilicen el equipo de protección personal proporcionado, con base a la capacitación y adiestramiento proporcionados previamente.</a:t>
            </a:r>
            <a:endParaRPr lang="en-US" sz="2150" dirty="0"/>
          </a:p>
        </p:txBody>
      </p:sp>
      <p:sp>
        <p:nvSpPr>
          <p:cNvPr id="10" name="Text 7"/>
          <p:cNvSpPr/>
          <p:nvPr/>
        </p:nvSpPr>
        <p:spPr>
          <a:xfrm>
            <a:off x="6452473" y="6046708"/>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Identificar y señalar las áreas del centro de trabajo en donde se requiera el uso obligatorio de equipo de protección personal. La señalización debe cumplir con lo establecido en la </a:t>
            </a:r>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NOM-026-STPS-1998.</a:t>
            </a:r>
            <a:endParaRPr lang="en-US" sz="21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377214"/>
            <a:ext cx="12698254" cy="1035129"/>
          </a:xfrm>
          <a:prstGeom prst="rect">
            <a:avLst/>
          </a:prstGeom>
          <a:noFill/>
          <a:ln/>
        </p:spPr>
        <p:txBody>
          <a:bodyPr wrap="squar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6. Obligaciones de los trabajadores que usen equipo de protección personal.</a:t>
            </a:r>
            <a:endParaRPr lang="en-US" sz="3250" dirty="0"/>
          </a:p>
        </p:txBody>
      </p:sp>
      <p:sp>
        <p:nvSpPr>
          <p:cNvPr id="4" name="Text 1"/>
          <p:cNvSpPr/>
          <p:nvPr/>
        </p:nvSpPr>
        <p:spPr>
          <a:xfrm>
            <a:off x="966073" y="5826323"/>
            <a:ext cx="126982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Participar en la capacitación y adiestramiento que el patrón proporcione para el uso, revisión, reposición, limpieza, limitaciones, mantenimiento, resguardo y disposición final del equipo de protección personal.</a:t>
            </a:r>
            <a:endParaRPr lang="en-US" sz="2150" dirty="0"/>
          </a:p>
        </p:txBody>
      </p:sp>
      <p:sp>
        <p:nvSpPr>
          <p:cNvPr id="5" name="Text 2"/>
          <p:cNvSpPr/>
          <p:nvPr/>
        </p:nvSpPr>
        <p:spPr>
          <a:xfrm>
            <a:off x="966073" y="6750844"/>
            <a:ext cx="126982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Utilizar el equipo de protección personal proporcionado por el patrón de acuerdo a la capacitación que recibieron para tal efecto.</a:t>
            </a:r>
            <a:endParaRPr lang="en-US" sz="21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599724"/>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966073" y="253126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311777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370427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429077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4877276"/>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Revisar antes de iniciar, durante y al finalizar su turno de trabajo, las condiciones del equipo de protección personal que utiliza.</a:t>
            </a:r>
            <a:endParaRPr lang="en-US" sz="2150" dirty="0"/>
          </a:p>
        </p:txBody>
      </p:sp>
      <p:sp>
        <p:nvSpPr>
          <p:cNvPr id="9" name="Text 6"/>
          <p:cNvSpPr/>
          <p:nvPr/>
        </p:nvSpPr>
        <p:spPr>
          <a:xfrm>
            <a:off x="966073" y="5801797"/>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Informar al patrón cuando las condiciones del equipo de protección personal ya no lo protejan, a fin de que se le proporcione mantenimiento, o se lo reemplace.</a:t>
            </a:r>
            <a:endParaRPr lang="en-US" sz="21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28286"/>
          </a:xfrm>
          <a:prstGeom prst="rect">
            <a:avLst/>
          </a:prstGeom>
        </p:spPr>
      </p:pic>
      <p:sp>
        <p:nvSpPr>
          <p:cNvPr id="3" name="Text 0"/>
          <p:cNvSpPr/>
          <p:nvPr/>
        </p:nvSpPr>
        <p:spPr>
          <a:xfrm>
            <a:off x="959882" y="4183499"/>
            <a:ext cx="12710636" cy="2056448"/>
          </a:xfrm>
          <a:prstGeom prst="rect">
            <a:avLst/>
          </a:prstGeom>
          <a:noFill/>
          <a:ln/>
        </p:spPr>
        <p:txBody>
          <a:bodyPr wrap="square" lIns="0" tIns="0" rIns="0" bIns="0" rtlCol="0" anchor="t"/>
          <a:lstStyle/>
          <a:p>
            <a:pPr algn="l" indent="0" marL="0">
              <a:lnSpc>
                <a:spcPts val="4000"/>
              </a:lnSpc>
              <a:buNone/>
            </a:pPr>
            <a:r>
              <a:rPr lang="en-US" sz="3200" b="1" dirty="0">
                <a:solidFill>
                  <a:srgbClr val="086FB0"/>
                </a:solidFill>
                <a:latin typeface="Raleway Bold" pitchFamily="34" charset="0"/>
                <a:ea typeface="Raleway Bold" pitchFamily="34" charset="-122"/>
                <a:cs typeface="Raleway Bold" pitchFamily="34" charset="-120"/>
              </a:rPr>
              <a:t>7. </a:t>
            </a:r>
            <a:pPr algn="l" indent="0" marL="0">
              <a:lnSpc>
                <a:spcPts val="4000"/>
              </a:lnSpc>
              <a:buNone/>
            </a:pPr>
            <a:r>
              <a:rPr lang="en-US" sz="3200" b="1" dirty="0">
                <a:solidFill>
                  <a:srgbClr val="086FB0"/>
                </a:solidFill>
                <a:latin typeface="Raleway Bold" pitchFamily="34" charset="0"/>
                <a:ea typeface="Raleway Bold" pitchFamily="34" charset="-122"/>
                <a:cs typeface="Raleway Bold" pitchFamily="34" charset="-120"/>
              </a:rPr>
              <a:t>Indicaciones, instrucciones o procedimientos para el uso, revisión, reposición, limpieza, limitaciones, mantenimiento, resguardo y disposición final del equipo de protección personal</a:t>
            </a:r>
            <a:endParaRPr lang="en-US" sz="3200" dirty="0"/>
          </a:p>
        </p:txBody>
      </p:sp>
      <p:sp>
        <p:nvSpPr>
          <p:cNvPr id="4" name="Text 1"/>
          <p:cNvSpPr/>
          <p:nvPr/>
        </p:nvSpPr>
        <p:spPr>
          <a:xfrm>
            <a:off x="959882" y="6651307"/>
            <a:ext cx="12710636" cy="822960"/>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Las indicaciones, instrucciones o procedimientos que el patrón proporcione a los trabajadores para el uso, revisión, reposición, limpieza, limitaciones, mantenimiento, resguardo y disposición final del equipo de protección personal, según aplique, deben al menos:</a:t>
            </a:r>
            <a:endParaRPr lang="en-US" sz="21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306473"/>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6452473" y="223801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824520"/>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341102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6452473" y="399752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458402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6452473" y="5170527"/>
            <a:ext cx="7211854" cy="1103948"/>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Basarse en la información proporcionada por el proveedor, distribuidor o fabricante del equipo, y en la que el patrón considere conveniente adicionar.</a:t>
            </a:r>
            <a:endParaRPr lang="en-US" sz="2150" dirty="0"/>
          </a:p>
        </p:txBody>
      </p:sp>
      <p:sp>
        <p:nvSpPr>
          <p:cNvPr id="10" name="Text 7"/>
          <p:cNvSpPr/>
          <p:nvPr/>
        </p:nvSpPr>
        <p:spPr>
          <a:xfrm>
            <a:off x="6452473" y="6371034"/>
            <a:ext cx="7211854" cy="55197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En su caso, contar con instrucciones para verificar su correcto funcionamiento.</a:t>
            </a:r>
            <a:endParaRPr lang="en-US" sz="21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2624495"/>
            <a:ext cx="7211854" cy="1103948"/>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Identificar las limitaciones del equipo de protección personal e incluir la información sobre la capacidad o grado de protección que éste ofrece.</a:t>
            </a:r>
            <a:endParaRPr lang="en-US" sz="2150" dirty="0"/>
          </a:p>
        </p:txBody>
      </p:sp>
      <p:sp>
        <p:nvSpPr>
          <p:cNvPr id="4" name="Text 1"/>
          <p:cNvSpPr/>
          <p:nvPr/>
        </p:nvSpPr>
        <p:spPr>
          <a:xfrm>
            <a:off x="966073" y="3825002"/>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Incluir la información que describa en qué condiciones no proporciona protección o donde no se debe usar.</a:t>
            </a:r>
            <a:endParaRPr lang="en-US" sz="2150" dirty="0"/>
          </a:p>
        </p:txBody>
      </p:sp>
      <p:sp>
        <p:nvSpPr>
          <p:cNvPr id="5" name="Text 2"/>
          <p:cNvSpPr/>
          <p:nvPr/>
        </p:nvSpPr>
        <p:spPr>
          <a:xfrm>
            <a:off x="966073" y="4749522"/>
            <a:ext cx="7211854" cy="1103948"/>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Considerar el tiempo de vida útil que el fabricante recomiende y las fallas o deterioros que el trabajador identifique, de tal forma que impida su óptimo funcionamiento.</a:t>
            </a:r>
            <a:endParaRPr lang="en-US" sz="21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030486"/>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6452473" y="196203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54853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6452473" y="313503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6452473" y="372153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430803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6452473" y="4894540"/>
            <a:ext cx="7211854" cy="1103948"/>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Considerar las medidas técnicas o administrativas que se deben adoptar para minimizar los efectos que generen o produzcan alguna respuesta o reacción adversa en el trabajador.</a:t>
            </a:r>
            <a:endParaRPr lang="en-US" sz="2150" dirty="0"/>
          </a:p>
        </p:txBody>
      </p:sp>
      <p:sp>
        <p:nvSpPr>
          <p:cNvPr id="10" name="Text 7"/>
          <p:cNvSpPr/>
          <p:nvPr/>
        </p:nvSpPr>
        <p:spPr>
          <a:xfrm>
            <a:off x="6452473" y="6095048"/>
            <a:ext cx="7211854" cy="1103948"/>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Incluir las acciones que se deben realizar antes, durante y después de su uso, para comprobar que continúa proporcionando la protección para la cual fue diseñado.</a:t>
            </a:r>
            <a:endParaRPr lang="en-US" sz="21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327190"/>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91369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50019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308669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67319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425969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846201"/>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Indicar que cuando el trabajador esté en contacto con posibles agentes infecciosos, el EPP que utilice debe ser para ese uso exclusivo.</a:t>
            </a:r>
            <a:endParaRPr lang="en-US" sz="2150" dirty="0"/>
          </a:p>
        </p:txBody>
      </p:sp>
      <p:sp>
        <p:nvSpPr>
          <p:cNvPr id="10" name="Text 7"/>
          <p:cNvSpPr/>
          <p:nvPr/>
        </p:nvSpPr>
        <p:spPr>
          <a:xfrm>
            <a:off x="966073" y="5770721"/>
            <a:ext cx="7211854" cy="137993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Establecer el procedimiento para la descontaminación o desinfección del EPP, cuando aplique, después de cada jornada de uso, de acuerdo con las instrucciones o recomendaciones del fabricante.</a:t>
            </a:r>
            <a:endParaRPr lang="en-US" sz="21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2486501"/>
            <a:ext cx="7211854" cy="137993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Prever que si el EPP se limpia en el centro de trabajo, ya sea por el trabajador usuario o por alguna otra persona designada por el patrón, se consideren las sustancias, condiciones o aditamentos para esta actividad.</a:t>
            </a:r>
            <a:endParaRPr lang="en-US" sz="2150" dirty="0"/>
          </a:p>
        </p:txBody>
      </p:sp>
      <p:sp>
        <p:nvSpPr>
          <p:cNvPr id="4" name="Text 1"/>
          <p:cNvSpPr/>
          <p:nvPr/>
        </p:nvSpPr>
        <p:spPr>
          <a:xfrm>
            <a:off x="6452473" y="3962995"/>
            <a:ext cx="7211854" cy="1103948"/>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Establecer el mecanismo a seguir para reemplazarse o repararse inmediatamente cuando derivado de su revisión muestren algún deterioro, que impidan su óptimo funcionamiento.</a:t>
            </a:r>
            <a:endParaRPr lang="en-US" sz="2150" dirty="0"/>
          </a:p>
        </p:txBody>
      </p:sp>
      <p:sp>
        <p:nvSpPr>
          <p:cNvPr id="5" name="Text 2"/>
          <p:cNvSpPr/>
          <p:nvPr/>
        </p:nvSpPr>
        <p:spPr>
          <a:xfrm>
            <a:off x="6452473" y="5163503"/>
            <a:ext cx="7211854" cy="827961"/>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Indicar que el reemplazo en sus partes dañadas, debe realizarse con refacciones de acuerdo a las recomendaciones del fabricante o proveedor.</a:t>
            </a:r>
            <a:endParaRPr lang="en-US" sz="21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065014"/>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966073" y="199655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58306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316956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756065"/>
            <a:ext cx="7211854" cy="1379934"/>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Precisar lugares y formas de almacenarse en recipientes o contenedores especiales, si así lo establecen las recomendaciones del fabricante o proveedor para que no presenten daños o mal funcionamiento después de su uso.</a:t>
            </a:r>
            <a:endParaRPr lang="en-US" sz="2150" dirty="0"/>
          </a:p>
        </p:txBody>
      </p:sp>
      <p:sp>
        <p:nvSpPr>
          <p:cNvPr id="8" name="Text 5"/>
          <p:cNvSpPr/>
          <p:nvPr/>
        </p:nvSpPr>
        <p:spPr>
          <a:xfrm>
            <a:off x="966073" y="5232559"/>
            <a:ext cx="7211854" cy="1931908"/>
          </a:xfrm>
          <a:prstGeom prst="rect">
            <a:avLst/>
          </a:prstGeom>
          <a:noFill/>
          <a:ln/>
        </p:spPr>
        <p:txBody>
          <a:bodyPr wrap="square" lIns="0" tIns="0" rIns="0" bIns="0" rtlCol="0" anchor="t"/>
          <a:lstStyle/>
          <a:p>
            <a:pPr algn="l" lvl="1" marL="6858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Establecer las medidas de seguridad para tratarlo como residuo sólido, de conformidad con un procedimiento que para tal efecto se establezca, cuando quede contaminado con sustancias químicas peligrosas y no sea posible su descontaminación, o se determine que ya no cumple con su función de protección.</a:t>
            </a:r>
            <a:endParaRPr lang="en-US" sz="21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960263"/>
            <a:ext cx="6136124"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8. </a:t>
            </a:r>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Unidades de verificación</a:t>
            </a:r>
            <a:endParaRPr lang="en-US" sz="3250" dirty="0"/>
          </a:p>
        </p:txBody>
      </p:sp>
      <p:sp>
        <p:nvSpPr>
          <p:cNvPr id="4" name="Text 1"/>
          <p:cNvSpPr/>
          <p:nvPr/>
        </p:nvSpPr>
        <p:spPr>
          <a:xfrm>
            <a:off x="966073" y="5891808"/>
            <a:ext cx="126982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patrón tendrá la opción de contratar una unidad de verificación acreditada y aprobada, en los términos de la Ley Federal sobre Metrología y Normalización y su Reglamento, para verificar el grado de cumplimiento de la presente Norma. </a:t>
            </a:r>
            <a:endParaRPr lang="en-US" sz="21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2486501"/>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Las unidades de verificación contratadas a petición de parte deben verificar el grado de cumplimiento de acuerdo con lo establecido en el procedimiento de evaluación de la conformidad.</a:t>
            </a:r>
            <a:endParaRPr lang="en-US" sz="2150" dirty="0"/>
          </a:p>
        </p:txBody>
      </p:sp>
      <p:sp>
        <p:nvSpPr>
          <p:cNvPr id="4" name="Text 1"/>
          <p:cNvSpPr/>
          <p:nvPr/>
        </p:nvSpPr>
        <p:spPr>
          <a:xfrm>
            <a:off x="6452473" y="3687008"/>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Las unidades de verificación deben entregar al patrón el dictamen de verificación favorable cuando se hayan cubierto los requerimientos de la presente Norma.</a:t>
            </a:r>
            <a:endParaRPr lang="en-US" sz="2150" dirty="0"/>
          </a:p>
        </p:txBody>
      </p:sp>
      <p:sp>
        <p:nvSpPr>
          <p:cNvPr id="5" name="Text 2"/>
          <p:cNvSpPr/>
          <p:nvPr/>
        </p:nvSpPr>
        <p:spPr>
          <a:xfrm>
            <a:off x="6452473" y="4887516"/>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vigencia del dictamen de verificación, cuando éste sea favorable, será de dos años, siempre y cuando no sean modificadas las condiciones que sirvieron para su emisión.</a:t>
            </a:r>
            <a:endParaRPr lang="en-US" sz="21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4701540"/>
            <a:ext cx="12698254" cy="1035129"/>
          </a:xfrm>
          <a:prstGeom prst="rect">
            <a:avLst/>
          </a:prstGeom>
          <a:noFill/>
          <a:ln/>
        </p:spPr>
        <p:txBody>
          <a:bodyPr wrap="squar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9. </a:t>
            </a:r>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Procedimiento para la evaluación de la conformidad</a:t>
            </a:r>
            <a:endParaRPr lang="en-US" sz="3250" dirty="0"/>
          </a:p>
        </p:txBody>
      </p:sp>
      <p:sp>
        <p:nvSpPr>
          <p:cNvPr id="4" name="Text 1"/>
          <p:cNvSpPr/>
          <p:nvPr/>
        </p:nvSpPr>
        <p:spPr>
          <a:xfrm>
            <a:off x="966073" y="6150650"/>
            <a:ext cx="12698254" cy="827961"/>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0F6FC6"/>
                </a:solidFill>
                <a:latin typeface="Raleway Light" pitchFamily="34" charset="0"/>
                <a:ea typeface="Raleway Light" pitchFamily="34" charset="-122"/>
                <a:cs typeface="Raleway Light" pitchFamily="34" charset="-120"/>
              </a:rPr>
              <a:t>9.1</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Este procedimiento de evaluación de la conformidad aplica para las visitas de inspección desarrolladas por la autoridad laboral y para las visitas de verificación que realicen las unidades de verificación.</a:t>
            </a:r>
            <a:endParaRPr lang="en-US" sz="21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996559"/>
            <a:ext cx="7211854" cy="165592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evaluación de la conformidad de la presente Norma podrá ser realizada a petición de parte interesada, por las unidades de verificación acreditadas por la entidad de acreditación y aprobadas por la Secretaría del Trabajo y Previsión Social.</a:t>
            </a:r>
            <a:endParaRPr lang="en-US" sz="2150" dirty="0"/>
          </a:p>
        </p:txBody>
      </p:sp>
      <p:sp>
        <p:nvSpPr>
          <p:cNvPr id="4" name="Text 1"/>
          <p:cNvSpPr/>
          <p:nvPr/>
        </p:nvSpPr>
        <p:spPr>
          <a:xfrm>
            <a:off x="6452473" y="396299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4549497"/>
            <a:ext cx="7211854" cy="193190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Para obtener el directorio vigente de las unidades de verificación que están aprobadas ante la dependencia y pueden extender el dictamen de conformidad con esta Norma Oficial Mexicana, podrán ingresar a la página de la Secretaría del Trabajo y Previsión Social, vía Internet en la dirección: </a:t>
            </a:r>
            <a:pPr algn="l" indent="0" marL="0">
              <a:lnSpc>
                <a:spcPts val="2150"/>
              </a:lnSpc>
              <a:buNone/>
            </a:pPr>
            <a:r>
              <a:rPr lang="en-US" sz="2150" u="sng" dirty="0">
                <a:solidFill>
                  <a:srgbClr val="0885CF"/>
                </a:solidFill>
                <a:latin typeface="Raleway Light" pitchFamily="34" charset="0"/>
                <a:ea typeface="Raleway Light" pitchFamily="34" charset="-122"/>
                <a:cs typeface="Raleway Light" pitchFamily="34" charset="-120"/>
                <a:hlinkClick r:id="rId2" invalidUrl="" action="" tgtFrame="" tooltip="" history="1" highlightClick="0" endSnd="0">
                  <a:extLst>
                    <a:ext uri="{A12FA001-AC4F-418D-AE19-62706E023703}">
                      <ahyp:hlinkClr xmlns:ahyp="http://schemas.microsoft.com/office/drawing/2018/hyperlinkcolor" val="tx"/>
                    </a:ext>
                  </a:extLst>
                </a:hlinkClick>
              </a:rPr>
              <a:t>www.stps.gob.mx</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a:t>
            </a:r>
            <a:endParaRPr lang="en-US" sz="21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030486"/>
            <a:ext cx="4140637" cy="517565"/>
          </a:xfrm>
          <a:prstGeom prst="rect">
            <a:avLst/>
          </a:prstGeom>
          <a:noFill/>
          <a:ln/>
        </p:spPr>
        <p:txBody>
          <a:bodyPr wrap="none" lIns="0" tIns="0" rIns="0" bIns="0" rtlCol="0" anchor="t"/>
          <a:lstStyle/>
          <a:p>
            <a:pPr algn="l" indent="0" marL="0">
              <a:lnSpc>
                <a:spcPts val="4050"/>
              </a:lnSpc>
              <a:buNone/>
            </a:pPr>
            <a:endParaRPr lang="en-US" sz="3250" dirty="0"/>
          </a:p>
        </p:txBody>
      </p:sp>
      <p:sp>
        <p:nvSpPr>
          <p:cNvPr id="4" name="Text 1"/>
          <p:cNvSpPr/>
          <p:nvPr/>
        </p:nvSpPr>
        <p:spPr>
          <a:xfrm>
            <a:off x="966073" y="196203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54853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313503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72153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430803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894540"/>
            <a:ext cx="7211854" cy="137993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interesado que obtuvo la evaluación de la conformidad con esta Norma a través de una unidad de verificación, debe conservar el dictamen correspondiente y tenerlo a la disposición de la autoridad del trabajo cuando ésta lo solicite.</a:t>
            </a:r>
            <a:endParaRPr lang="en-US" sz="2150" dirty="0"/>
          </a:p>
        </p:txBody>
      </p:sp>
      <p:sp>
        <p:nvSpPr>
          <p:cNvPr id="10" name="Text 7"/>
          <p:cNvSpPr/>
          <p:nvPr/>
        </p:nvSpPr>
        <p:spPr>
          <a:xfrm>
            <a:off x="966073" y="6371034"/>
            <a:ext cx="7211854" cy="827961"/>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Los aspectos a verificar durante la evaluación de la conformidad que son aplicables mediante la constatación física o documental son:</a:t>
            </a:r>
            <a:endParaRPr lang="en-US" sz="21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192768"/>
            <a:ext cx="5075873" cy="413980"/>
          </a:xfrm>
          <a:prstGeom prst="rect">
            <a:avLst/>
          </a:prstGeom>
          <a:noFill/>
          <a:ln/>
        </p:spPr>
        <p:txBody>
          <a:bodyPr wrap="none" lIns="0" tIns="0" rIns="0" bIns="0" rtlCol="0" anchor="t"/>
          <a:lstStyle/>
          <a:p>
            <a:pPr algn="l" indent="0" marL="0">
              <a:lnSpc>
                <a:spcPts val="3250"/>
              </a:lnSpc>
              <a:buNone/>
            </a:pPr>
            <a:r>
              <a:rPr lang="en-US" sz="2600" b="1" dirty="0">
                <a:solidFill>
                  <a:srgbClr val="7CCA62"/>
                </a:solidFill>
                <a:latin typeface="Raleway Bold" pitchFamily="34" charset="0"/>
                <a:ea typeface="Raleway Bold" pitchFamily="34" charset="-122"/>
                <a:cs typeface="Raleway Bold" pitchFamily="34" charset="-120"/>
              </a:rPr>
              <a:t>Comprobación Documental</a:t>
            </a:r>
            <a:endParaRPr lang="en-US" sz="2600" dirty="0"/>
          </a:p>
        </p:txBody>
      </p:sp>
      <p:sp>
        <p:nvSpPr>
          <p:cNvPr id="4" name="Text 1"/>
          <p:cNvSpPr/>
          <p:nvPr/>
        </p:nvSpPr>
        <p:spPr>
          <a:xfrm>
            <a:off x="6452473" y="191726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503765"/>
            <a:ext cx="7211854" cy="1103948"/>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 patrón cumple cuando presente los registros de la identificación y análisis de los riesgos, por cada puesto de trabajo y área del centro laboral, con al menos los siguientes datos: </a:t>
            </a:r>
            <a:endParaRPr lang="en-US" sz="2150" dirty="0"/>
          </a:p>
        </p:txBody>
      </p:sp>
      <p:sp>
        <p:nvSpPr>
          <p:cNvPr id="6" name="Text 3"/>
          <p:cNvSpPr/>
          <p:nvPr/>
        </p:nvSpPr>
        <p:spPr>
          <a:xfrm>
            <a:off x="6452473" y="3918228"/>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Tipo de actividad que desarrolla el trabajador. </a:t>
            </a:r>
            <a:endParaRPr lang="en-US" sz="2150" dirty="0"/>
          </a:p>
        </p:txBody>
      </p:sp>
      <p:sp>
        <p:nvSpPr>
          <p:cNvPr id="7" name="Text 4"/>
          <p:cNvSpPr/>
          <p:nvPr/>
        </p:nvSpPr>
        <p:spPr>
          <a:xfrm>
            <a:off x="6452473" y="4290774"/>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Tipo de riesgo de trabajo identificado. </a:t>
            </a:r>
            <a:endParaRPr lang="en-US" sz="2150" dirty="0"/>
          </a:p>
        </p:txBody>
      </p:sp>
      <p:sp>
        <p:nvSpPr>
          <p:cNvPr id="8" name="Text 5"/>
          <p:cNvSpPr/>
          <p:nvPr/>
        </p:nvSpPr>
        <p:spPr>
          <a:xfrm>
            <a:off x="6452473" y="4663321"/>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Región anatómica que se debe proteger contra el riesgo de trabajo identificado. </a:t>
            </a:r>
            <a:endParaRPr lang="en-US" sz="2150" dirty="0"/>
          </a:p>
        </p:txBody>
      </p:sp>
      <p:sp>
        <p:nvSpPr>
          <p:cNvPr id="9" name="Text 6"/>
          <p:cNvSpPr/>
          <p:nvPr/>
        </p:nvSpPr>
        <p:spPr>
          <a:xfrm>
            <a:off x="6452473" y="5311854"/>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Puesto de trabajo, y Equipo(s) de protección personal requerido.</a:t>
            </a:r>
            <a:endParaRPr lang="en-US" sz="2150" dirty="0"/>
          </a:p>
        </p:txBody>
      </p:sp>
      <p:sp>
        <p:nvSpPr>
          <p:cNvPr id="10" name="Text 7"/>
          <p:cNvSpPr/>
          <p:nvPr/>
        </p:nvSpPr>
        <p:spPr>
          <a:xfrm>
            <a:off x="6452473" y="617434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6452473" y="676084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165027"/>
            <a:ext cx="5075873" cy="413980"/>
          </a:xfrm>
          <a:prstGeom prst="rect">
            <a:avLst/>
          </a:prstGeom>
          <a:noFill/>
          <a:ln/>
        </p:spPr>
        <p:txBody>
          <a:bodyPr wrap="none" lIns="0" tIns="0" rIns="0" bIns="0" rtlCol="0" anchor="t"/>
          <a:lstStyle/>
          <a:p>
            <a:pPr algn="l" indent="0" marL="0">
              <a:lnSpc>
                <a:spcPts val="3250"/>
              </a:lnSpc>
              <a:buNone/>
            </a:pPr>
            <a:r>
              <a:rPr lang="en-US" sz="2600" b="1" dirty="0">
                <a:solidFill>
                  <a:srgbClr val="7CCA62"/>
                </a:solidFill>
                <a:latin typeface="Raleway Bold" pitchFamily="34" charset="0"/>
                <a:ea typeface="Raleway Bold" pitchFamily="34" charset="-122"/>
                <a:cs typeface="Raleway Bold" pitchFamily="34" charset="-120"/>
              </a:rPr>
              <a:t>Comprobación Documental</a:t>
            </a:r>
            <a:endParaRPr lang="en-US" sz="2600" dirty="0"/>
          </a:p>
        </p:txBody>
      </p:sp>
      <p:sp>
        <p:nvSpPr>
          <p:cNvPr id="4" name="Text 1"/>
          <p:cNvSpPr/>
          <p:nvPr/>
        </p:nvSpPr>
        <p:spPr>
          <a:xfrm>
            <a:off x="966073" y="1889522"/>
            <a:ext cx="7211854" cy="1655921"/>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 patrón cumple cuando presente evidencias de que determinó el equipo de protección personal que utilizan sus trabajadores, en función de los riesgos de trabajo a los que pueden estar expuestos, por las actividades que desarrollan o por los riesgos de las áreas en donde se encuentran.</a:t>
            </a:r>
            <a:endParaRPr lang="en-US" sz="2150" dirty="0"/>
          </a:p>
        </p:txBody>
      </p:sp>
      <p:sp>
        <p:nvSpPr>
          <p:cNvPr id="5" name="Text 2"/>
          <p:cNvSpPr/>
          <p:nvPr/>
        </p:nvSpPr>
        <p:spPr>
          <a:xfrm>
            <a:off x="966073" y="385595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4442460"/>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502896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561546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620196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678846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965002"/>
            <a:ext cx="6448187" cy="413980"/>
          </a:xfrm>
          <a:prstGeom prst="rect">
            <a:avLst/>
          </a:prstGeom>
          <a:noFill/>
          <a:ln/>
        </p:spPr>
        <p:txBody>
          <a:bodyPr wrap="none" lIns="0" tIns="0" rIns="0" bIns="0" rtlCol="0" anchor="t"/>
          <a:lstStyle/>
          <a:p>
            <a:pPr algn="l" indent="0" marL="0">
              <a:lnSpc>
                <a:spcPts val="3250"/>
              </a:lnSpc>
              <a:buNone/>
            </a:pPr>
            <a:r>
              <a:rPr lang="en-US" sz="2600" b="1" dirty="0">
                <a:solidFill>
                  <a:srgbClr val="10CF9B"/>
                </a:solidFill>
                <a:latin typeface="Raleway Bold" pitchFamily="34" charset="0"/>
                <a:ea typeface="Raleway Bold" pitchFamily="34" charset="-122"/>
                <a:cs typeface="Raleway Bold" pitchFamily="34" charset="-120"/>
              </a:rPr>
              <a:t>Comprobación FÍSICA Y Documental</a:t>
            </a:r>
            <a:endParaRPr lang="en-US" sz="2600" dirty="0"/>
          </a:p>
        </p:txBody>
      </p:sp>
      <p:sp>
        <p:nvSpPr>
          <p:cNvPr id="4" name="Text 1"/>
          <p:cNvSpPr/>
          <p:nvPr/>
        </p:nvSpPr>
        <p:spPr>
          <a:xfrm>
            <a:off x="6452473" y="168949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275999"/>
            <a:ext cx="7211854" cy="275987"/>
          </a:xfrm>
          <a:prstGeom prst="rect">
            <a:avLst/>
          </a:prstGeom>
          <a:noFill/>
          <a:ln/>
        </p:spPr>
        <p:txBody>
          <a:bodyPr wrap="non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 patrón cumple cuando: </a:t>
            </a:r>
            <a:endParaRPr lang="en-US" sz="2150" dirty="0"/>
          </a:p>
        </p:txBody>
      </p:sp>
      <p:sp>
        <p:nvSpPr>
          <p:cNvPr id="6" name="Text 3"/>
          <p:cNvSpPr/>
          <p:nvPr/>
        </p:nvSpPr>
        <p:spPr>
          <a:xfrm>
            <a:off x="6452473" y="2862501"/>
            <a:ext cx="7211854" cy="1103948"/>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Presenta evidencias de que proporciona equipo de protección personal a los trabajadores, y demuestra que el equipo de protección personal que proporciona a los trabajadores cumple con las siguientes condiciones:</a:t>
            </a:r>
            <a:endParaRPr lang="en-US" sz="2150" dirty="0"/>
          </a:p>
        </p:txBody>
      </p:sp>
      <p:sp>
        <p:nvSpPr>
          <p:cNvPr id="7" name="Text 4"/>
          <p:cNvSpPr/>
          <p:nvPr/>
        </p:nvSpPr>
        <p:spPr>
          <a:xfrm>
            <a:off x="6452473" y="4276963"/>
            <a:ext cx="7211854" cy="551974"/>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Atenúa la exposición del trabajador con los agentes de riesgo. </a:t>
            </a:r>
            <a:endParaRPr lang="en-US" sz="2150" dirty="0"/>
          </a:p>
        </p:txBody>
      </p:sp>
      <p:sp>
        <p:nvSpPr>
          <p:cNvPr id="8" name="Text 5"/>
          <p:cNvSpPr/>
          <p:nvPr/>
        </p:nvSpPr>
        <p:spPr>
          <a:xfrm>
            <a:off x="6452473" y="5139452"/>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En su caso, es de uso personal. </a:t>
            </a:r>
            <a:endParaRPr lang="en-US" sz="2150" dirty="0"/>
          </a:p>
        </p:txBody>
      </p:sp>
      <p:sp>
        <p:nvSpPr>
          <p:cNvPr id="9" name="Text 6"/>
          <p:cNvSpPr/>
          <p:nvPr/>
        </p:nvSpPr>
        <p:spPr>
          <a:xfrm>
            <a:off x="6452473" y="5511998"/>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Está acorde a las características físicas de los trabajadores y Cuenta con las indicaciones. </a:t>
            </a:r>
            <a:endParaRPr lang="en-US" sz="2150" dirty="0"/>
          </a:p>
        </p:txBody>
      </p:sp>
      <p:sp>
        <p:nvSpPr>
          <p:cNvPr id="10" name="Text 7"/>
          <p:cNvSpPr/>
          <p:nvPr/>
        </p:nvSpPr>
        <p:spPr>
          <a:xfrm>
            <a:off x="6452473" y="6160532"/>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Las instrucciones o los procedimientos del fabricante para su uso, revisión, reposición, limpieza, limitaciones, mantenimiento, resguardo y disposición final.</a:t>
            </a:r>
            <a:endParaRPr lang="en-US" sz="21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944285"/>
            <a:ext cx="5075873" cy="413980"/>
          </a:xfrm>
          <a:prstGeom prst="rect">
            <a:avLst/>
          </a:prstGeom>
          <a:noFill/>
          <a:ln/>
        </p:spPr>
        <p:txBody>
          <a:bodyPr wrap="none" lIns="0" tIns="0" rIns="0" bIns="0" rtlCol="0" anchor="t"/>
          <a:lstStyle/>
          <a:p>
            <a:pPr algn="l" indent="0" marL="0">
              <a:lnSpc>
                <a:spcPts val="3250"/>
              </a:lnSpc>
              <a:buNone/>
            </a:pPr>
            <a:r>
              <a:rPr lang="en-US" sz="2600" b="1" dirty="0">
                <a:solidFill>
                  <a:srgbClr val="7CCA62"/>
                </a:solidFill>
                <a:latin typeface="Raleway Bold" pitchFamily="34" charset="0"/>
                <a:ea typeface="Raleway Bold" pitchFamily="34" charset="-122"/>
                <a:cs typeface="Raleway Bold" pitchFamily="34" charset="-120"/>
              </a:rPr>
              <a:t>Comprobación Documental</a:t>
            </a:r>
            <a:endParaRPr lang="en-US" sz="2600" dirty="0"/>
          </a:p>
        </p:txBody>
      </p:sp>
      <p:sp>
        <p:nvSpPr>
          <p:cNvPr id="4" name="Text 1"/>
          <p:cNvSpPr/>
          <p:nvPr/>
        </p:nvSpPr>
        <p:spPr>
          <a:xfrm>
            <a:off x="966073" y="1668780"/>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255282"/>
            <a:ext cx="7211854" cy="275987"/>
          </a:xfrm>
          <a:prstGeom prst="rect">
            <a:avLst/>
          </a:prstGeom>
          <a:noFill/>
          <a:ln/>
        </p:spPr>
        <p:txBody>
          <a:bodyPr wrap="non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 patrón cumple cuando: </a:t>
            </a:r>
            <a:endParaRPr lang="en-US" sz="2150" dirty="0"/>
          </a:p>
        </p:txBody>
      </p:sp>
      <p:sp>
        <p:nvSpPr>
          <p:cNvPr id="6" name="Text 3"/>
          <p:cNvSpPr/>
          <p:nvPr/>
        </p:nvSpPr>
        <p:spPr>
          <a:xfrm>
            <a:off x="966073" y="2841784"/>
            <a:ext cx="7211854" cy="551974"/>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Presenta evidencias de que comunica a los trabajadores los riesgos de trabajo a los que están expuestos: </a:t>
            </a:r>
            <a:endParaRPr lang="en-US" sz="2150" dirty="0"/>
          </a:p>
        </p:txBody>
      </p:sp>
      <p:sp>
        <p:nvSpPr>
          <p:cNvPr id="7" name="Text 4"/>
          <p:cNvSpPr/>
          <p:nvPr/>
        </p:nvSpPr>
        <p:spPr>
          <a:xfrm>
            <a:off x="966073" y="3704273"/>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Por puesto de trabajo</a:t>
            </a:r>
            <a:endParaRPr lang="en-US" sz="2150" dirty="0"/>
          </a:p>
        </p:txBody>
      </p:sp>
      <p:sp>
        <p:nvSpPr>
          <p:cNvPr id="8" name="Text 5"/>
          <p:cNvSpPr/>
          <p:nvPr/>
        </p:nvSpPr>
        <p:spPr>
          <a:xfrm>
            <a:off x="966073" y="4076819"/>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Por área del centro laboral</a:t>
            </a:r>
            <a:endParaRPr lang="en-US" sz="2150" dirty="0"/>
          </a:p>
        </p:txBody>
      </p:sp>
      <p:sp>
        <p:nvSpPr>
          <p:cNvPr id="9" name="Text 6"/>
          <p:cNvSpPr/>
          <p:nvPr/>
        </p:nvSpPr>
        <p:spPr>
          <a:xfrm>
            <a:off x="966073" y="466332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524982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83632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642282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966073" y="700932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816650"/>
            <a:ext cx="5075873" cy="413980"/>
          </a:xfrm>
          <a:prstGeom prst="rect">
            <a:avLst/>
          </a:prstGeom>
          <a:noFill/>
          <a:ln/>
        </p:spPr>
        <p:txBody>
          <a:bodyPr wrap="none" lIns="0" tIns="0" rIns="0" bIns="0" rtlCol="0" anchor="t"/>
          <a:lstStyle/>
          <a:p>
            <a:pPr algn="l" indent="0" marL="0">
              <a:lnSpc>
                <a:spcPts val="3250"/>
              </a:lnSpc>
              <a:buNone/>
            </a:pPr>
            <a:r>
              <a:rPr lang="en-US" sz="2600" b="1" dirty="0">
                <a:solidFill>
                  <a:srgbClr val="7CCA62"/>
                </a:solidFill>
                <a:latin typeface="Raleway Bold" pitchFamily="34" charset="0"/>
                <a:ea typeface="Raleway Bold" pitchFamily="34" charset="-122"/>
                <a:cs typeface="Raleway Bold" pitchFamily="34" charset="-120"/>
              </a:rPr>
              <a:t>Comprobación Documental</a:t>
            </a:r>
            <a:endParaRPr lang="en-US" sz="2600" dirty="0"/>
          </a:p>
        </p:txBody>
      </p:sp>
      <p:sp>
        <p:nvSpPr>
          <p:cNvPr id="4" name="Text 1"/>
          <p:cNvSpPr/>
          <p:nvPr/>
        </p:nvSpPr>
        <p:spPr>
          <a:xfrm>
            <a:off x="6452473" y="154114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127647"/>
            <a:ext cx="7211854" cy="275987"/>
          </a:xfrm>
          <a:prstGeom prst="rect">
            <a:avLst/>
          </a:prstGeom>
          <a:noFill/>
          <a:ln/>
        </p:spPr>
        <p:txBody>
          <a:bodyPr wrap="non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La comunicación de los riesgos de trabajo se basa en: </a:t>
            </a:r>
            <a:endParaRPr lang="en-US" sz="2150" dirty="0"/>
          </a:p>
        </p:txBody>
      </p:sp>
      <p:sp>
        <p:nvSpPr>
          <p:cNvPr id="6" name="Text 3"/>
          <p:cNvSpPr/>
          <p:nvPr/>
        </p:nvSpPr>
        <p:spPr>
          <a:xfrm>
            <a:off x="6452473" y="2714149"/>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tipo de actividad que desarrolla el trabajador. </a:t>
            </a:r>
            <a:endParaRPr lang="en-US" sz="2150" dirty="0"/>
          </a:p>
        </p:txBody>
      </p:sp>
      <p:sp>
        <p:nvSpPr>
          <p:cNvPr id="7" name="Text 4"/>
          <p:cNvSpPr/>
          <p:nvPr/>
        </p:nvSpPr>
        <p:spPr>
          <a:xfrm>
            <a:off x="6452473" y="3086695"/>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tipo de riesgo de trabajo identificado. </a:t>
            </a:r>
            <a:endParaRPr lang="en-US" sz="2150" dirty="0"/>
          </a:p>
        </p:txBody>
      </p:sp>
      <p:sp>
        <p:nvSpPr>
          <p:cNvPr id="8" name="Text 5"/>
          <p:cNvSpPr/>
          <p:nvPr/>
        </p:nvSpPr>
        <p:spPr>
          <a:xfrm>
            <a:off x="6452473" y="3459242"/>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región anatómica del trabajador por proteger.</a:t>
            </a:r>
            <a:endParaRPr lang="en-US" sz="2150" dirty="0"/>
          </a:p>
        </p:txBody>
      </p:sp>
      <p:sp>
        <p:nvSpPr>
          <p:cNvPr id="9" name="Text 6"/>
          <p:cNvSpPr/>
          <p:nvPr/>
        </p:nvSpPr>
        <p:spPr>
          <a:xfrm>
            <a:off x="6452473" y="3831788"/>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puesto de trabajo del trabajador.</a:t>
            </a:r>
            <a:endParaRPr lang="en-US" sz="2150" dirty="0"/>
          </a:p>
        </p:txBody>
      </p:sp>
      <p:sp>
        <p:nvSpPr>
          <p:cNvPr id="10" name="Text 7"/>
          <p:cNvSpPr/>
          <p:nvPr/>
        </p:nvSpPr>
        <p:spPr>
          <a:xfrm>
            <a:off x="6452473" y="4204335"/>
            <a:ext cx="7211854" cy="275987"/>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El equipo de protección personal requerido.</a:t>
            </a:r>
            <a:endParaRPr lang="en-US" sz="2150" dirty="0"/>
          </a:p>
        </p:txBody>
      </p:sp>
      <p:sp>
        <p:nvSpPr>
          <p:cNvPr id="11" name="Text 8"/>
          <p:cNvSpPr/>
          <p:nvPr/>
        </p:nvSpPr>
        <p:spPr>
          <a:xfrm>
            <a:off x="6452473" y="479083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6452473" y="537733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6452473" y="596384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4" name="Text 11"/>
          <p:cNvSpPr/>
          <p:nvPr/>
        </p:nvSpPr>
        <p:spPr>
          <a:xfrm>
            <a:off x="6452473" y="655034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5" name="Text 12"/>
          <p:cNvSpPr/>
          <p:nvPr/>
        </p:nvSpPr>
        <p:spPr>
          <a:xfrm>
            <a:off x="6452473" y="7136844"/>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854512"/>
            <a:ext cx="5075873" cy="413980"/>
          </a:xfrm>
          <a:prstGeom prst="rect">
            <a:avLst/>
          </a:prstGeom>
          <a:noFill/>
          <a:ln/>
        </p:spPr>
        <p:txBody>
          <a:bodyPr wrap="none" lIns="0" tIns="0" rIns="0" bIns="0" rtlCol="0" anchor="t"/>
          <a:lstStyle/>
          <a:p>
            <a:pPr algn="l" indent="0" marL="0">
              <a:lnSpc>
                <a:spcPts val="3250"/>
              </a:lnSpc>
              <a:buNone/>
            </a:pPr>
            <a:r>
              <a:rPr lang="en-US" sz="2600" b="1" dirty="0">
                <a:solidFill>
                  <a:srgbClr val="7CCA62"/>
                </a:solidFill>
                <a:latin typeface="Raleway Bold" pitchFamily="34" charset="0"/>
                <a:ea typeface="Raleway Bold" pitchFamily="34" charset="-122"/>
                <a:cs typeface="Raleway Bold" pitchFamily="34" charset="-120"/>
              </a:rPr>
              <a:t>Comprobación Documental</a:t>
            </a:r>
            <a:endParaRPr lang="en-US" sz="2600" dirty="0"/>
          </a:p>
        </p:txBody>
      </p:sp>
      <p:sp>
        <p:nvSpPr>
          <p:cNvPr id="4" name="Text 1"/>
          <p:cNvSpPr/>
          <p:nvPr/>
        </p:nvSpPr>
        <p:spPr>
          <a:xfrm>
            <a:off x="966073" y="157900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65509"/>
            <a:ext cx="7211854" cy="551974"/>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 patrón cumple cuando presenta evidencias de que comunica al contratista o contratistas: </a:t>
            </a:r>
            <a:endParaRPr lang="en-US" sz="2150" dirty="0"/>
          </a:p>
        </p:txBody>
      </p:sp>
      <p:sp>
        <p:nvSpPr>
          <p:cNvPr id="6" name="Text 3"/>
          <p:cNvSpPr/>
          <p:nvPr/>
        </p:nvSpPr>
        <p:spPr>
          <a:xfrm>
            <a:off x="966073" y="3027998"/>
            <a:ext cx="7211854" cy="827961"/>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Los riesgos del área en donde desarrollará sus actividades, y Las reglas de seguridad que deben adoptar para prevenir tales riesgos.</a:t>
            </a:r>
            <a:endParaRPr lang="en-US" sz="2150" dirty="0"/>
          </a:p>
        </p:txBody>
      </p:sp>
      <p:sp>
        <p:nvSpPr>
          <p:cNvPr id="7" name="Text 4"/>
          <p:cNvSpPr/>
          <p:nvPr/>
        </p:nvSpPr>
        <p:spPr>
          <a:xfrm>
            <a:off x="966073" y="416647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475297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533947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592597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651248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709898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871776"/>
            <a:ext cx="5075873" cy="413980"/>
          </a:xfrm>
          <a:prstGeom prst="rect">
            <a:avLst/>
          </a:prstGeom>
          <a:noFill/>
          <a:ln/>
        </p:spPr>
        <p:txBody>
          <a:bodyPr wrap="none" lIns="0" tIns="0" rIns="0" bIns="0" rtlCol="0" anchor="t"/>
          <a:lstStyle/>
          <a:p>
            <a:pPr algn="l" indent="0" marL="0">
              <a:lnSpc>
                <a:spcPts val="3250"/>
              </a:lnSpc>
              <a:buNone/>
            </a:pPr>
            <a:r>
              <a:rPr lang="en-US" sz="2600" b="1" dirty="0">
                <a:solidFill>
                  <a:srgbClr val="7CCA62"/>
                </a:solidFill>
                <a:latin typeface="Raleway Bold" pitchFamily="34" charset="0"/>
                <a:ea typeface="Raleway Bold" pitchFamily="34" charset="-122"/>
                <a:cs typeface="Raleway Bold" pitchFamily="34" charset="-120"/>
              </a:rPr>
              <a:t>Comprobación Documental</a:t>
            </a:r>
            <a:endParaRPr lang="en-US" sz="2600" dirty="0"/>
          </a:p>
        </p:txBody>
      </p:sp>
      <p:sp>
        <p:nvSpPr>
          <p:cNvPr id="4" name="Text 1"/>
          <p:cNvSpPr/>
          <p:nvPr/>
        </p:nvSpPr>
        <p:spPr>
          <a:xfrm>
            <a:off x="6452473" y="159627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182773"/>
            <a:ext cx="7211854" cy="1655921"/>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 patrón cumple cuando presenta evidencias de que los contratistas que desarrollan trabajos en las instalaciones de su centro de trabajo y dan seguimiento a sus trabajadores para que porten el equipo de protección personal y cumplan con las condiciones de la presente norma.</a:t>
            </a:r>
            <a:endParaRPr lang="en-US" sz="2150" dirty="0"/>
          </a:p>
        </p:txBody>
      </p:sp>
      <p:sp>
        <p:nvSpPr>
          <p:cNvPr id="6" name="Text 3"/>
          <p:cNvSpPr/>
          <p:nvPr/>
        </p:nvSpPr>
        <p:spPr>
          <a:xfrm>
            <a:off x="6452473" y="4149209"/>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6452473" y="4735711"/>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5322213"/>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6452473" y="590871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6452473" y="6495217"/>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6452473" y="708171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966073" y="1827490"/>
            <a:ext cx="6448187" cy="413980"/>
          </a:xfrm>
          <a:prstGeom prst="rect">
            <a:avLst/>
          </a:prstGeom>
          <a:noFill/>
          <a:ln/>
        </p:spPr>
        <p:txBody>
          <a:bodyPr wrap="none" lIns="0" tIns="0" rIns="0" bIns="0" rtlCol="0" anchor="t"/>
          <a:lstStyle/>
          <a:p>
            <a:pPr algn="l" indent="0" marL="0">
              <a:lnSpc>
                <a:spcPts val="3250"/>
              </a:lnSpc>
              <a:buNone/>
            </a:pPr>
            <a:r>
              <a:rPr lang="en-US" sz="2600" b="1" dirty="0">
                <a:solidFill>
                  <a:srgbClr val="10CF9B"/>
                </a:solidFill>
                <a:latin typeface="Raleway Bold" pitchFamily="34" charset="0"/>
                <a:ea typeface="Raleway Bold" pitchFamily="34" charset="-122"/>
                <a:cs typeface="Raleway Bold" pitchFamily="34" charset="-120"/>
              </a:rPr>
              <a:t>Comprobación FÍSICA Y Documental</a:t>
            </a:r>
            <a:endParaRPr lang="en-US" sz="2600" dirty="0"/>
          </a:p>
        </p:txBody>
      </p:sp>
      <p:sp>
        <p:nvSpPr>
          <p:cNvPr id="4" name="Text 1"/>
          <p:cNvSpPr/>
          <p:nvPr/>
        </p:nvSpPr>
        <p:spPr>
          <a:xfrm>
            <a:off x="966073" y="255198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3138488"/>
            <a:ext cx="7211854" cy="551974"/>
          </a:xfrm>
          <a:prstGeom prst="rect">
            <a:avLst/>
          </a:prstGeom>
          <a:noFill/>
          <a:ln/>
        </p:spPr>
        <p:txBody>
          <a:bodyPr wrap="squar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 patrón cumple cuando, derivado de un recorrido por el centro de trabajo, se constate que: </a:t>
            </a:r>
            <a:endParaRPr lang="en-US" sz="2150" dirty="0"/>
          </a:p>
        </p:txBody>
      </p:sp>
      <p:sp>
        <p:nvSpPr>
          <p:cNvPr id="6" name="Text 3"/>
          <p:cNvSpPr/>
          <p:nvPr/>
        </p:nvSpPr>
        <p:spPr>
          <a:xfrm>
            <a:off x="966073" y="4000976"/>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Los trabajadores, de acuerdo al área donde desarrollan sus actividades</a:t>
            </a:r>
            <a:endParaRPr lang="en-US" sz="2150" dirty="0"/>
          </a:p>
        </p:txBody>
      </p:sp>
      <p:sp>
        <p:nvSpPr>
          <p:cNvPr id="7" name="Text 4"/>
          <p:cNvSpPr/>
          <p:nvPr/>
        </p:nvSpPr>
        <p:spPr>
          <a:xfrm>
            <a:off x="966073" y="4649510"/>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Por el puesto de trabajo que desempeñan, usan equipo de protección personal. </a:t>
            </a:r>
            <a:endParaRPr lang="en-US" sz="2150" dirty="0"/>
          </a:p>
        </p:txBody>
      </p:sp>
      <p:sp>
        <p:nvSpPr>
          <p:cNvPr id="8" name="Text 5"/>
          <p:cNvSpPr/>
          <p:nvPr/>
        </p:nvSpPr>
        <p:spPr>
          <a:xfrm>
            <a:off x="966073" y="5298043"/>
            <a:ext cx="7211854" cy="1103948"/>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Los trabajadores utilizan el equipo de protección personal durante su jornada de trabajo, con base en la capacitación y adiestramiento que el patrón les proporcionó.</a:t>
            </a:r>
            <a:endParaRPr lang="en-US" sz="21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452473" y="1165027"/>
            <a:ext cx="3804285" cy="413980"/>
          </a:xfrm>
          <a:prstGeom prst="rect">
            <a:avLst/>
          </a:prstGeom>
          <a:noFill/>
          <a:ln/>
        </p:spPr>
        <p:txBody>
          <a:bodyPr wrap="none" lIns="0" tIns="0" rIns="0" bIns="0" rtlCol="0" anchor="t"/>
          <a:lstStyle/>
          <a:p>
            <a:pPr algn="l" indent="0" marL="0">
              <a:lnSpc>
                <a:spcPts val="3250"/>
              </a:lnSpc>
              <a:buNone/>
            </a:pPr>
            <a:r>
              <a:rPr lang="en-US" sz="2600" b="1" dirty="0">
                <a:solidFill>
                  <a:srgbClr val="0BD0D9"/>
                </a:solidFill>
                <a:latin typeface="Raleway Bold" pitchFamily="34" charset="0"/>
                <a:ea typeface="Raleway Bold" pitchFamily="34" charset="-122"/>
                <a:cs typeface="Raleway Bold" pitchFamily="34" charset="-120"/>
              </a:rPr>
              <a:t>Comprobación FÍSICA</a:t>
            </a:r>
            <a:endParaRPr lang="en-US" sz="2600" dirty="0"/>
          </a:p>
        </p:txBody>
      </p:sp>
      <p:sp>
        <p:nvSpPr>
          <p:cNvPr id="4" name="Text 1"/>
          <p:cNvSpPr/>
          <p:nvPr/>
        </p:nvSpPr>
        <p:spPr>
          <a:xfrm>
            <a:off x="6452473" y="1889522"/>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6452473" y="2476024"/>
            <a:ext cx="7211854" cy="275987"/>
          </a:xfrm>
          <a:prstGeom prst="rect">
            <a:avLst/>
          </a:prstGeom>
          <a:noFill/>
          <a:ln/>
        </p:spPr>
        <p:txBody>
          <a:bodyPr wrap="none" lIns="0" tIns="0" rIns="0" bIns="0" rtlCol="0" anchor="t"/>
          <a:lstStyle/>
          <a:p>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El patrón cumple cuando: </a:t>
            </a:r>
            <a:endParaRPr lang="en-US" sz="2150" dirty="0"/>
          </a:p>
        </p:txBody>
      </p:sp>
      <p:sp>
        <p:nvSpPr>
          <p:cNvPr id="6" name="Text 3"/>
          <p:cNvSpPr/>
          <p:nvPr/>
        </p:nvSpPr>
        <p:spPr>
          <a:xfrm>
            <a:off x="6452473" y="3062526"/>
            <a:ext cx="7211854" cy="137993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Derivado del recorrido por el centro de trabajo se constata que las áreas, de acuerdo con las actividades que en ellas se desarrollan, se encuentran señalizadas para que se use obligatoriamente el equipo de protección personal</a:t>
            </a:r>
            <a:endParaRPr lang="en-US" sz="2150" dirty="0"/>
          </a:p>
        </p:txBody>
      </p:sp>
      <p:sp>
        <p:nvSpPr>
          <p:cNvPr id="7" name="Text 4"/>
          <p:cNvSpPr/>
          <p:nvPr/>
        </p:nvSpPr>
        <p:spPr>
          <a:xfrm>
            <a:off x="6452473" y="4752975"/>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6452473" y="5339477"/>
            <a:ext cx="72118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señalización está acorde con lo que establece la </a:t>
            </a:r>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NOM-026-STPS-1998.</a:t>
            </a:r>
            <a:endParaRPr lang="en-US" sz="2150" dirty="0"/>
          </a:p>
        </p:txBody>
      </p:sp>
      <p:sp>
        <p:nvSpPr>
          <p:cNvPr id="9" name="Text 6"/>
          <p:cNvSpPr/>
          <p:nvPr/>
        </p:nvSpPr>
        <p:spPr>
          <a:xfrm>
            <a:off x="6452473" y="6201966"/>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6452473" y="6788468"/>
            <a:ext cx="7211854" cy="275987"/>
          </a:xfrm>
          <a:prstGeom prst="rect">
            <a:avLst/>
          </a:prstGeom>
          <a:noFill/>
          <a:ln/>
        </p:spPr>
        <p:txBody>
          <a:bodyPr wrap="none" lIns="0" tIns="0" rIns="0" bIns="0" rtlCol="0" anchor="t"/>
          <a:lstStyle/>
          <a:p>
            <a:pPr algn="l" indent="0" marL="0">
              <a:lnSpc>
                <a:spcPts val="2150"/>
              </a:lnSpc>
              <a:buNone/>
            </a:pPr>
            <a:endParaRPr lang="en-US" sz="21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5098256"/>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10. Vigilancia</a:t>
            </a:r>
            <a:endParaRPr lang="en-US" sz="3250" dirty="0"/>
          </a:p>
        </p:txBody>
      </p:sp>
      <p:sp>
        <p:nvSpPr>
          <p:cNvPr id="4" name="Text 1"/>
          <p:cNvSpPr/>
          <p:nvPr/>
        </p:nvSpPr>
        <p:spPr>
          <a:xfrm>
            <a:off x="966073" y="6029801"/>
            <a:ext cx="126982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La vigilancia del cumplimiento de esta Norma Oficial Mexicana corresponde a la Secretaría del Trabajo y Previsión Social.</a:t>
            </a:r>
            <a:endParaRPr lang="en-US" sz="215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1725216"/>
          </a:xfrm>
          <a:prstGeom prst="rect">
            <a:avLst/>
          </a:prstGeom>
        </p:spPr>
      </p:pic>
      <p:sp>
        <p:nvSpPr>
          <p:cNvPr id="3" name="Text 0"/>
          <p:cNvSpPr/>
          <p:nvPr/>
        </p:nvSpPr>
        <p:spPr>
          <a:xfrm>
            <a:off x="966073" y="2641521"/>
            <a:ext cx="4140637"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11. Bibliografía</a:t>
            </a:r>
            <a:endParaRPr lang="en-US" sz="3250" dirty="0"/>
          </a:p>
        </p:txBody>
      </p:sp>
      <p:sp>
        <p:nvSpPr>
          <p:cNvPr id="4" name="Text 1"/>
          <p:cNvSpPr/>
          <p:nvPr/>
        </p:nvSpPr>
        <p:spPr>
          <a:xfrm>
            <a:off x="966073" y="3573066"/>
            <a:ext cx="12698254" cy="220861"/>
          </a:xfrm>
          <a:prstGeom prst="rect">
            <a:avLst/>
          </a:prstGeom>
          <a:noFill/>
          <a:ln/>
        </p:spPr>
        <p:txBody>
          <a:bodyPr wrap="non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Ley Federal del Trabajo, artículos: </a:t>
            </a:r>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512, 512-D, 512-F </a:t>
            </a:r>
            <a:pPr algn="l" indent="0" marL="0">
              <a:lnSpc>
                <a:spcPts val="2150"/>
              </a:lnSpc>
              <a:buNone/>
            </a:pPr>
            <a:r>
              <a:rPr lang="en-US" sz="2150" dirty="0">
                <a:solidFill>
                  <a:srgbClr val="7F7F7F"/>
                </a:solidFill>
                <a:latin typeface="Raleway Light" pitchFamily="34" charset="0"/>
                <a:ea typeface="Raleway Light" pitchFamily="34" charset="-122"/>
                <a:cs typeface="Raleway Light" pitchFamily="34" charset="-120"/>
              </a:rPr>
              <a:t>y</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b="1" dirty="0">
                <a:solidFill>
                  <a:srgbClr val="0F6FC6"/>
                </a:solidFill>
                <a:latin typeface="Raleway Light" pitchFamily="34" charset="0"/>
                <a:ea typeface="Raleway Light" pitchFamily="34" charset="-122"/>
                <a:cs typeface="Raleway Light" pitchFamily="34" charset="-120"/>
              </a:rPr>
              <a:t>527.</a:t>
            </a:r>
            <a:endParaRPr lang="en-US" sz="2150" dirty="0"/>
          </a:p>
        </p:txBody>
      </p:sp>
      <p:sp>
        <p:nvSpPr>
          <p:cNvPr id="5" name="Text 2"/>
          <p:cNvSpPr/>
          <p:nvPr/>
        </p:nvSpPr>
        <p:spPr>
          <a:xfrm>
            <a:off x="966073" y="3890486"/>
            <a:ext cx="12698254" cy="441722"/>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Reglamento Federal de Seguridad, Higiene y Medio Ambiente de Trabajo, publicado en el Diario Oficial de la Federación el 21 de enero de 1997.</a:t>
            </a:r>
            <a:endParaRPr lang="en-US" sz="2150" dirty="0"/>
          </a:p>
        </p:txBody>
      </p:sp>
      <p:sp>
        <p:nvSpPr>
          <p:cNvPr id="6" name="Text 3"/>
          <p:cNvSpPr/>
          <p:nvPr/>
        </p:nvSpPr>
        <p:spPr>
          <a:xfrm>
            <a:off x="966073" y="4428768"/>
            <a:ext cx="12698254" cy="220861"/>
          </a:xfrm>
          <a:prstGeom prst="rect">
            <a:avLst/>
          </a:prstGeom>
          <a:noFill/>
          <a:ln/>
        </p:spPr>
        <p:txBody>
          <a:bodyPr wrap="none" lIns="0" tIns="0" rIns="0" bIns="0" rtlCol="0" anchor="t"/>
          <a:lstStyle/>
          <a:p>
            <a:pPr algn="l" marL="342900" indent="-342900">
              <a:lnSpc>
                <a:spcPts val="2150"/>
              </a:lnSpc>
              <a:buSzPct val="100000"/>
              <a:buChar char="•"/>
            </a:pPr>
            <a:r>
              <a:rPr lang="en-US" sz="2150" b="1" dirty="0">
                <a:solidFill>
                  <a:srgbClr val="0F6FC6"/>
                </a:solidFill>
                <a:latin typeface="Raleway Light" pitchFamily="34" charset="0"/>
                <a:ea typeface="Raleway Light" pitchFamily="34" charset="-122"/>
                <a:cs typeface="Raleway Light" pitchFamily="34" charset="-120"/>
              </a:rPr>
              <a:t>NMX-S-001,</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Calidad para gafas de copa.</a:t>
            </a:r>
            <a:endParaRPr lang="en-US" sz="2150" dirty="0"/>
          </a:p>
        </p:txBody>
      </p:sp>
      <p:sp>
        <p:nvSpPr>
          <p:cNvPr id="7" name="Text 4"/>
          <p:cNvSpPr/>
          <p:nvPr/>
        </p:nvSpPr>
        <p:spPr>
          <a:xfrm>
            <a:off x="966073" y="4746188"/>
            <a:ext cx="12698254" cy="441722"/>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0F6FC6"/>
                </a:solidFill>
                <a:latin typeface="Raleway Light" pitchFamily="34" charset="0"/>
                <a:ea typeface="Raleway Light" pitchFamily="34" charset="-122"/>
                <a:cs typeface="Raleway Light" pitchFamily="34" charset="-120"/>
              </a:rPr>
              <a:t>NMX-S-002-SCFI,</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Seguridad-respiradores purificadores de aire de cartuchos químicos especificaciones y métodos de prueba. </a:t>
            </a:r>
            <a:endParaRPr lang="en-US" sz="2150" dirty="0"/>
          </a:p>
        </p:txBody>
      </p:sp>
      <p:sp>
        <p:nvSpPr>
          <p:cNvPr id="8" name="Text 5"/>
          <p:cNvSpPr/>
          <p:nvPr/>
        </p:nvSpPr>
        <p:spPr>
          <a:xfrm>
            <a:off x="966073" y="5284470"/>
            <a:ext cx="12698254" cy="441722"/>
          </a:xfrm>
          <a:prstGeom prst="rect">
            <a:avLst/>
          </a:prstGeom>
          <a:noFill/>
          <a:ln/>
        </p:spPr>
        <p:txBody>
          <a:bodyPr wrap="square" lIns="0" tIns="0" rIns="0" bIns="0" rtlCol="0" anchor="t"/>
          <a:lstStyle/>
          <a:p>
            <a:pPr algn="l" marL="342900" indent="-342900">
              <a:lnSpc>
                <a:spcPts val="2150"/>
              </a:lnSpc>
              <a:buSzPct val="100000"/>
              <a:buChar char="•"/>
            </a:pPr>
            <a:r>
              <a:rPr lang="en-US" sz="2150" b="1" dirty="0">
                <a:solidFill>
                  <a:srgbClr val="0F6FC6"/>
                </a:solidFill>
                <a:latin typeface="Raleway Light" pitchFamily="34" charset="0"/>
                <a:ea typeface="Raleway Light" pitchFamily="34" charset="-122"/>
                <a:cs typeface="Raleway Light" pitchFamily="34" charset="-120"/>
              </a:rPr>
              <a:t>NMX-S-003/1-SCFI,</a:t>
            </a:r>
            <a:pPr algn="l" indent="0" marL="0">
              <a:lnSpc>
                <a:spcPts val="2150"/>
              </a:lnSpc>
              <a:buNone/>
            </a:pPr>
            <a:r>
              <a:rPr lang="en-US" sz="2150" b="1" dirty="0">
                <a:solidFill>
                  <a:srgbClr val="10CF9B"/>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Seguridad-equipo de protección persona-filtros oculares-parte 1: protectores oculares para soldadura y técnicas afines-requisitos de transmitancia y utilización.</a:t>
            </a:r>
            <a:endParaRPr lang="en-US" sz="2150" dirty="0"/>
          </a:p>
        </p:txBody>
      </p:sp>
      <p:sp>
        <p:nvSpPr>
          <p:cNvPr id="9" name="Text 6"/>
          <p:cNvSpPr/>
          <p:nvPr/>
        </p:nvSpPr>
        <p:spPr>
          <a:xfrm>
            <a:off x="966073" y="5822752"/>
            <a:ext cx="12698254" cy="220861"/>
          </a:xfrm>
          <a:prstGeom prst="rect">
            <a:avLst/>
          </a:prstGeom>
          <a:noFill/>
          <a:ln/>
        </p:spPr>
        <p:txBody>
          <a:bodyPr wrap="none" lIns="0" tIns="0" rIns="0" bIns="0" rtlCol="0" anchor="t"/>
          <a:lstStyle/>
          <a:p>
            <a:pPr algn="l" marL="342900" indent="-342900">
              <a:lnSpc>
                <a:spcPts val="2150"/>
              </a:lnSpc>
              <a:buSzPct val="100000"/>
              <a:buChar char="•"/>
            </a:pPr>
            <a:r>
              <a:rPr lang="en-US" sz="2150" b="1" dirty="0">
                <a:solidFill>
                  <a:srgbClr val="7CCA62"/>
                </a:solidFill>
                <a:latin typeface="Raleway Light" pitchFamily="34" charset="0"/>
                <a:ea typeface="Raleway Light" pitchFamily="34" charset="-122"/>
                <a:cs typeface="Raleway Light" pitchFamily="34" charset="-120"/>
              </a:rPr>
              <a:t>NMX-S-013,</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Norma de calidad para protectores faciales con pantalla.</a:t>
            </a:r>
            <a:endParaRPr lang="en-US" sz="2150" dirty="0"/>
          </a:p>
        </p:txBody>
      </p:sp>
      <p:sp>
        <p:nvSpPr>
          <p:cNvPr id="10" name="Text 7"/>
          <p:cNvSpPr/>
          <p:nvPr/>
        </p:nvSpPr>
        <p:spPr>
          <a:xfrm>
            <a:off x="966073" y="6140172"/>
            <a:ext cx="12698254" cy="220861"/>
          </a:xfrm>
          <a:prstGeom prst="rect">
            <a:avLst/>
          </a:prstGeom>
          <a:noFill/>
          <a:ln/>
        </p:spPr>
        <p:txBody>
          <a:bodyPr wrap="none" lIns="0" tIns="0" rIns="0" bIns="0" rtlCol="0" anchor="t"/>
          <a:lstStyle/>
          <a:p>
            <a:pPr algn="l" marL="342900" indent="-342900">
              <a:lnSpc>
                <a:spcPts val="2150"/>
              </a:lnSpc>
              <a:buSzPct val="100000"/>
              <a:buChar char="•"/>
            </a:pPr>
            <a:r>
              <a:rPr lang="en-US" sz="2150" b="1" dirty="0">
                <a:solidFill>
                  <a:srgbClr val="7CCA62"/>
                </a:solidFill>
                <a:latin typeface="Raleway Light" pitchFamily="34" charset="0"/>
                <a:ea typeface="Raleway Light" pitchFamily="34" charset="-122"/>
                <a:cs typeface="Raleway Light" pitchFamily="34" charset="-120"/>
              </a:rPr>
              <a:t>NMX-S-018-SCFI,</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Guantes de hule para uso eléctrico-especificaciones y métodos de prueba.</a:t>
            </a:r>
            <a:endParaRPr lang="en-US" sz="2150" dirty="0"/>
          </a:p>
        </p:txBody>
      </p:sp>
      <p:sp>
        <p:nvSpPr>
          <p:cNvPr id="11" name="Text 8"/>
          <p:cNvSpPr/>
          <p:nvPr/>
        </p:nvSpPr>
        <p:spPr>
          <a:xfrm>
            <a:off x="966073" y="6457593"/>
            <a:ext cx="12698254" cy="220861"/>
          </a:xfrm>
          <a:prstGeom prst="rect">
            <a:avLst/>
          </a:prstGeom>
          <a:noFill/>
          <a:ln/>
        </p:spPr>
        <p:txBody>
          <a:bodyPr wrap="none" lIns="0" tIns="0" rIns="0" bIns="0" rtlCol="0" anchor="t"/>
          <a:lstStyle/>
          <a:p>
            <a:pPr algn="l" marL="342900" indent="-342900">
              <a:lnSpc>
                <a:spcPts val="2150"/>
              </a:lnSpc>
              <a:buSzPct val="100000"/>
              <a:buChar char="•"/>
            </a:pPr>
            <a:r>
              <a:rPr lang="en-US" sz="2150" b="1" dirty="0">
                <a:solidFill>
                  <a:srgbClr val="7CCA62"/>
                </a:solidFill>
                <a:latin typeface="Raleway Light" pitchFamily="34" charset="0"/>
                <a:ea typeface="Raleway Light" pitchFamily="34" charset="-122"/>
                <a:cs typeface="Raleway Light" pitchFamily="34" charset="-120"/>
              </a:rPr>
              <a:t>NMX-S-035,</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Seguridad protectores auditivos.</a:t>
            </a:r>
            <a:endParaRPr lang="en-US" sz="2150" dirty="0"/>
          </a:p>
        </p:txBody>
      </p:sp>
      <p:sp>
        <p:nvSpPr>
          <p:cNvPr id="12" name="Text 9"/>
          <p:cNvSpPr/>
          <p:nvPr/>
        </p:nvSpPr>
        <p:spPr>
          <a:xfrm>
            <a:off x="966073" y="6775013"/>
            <a:ext cx="12698254" cy="220861"/>
          </a:xfrm>
          <a:prstGeom prst="rect">
            <a:avLst/>
          </a:prstGeom>
          <a:noFill/>
          <a:ln/>
        </p:spPr>
        <p:txBody>
          <a:bodyPr wrap="none" lIns="0" tIns="0" rIns="0" bIns="0" rtlCol="0" anchor="t"/>
          <a:lstStyle/>
          <a:p>
            <a:pPr algn="l" marL="342900" indent="-342900">
              <a:lnSpc>
                <a:spcPts val="2150"/>
              </a:lnSpc>
              <a:buSzPct val="100000"/>
              <a:buChar char="•"/>
            </a:pPr>
            <a:r>
              <a:rPr lang="en-US" sz="2150" b="1" dirty="0">
                <a:solidFill>
                  <a:srgbClr val="10CF9B"/>
                </a:solidFill>
                <a:latin typeface="Raleway Light" pitchFamily="34" charset="0"/>
                <a:ea typeface="Raleway Light" pitchFamily="34" charset="-122"/>
                <a:cs typeface="Raleway Light" pitchFamily="34" charset="-120"/>
              </a:rPr>
              <a:t>NMX-S-039-SCFI,</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 Guantes de protección contra sustancias químicas-especificaciones y métodos de prueba.</a:t>
            </a:r>
            <a:endParaRPr lang="en-US" sz="2150" dirty="0"/>
          </a:p>
        </p:txBody>
      </p:sp>
      <p:sp>
        <p:nvSpPr>
          <p:cNvPr id="13" name="Text 10"/>
          <p:cNvSpPr/>
          <p:nvPr/>
        </p:nvSpPr>
        <p:spPr>
          <a:xfrm>
            <a:off x="966073" y="7092434"/>
            <a:ext cx="12698254" cy="220861"/>
          </a:xfrm>
          <a:prstGeom prst="rect">
            <a:avLst/>
          </a:prstGeom>
          <a:noFill/>
          <a:ln/>
        </p:spPr>
        <p:txBody>
          <a:bodyPr wrap="none" lIns="0" tIns="0" rIns="0" bIns="0" rtlCol="0" anchor="t"/>
          <a:lstStyle/>
          <a:p>
            <a:pPr algn="l" marL="342900" indent="-342900">
              <a:lnSpc>
                <a:spcPts val="2150"/>
              </a:lnSpc>
              <a:buSzPct val="100000"/>
              <a:buChar char="•"/>
            </a:pPr>
            <a:r>
              <a:rPr lang="en-US" sz="2150" b="1" dirty="0">
                <a:solidFill>
                  <a:srgbClr val="10CF9B"/>
                </a:solidFill>
                <a:latin typeface="Raleway Light" pitchFamily="34" charset="0"/>
                <a:ea typeface="Raleway Light" pitchFamily="34" charset="-122"/>
                <a:cs typeface="Raleway Light" pitchFamily="34" charset="-120"/>
              </a:rPr>
              <a:t>NMX-S-040,</a:t>
            </a:r>
            <a:pPr algn="l" indent="0" marL="0">
              <a:lnSpc>
                <a:spcPts val="2150"/>
              </a:lnSpc>
              <a:buNone/>
            </a:pPr>
            <a:r>
              <a:rPr lang="en-US" sz="2150" b="1" dirty="0">
                <a:solidFill>
                  <a:srgbClr val="0BD0D9"/>
                </a:solidFill>
                <a:latin typeface="Raleway Light" pitchFamily="34" charset="0"/>
                <a:ea typeface="Raleway Light" pitchFamily="34" charset="-122"/>
                <a:cs typeface="Raleway Light" pitchFamily="34" charset="-120"/>
              </a:rPr>
              <a:t> </a:t>
            </a:r>
            <a:pPr algn="l" indent="0" marL="0">
              <a:lnSpc>
                <a:spcPts val="2150"/>
              </a:lnSpc>
              <a:buNone/>
            </a:pPr>
            <a:r>
              <a:rPr lang="en-US" sz="2150" dirty="0">
                <a:solidFill>
                  <a:srgbClr val="666666"/>
                </a:solidFill>
                <a:latin typeface="Raleway Light" pitchFamily="34" charset="0"/>
                <a:ea typeface="Raleway Light" pitchFamily="34" charset="-122"/>
                <a:cs typeface="Raleway Light" pitchFamily="34" charset="-120"/>
              </a:rPr>
              <a:t>Seguridad-guantes de flor de carnaza y combinado de flor y carnaza.</a:t>
            </a:r>
            <a:endParaRPr lang="en-US" sz="215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303627"/>
          </a:xfrm>
          <a:prstGeom prst="rect">
            <a:avLst/>
          </a:prstGeom>
        </p:spPr>
      </p:pic>
      <p:sp>
        <p:nvSpPr>
          <p:cNvPr id="3" name="Text 0"/>
          <p:cNvSpPr/>
          <p:nvPr/>
        </p:nvSpPr>
        <p:spPr>
          <a:xfrm>
            <a:off x="924997" y="4032409"/>
            <a:ext cx="3964424" cy="495538"/>
          </a:xfrm>
          <a:prstGeom prst="rect">
            <a:avLst/>
          </a:prstGeom>
          <a:noFill/>
          <a:ln/>
        </p:spPr>
        <p:txBody>
          <a:bodyPr wrap="none" lIns="0" tIns="0" rIns="0" bIns="0" rtlCol="0" anchor="t"/>
          <a:lstStyle/>
          <a:p>
            <a:pPr algn="l" indent="0" marL="0">
              <a:lnSpc>
                <a:spcPts val="3900"/>
              </a:lnSpc>
              <a:buNone/>
            </a:pPr>
            <a:r>
              <a:rPr lang="en-US" sz="3100" b="1" dirty="0">
                <a:solidFill>
                  <a:srgbClr val="086FB0"/>
                </a:solidFill>
                <a:latin typeface="Raleway Bold" pitchFamily="34" charset="0"/>
                <a:ea typeface="Raleway Bold" pitchFamily="34" charset="-122"/>
                <a:cs typeface="Raleway Bold" pitchFamily="34" charset="-120"/>
              </a:rPr>
              <a:t>11. Bibliografía</a:t>
            </a:r>
            <a:endParaRPr lang="en-US" sz="3100" dirty="0"/>
          </a:p>
        </p:txBody>
      </p:sp>
      <p:sp>
        <p:nvSpPr>
          <p:cNvPr id="4" name="Text 1"/>
          <p:cNvSpPr/>
          <p:nvPr/>
        </p:nvSpPr>
        <p:spPr>
          <a:xfrm>
            <a:off x="924997" y="4924306"/>
            <a:ext cx="12780407" cy="211455"/>
          </a:xfrm>
          <a:prstGeom prst="rect">
            <a:avLst/>
          </a:prstGeom>
          <a:noFill/>
          <a:ln/>
        </p:spPr>
        <p:txBody>
          <a:bodyPr wrap="none" lIns="0" tIns="0" rIns="0" bIns="0" rtlCol="0" anchor="t"/>
          <a:lstStyle/>
          <a:p>
            <a:pPr algn="l" marL="342900" indent="-342900">
              <a:lnSpc>
                <a:spcPts val="2050"/>
              </a:lnSpc>
              <a:buSzPct val="100000"/>
              <a:buChar char="•"/>
            </a:pPr>
            <a:r>
              <a:rPr lang="en-US" sz="2050" b="1" dirty="0">
                <a:solidFill>
                  <a:srgbClr val="0BD0D9"/>
                </a:solidFill>
                <a:latin typeface="Raleway Light" pitchFamily="34" charset="0"/>
                <a:ea typeface="Raleway Light" pitchFamily="34" charset="-122"/>
                <a:cs typeface="Raleway Light" pitchFamily="34" charset="-120"/>
              </a:rPr>
              <a:t>NMX-S-041,</a:t>
            </a:r>
            <a:pPr algn="l" indent="0" marL="0">
              <a:lnSpc>
                <a:spcPts val="2050"/>
              </a:lnSpc>
              <a:buNone/>
            </a:pPr>
            <a:r>
              <a:rPr lang="en-US" sz="2050" b="1" dirty="0">
                <a:solidFill>
                  <a:srgbClr val="0F6FC6"/>
                </a:solidFill>
                <a:latin typeface="Raleway Light" pitchFamily="34" charset="0"/>
                <a:ea typeface="Raleway Light" pitchFamily="34" charset="-122"/>
                <a:cs typeface="Raleway Light" pitchFamily="34" charset="-120"/>
              </a:rPr>
              <a:t> </a:t>
            </a:r>
            <a:pPr algn="l" indent="0" marL="0">
              <a:lnSpc>
                <a:spcPts val="2050"/>
              </a:lnSpc>
              <a:buNone/>
            </a:pPr>
            <a:r>
              <a:rPr lang="en-US" sz="2050" dirty="0">
                <a:solidFill>
                  <a:srgbClr val="666666"/>
                </a:solidFill>
                <a:latin typeface="Raleway Light" pitchFamily="34" charset="0"/>
                <a:ea typeface="Raleway Light" pitchFamily="34" charset="-122"/>
                <a:cs typeface="Raleway Light" pitchFamily="34" charset="-120"/>
              </a:rPr>
              <a:t>Caretas para soldador.</a:t>
            </a:r>
            <a:endParaRPr lang="en-US" sz="2050" dirty="0"/>
          </a:p>
        </p:txBody>
      </p:sp>
      <p:sp>
        <p:nvSpPr>
          <p:cNvPr id="5" name="Text 2"/>
          <p:cNvSpPr/>
          <p:nvPr/>
        </p:nvSpPr>
        <p:spPr>
          <a:xfrm>
            <a:off x="924997" y="5228153"/>
            <a:ext cx="12780407" cy="422910"/>
          </a:xfrm>
          <a:prstGeom prst="rect">
            <a:avLst/>
          </a:prstGeom>
          <a:noFill/>
          <a:ln/>
        </p:spPr>
        <p:txBody>
          <a:bodyPr wrap="square" lIns="0" tIns="0" rIns="0" bIns="0" rtlCol="0" anchor="t"/>
          <a:lstStyle/>
          <a:p>
            <a:pPr algn="l" marL="342900" indent="-342900">
              <a:lnSpc>
                <a:spcPts val="2050"/>
              </a:lnSpc>
              <a:buSzPct val="100000"/>
              <a:buChar char="•"/>
            </a:pPr>
            <a:r>
              <a:rPr lang="en-US" sz="2050" b="1" dirty="0">
                <a:solidFill>
                  <a:srgbClr val="0BD0D9"/>
                </a:solidFill>
                <a:latin typeface="Raleway Light" pitchFamily="34" charset="0"/>
                <a:ea typeface="Raleway Light" pitchFamily="34" charset="-122"/>
                <a:cs typeface="Raleway Light" pitchFamily="34" charset="-120"/>
              </a:rPr>
              <a:t>NMX-S-056-SCFI,</a:t>
            </a:r>
            <a:pPr algn="l" indent="0" marL="0">
              <a:lnSpc>
                <a:spcPts val="2050"/>
              </a:lnSpc>
              <a:buNone/>
            </a:pPr>
            <a:r>
              <a:rPr lang="en-US" sz="2050" dirty="0">
                <a:solidFill>
                  <a:srgbClr val="666666"/>
                </a:solidFill>
                <a:latin typeface="Raleway Light" pitchFamily="34" charset="0"/>
                <a:ea typeface="Raleway Light" pitchFamily="34" charset="-122"/>
                <a:cs typeface="Raleway Light" pitchFamily="34" charset="-120"/>
              </a:rPr>
              <a:t> </a:t>
            </a:r>
            <a:pPr algn="l" indent="0" marL="0">
              <a:lnSpc>
                <a:spcPts val="2050"/>
              </a:lnSpc>
              <a:buNone/>
            </a:pPr>
            <a:r>
              <a:rPr lang="en-US" sz="2050" dirty="0">
                <a:solidFill>
                  <a:srgbClr val="666666"/>
                </a:solidFill>
                <a:latin typeface="Raleway Light" pitchFamily="34" charset="0"/>
                <a:ea typeface="Raleway Light" pitchFamily="34" charset="-122"/>
                <a:cs typeface="Raleway Light" pitchFamily="34" charset="-120"/>
              </a:rPr>
              <a:t>Seguridad-equipo de protección personal-protectores faciales contra impactosrequisitos y métodos de prueba.</a:t>
            </a:r>
            <a:endParaRPr lang="en-US" sz="2050" dirty="0"/>
          </a:p>
        </p:txBody>
      </p:sp>
      <p:sp>
        <p:nvSpPr>
          <p:cNvPr id="6" name="Text 3"/>
          <p:cNvSpPr/>
          <p:nvPr/>
        </p:nvSpPr>
        <p:spPr>
          <a:xfrm>
            <a:off x="924997" y="5743456"/>
            <a:ext cx="12780407" cy="422910"/>
          </a:xfrm>
          <a:prstGeom prst="rect">
            <a:avLst/>
          </a:prstGeom>
          <a:noFill/>
          <a:ln/>
        </p:spPr>
        <p:txBody>
          <a:bodyPr wrap="square" lIns="0" tIns="0" rIns="0" bIns="0" rtlCol="0" anchor="t"/>
          <a:lstStyle/>
          <a:p>
            <a:pPr algn="l" marL="342900" indent="-342900">
              <a:lnSpc>
                <a:spcPts val="2050"/>
              </a:lnSpc>
              <a:buSzPct val="100000"/>
              <a:buChar char="•"/>
            </a:pPr>
            <a:r>
              <a:rPr lang="en-US" sz="2050" b="1" dirty="0">
                <a:solidFill>
                  <a:srgbClr val="0BD0D9"/>
                </a:solidFill>
                <a:latin typeface="Raleway Light" pitchFamily="34" charset="0"/>
                <a:ea typeface="Raleway Light" pitchFamily="34" charset="-122"/>
                <a:cs typeface="Raleway Light" pitchFamily="34" charset="-120"/>
              </a:rPr>
              <a:t>NMX-S-057-SCFI,</a:t>
            </a:r>
            <a:pPr algn="l" indent="0" marL="0">
              <a:lnSpc>
                <a:spcPts val="2050"/>
              </a:lnSpc>
              <a:buNone/>
            </a:pPr>
            <a:r>
              <a:rPr lang="en-US" sz="2050" dirty="0">
                <a:solidFill>
                  <a:srgbClr val="666666"/>
                </a:solidFill>
                <a:latin typeface="Raleway Light" pitchFamily="34" charset="0"/>
                <a:ea typeface="Raleway Light" pitchFamily="34" charset="-122"/>
                <a:cs typeface="Raleway Light" pitchFamily="34" charset="-120"/>
              </a:rPr>
              <a:t> Seguridad-equipo de protección personal-protectores oculares primarios contra impactos-requerimientos y métodos de prueba.</a:t>
            </a:r>
            <a:endParaRPr lang="en-US" sz="2050" dirty="0"/>
          </a:p>
        </p:txBody>
      </p:sp>
      <p:sp>
        <p:nvSpPr>
          <p:cNvPr id="7" name="Text 4"/>
          <p:cNvSpPr/>
          <p:nvPr/>
        </p:nvSpPr>
        <p:spPr>
          <a:xfrm>
            <a:off x="924997" y="6258758"/>
            <a:ext cx="12780407" cy="422910"/>
          </a:xfrm>
          <a:prstGeom prst="rect">
            <a:avLst/>
          </a:prstGeom>
          <a:noFill/>
          <a:ln/>
        </p:spPr>
        <p:txBody>
          <a:bodyPr wrap="square" lIns="0" tIns="0" rIns="0" bIns="0" rtlCol="0" anchor="t"/>
          <a:lstStyle/>
          <a:p>
            <a:pPr algn="l" marL="342900" indent="-342900">
              <a:lnSpc>
                <a:spcPts val="2050"/>
              </a:lnSpc>
              <a:buSzPct val="100000"/>
              <a:buChar char="•"/>
            </a:pPr>
            <a:r>
              <a:rPr lang="en-US" sz="2050" b="1" dirty="0">
                <a:solidFill>
                  <a:srgbClr val="0F6FC6"/>
                </a:solidFill>
                <a:latin typeface="Raleway Light" pitchFamily="34" charset="0"/>
                <a:ea typeface="Raleway Light" pitchFamily="34" charset="-122"/>
                <a:cs typeface="Raleway Light" pitchFamily="34" charset="-120"/>
              </a:rPr>
              <a:t>NMX-S-058/1-SCFI,</a:t>
            </a:r>
            <a:pPr algn="l" indent="0" marL="0">
              <a:lnSpc>
                <a:spcPts val="2050"/>
              </a:lnSpc>
              <a:buNone/>
            </a:pPr>
            <a:r>
              <a:rPr lang="en-US" sz="2050" dirty="0">
                <a:solidFill>
                  <a:srgbClr val="666666"/>
                </a:solidFill>
                <a:latin typeface="Raleway Light" pitchFamily="34" charset="0"/>
                <a:ea typeface="Raleway Light" pitchFamily="34" charset="-122"/>
                <a:cs typeface="Raleway Light" pitchFamily="34" charset="-120"/>
              </a:rPr>
              <a:t> Seguridad-sistemas de protección personal para interrumpir caídas de alturaparte 1: arneses de cuerpo completo-requisitos y métodos de prueba.</a:t>
            </a:r>
            <a:endParaRPr lang="en-US" sz="2050" dirty="0"/>
          </a:p>
        </p:txBody>
      </p:sp>
      <p:sp>
        <p:nvSpPr>
          <p:cNvPr id="8" name="Text 5"/>
          <p:cNvSpPr/>
          <p:nvPr/>
        </p:nvSpPr>
        <p:spPr>
          <a:xfrm>
            <a:off x="924997" y="6774061"/>
            <a:ext cx="12780407" cy="422910"/>
          </a:xfrm>
          <a:prstGeom prst="rect">
            <a:avLst/>
          </a:prstGeom>
          <a:noFill/>
          <a:ln/>
        </p:spPr>
        <p:txBody>
          <a:bodyPr wrap="square" lIns="0" tIns="0" rIns="0" bIns="0" rtlCol="0" anchor="t"/>
          <a:lstStyle/>
          <a:p>
            <a:pPr algn="l" marL="342900" indent="-342900">
              <a:lnSpc>
                <a:spcPts val="2050"/>
              </a:lnSpc>
              <a:buSzPct val="100000"/>
              <a:buChar char="•"/>
            </a:pPr>
            <a:r>
              <a:rPr lang="en-US" sz="2050" b="1" dirty="0">
                <a:solidFill>
                  <a:srgbClr val="0F6FC6"/>
                </a:solidFill>
                <a:latin typeface="Raleway Light" pitchFamily="34" charset="0"/>
                <a:ea typeface="Raleway Light" pitchFamily="34" charset="-122"/>
                <a:cs typeface="Raleway Light" pitchFamily="34" charset="-120"/>
              </a:rPr>
              <a:t>NMX-S-058/5-SCFI, </a:t>
            </a:r>
            <a:pPr algn="l" indent="0" marL="0">
              <a:lnSpc>
                <a:spcPts val="2050"/>
              </a:lnSpc>
              <a:buNone/>
            </a:pPr>
            <a:r>
              <a:rPr lang="en-US" sz="2050" dirty="0">
                <a:solidFill>
                  <a:srgbClr val="666666"/>
                </a:solidFill>
                <a:latin typeface="Raleway Light" pitchFamily="34" charset="0"/>
                <a:ea typeface="Raleway Light" pitchFamily="34" charset="-122"/>
                <a:cs typeface="Raleway Light" pitchFamily="34" charset="-120"/>
              </a:rPr>
              <a:t>Seguridad-sistemas de protección personal para interrumpir caídas de alturaparte 5: conectores con dispositivos de cierre y bloqueo automáticos-requisitos y métodos de prueba.</a:t>
            </a:r>
            <a:endParaRPr lang="en-US" sz="2050" dirty="0"/>
          </a:p>
        </p:txBody>
      </p:sp>
      <p:sp>
        <p:nvSpPr>
          <p:cNvPr id="9" name="Text 6"/>
          <p:cNvSpPr/>
          <p:nvPr/>
        </p:nvSpPr>
        <p:spPr>
          <a:xfrm>
            <a:off x="924997" y="7289363"/>
            <a:ext cx="12780407" cy="211455"/>
          </a:xfrm>
          <a:prstGeom prst="rect">
            <a:avLst/>
          </a:prstGeom>
          <a:noFill/>
          <a:ln/>
        </p:spPr>
        <p:txBody>
          <a:bodyPr wrap="none" lIns="0" tIns="0" rIns="0" bIns="0" rtlCol="0" anchor="t"/>
          <a:lstStyle/>
          <a:p>
            <a:pPr algn="l" marL="342900" indent="-342900">
              <a:lnSpc>
                <a:spcPts val="2050"/>
              </a:lnSpc>
              <a:buSzPct val="100000"/>
              <a:buChar char="•"/>
            </a:pPr>
            <a:r>
              <a:rPr lang="en-US" sz="2050" b="1" dirty="0">
                <a:solidFill>
                  <a:srgbClr val="0F6FC6"/>
                </a:solidFill>
                <a:latin typeface="Raleway Light" pitchFamily="34" charset="0"/>
                <a:ea typeface="Raleway Light" pitchFamily="34" charset="-122"/>
                <a:cs typeface="Raleway Light" pitchFamily="34" charset="-120"/>
              </a:rPr>
              <a:t>NMX-S-059-SCFI,</a:t>
            </a:r>
            <a:pPr algn="l" indent="0" marL="0">
              <a:lnSpc>
                <a:spcPts val="2050"/>
              </a:lnSpc>
              <a:buNone/>
            </a:pPr>
            <a:r>
              <a:rPr lang="en-US" sz="2050" dirty="0">
                <a:solidFill>
                  <a:srgbClr val="666666"/>
                </a:solidFill>
                <a:latin typeface="Raleway Light" pitchFamily="34" charset="0"/>
                <a:ea typeface="Raleway Light" pitchFamily="34" charset="-122"/>
                <a:cs typeface="Raleway Light" pitchFamily="34" charset="-120"/>
              </a:rPr>
              <a:t> Seguridad-respiradores purificadores de aire con canisters-especificaciones y métodos de prueba.</a:t>
            </a:r>
            <a:endParaRPr lang="en-US" sz="205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450550"/>
          </a:xfrm>
          <a:prstGeom prst="rect">
            <a:avLst/>
          </a:prstGeom>
        </p:spPr>
      </p:pic>
      <p:sp>
        <p:nvSpPr>
          <p:cNvPr id="3" name="Text 0"/>
          <p:cNvSpPr/>
          <p:nvPr/>
        </p:nvSpPr>
        <p:spPr>
          <a:xfrm>
            <a:off x="966073" y="5098256"/>
            <a:ext cx="10804088" cy="517565"/>
          </a:xfrm>
          <a:prstGeom prst="rect">
            <a:avLst/>
          </a:prstGeom>
          <a:noFill/>
          <a:ln/>
        </p:spPr>
        <p:txBody>
          <a:bodyPr wrap="none" lIns="0" tIns="0" rIns="0" bIns="0" rtlCol="0" anchor="t"/>
          <a:lstStyle/>
          <a:p>
            <a:pPr algn="l"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12. Concordancia con normas internacionales</a:t>
            </a:r>
            <a:endParaRPr lang="en-US" sz="3250" dirty="0"/>
          </a:p>
        </p:txBody>
      </p:sp>
      <p:sp>
        <p:nvSpPr>
          <p:cNvPr id="4" name="Text 1"/>
          <p:cNvSpPr/>
          <p:nvPr/>
        </p:nvSpPr>
        <p:spPr>
          <a:xfrm>
            <a:off x="966073" y="6029801"/>
            <a:ext cx="12698254" cy="551974"/>
          </a:xfrm>
          <a:prstGeom prst="rect">
            <a:avLst/>
          </a:prstGeom>
          <a:noFill/>
          <a:ln/>
        </p:spPr>
        <p:txBody>
          <a:bodyPr wrap="square" lIns="0" tIns="0" rIns="0" bIns="0" rtlCol="0" anchor="t"/>
          <a:lstStyle/>
          <a:p>
            <a:pPr algn="l" marL="342900" indent="-342900">
              <a:lnSpc>
                <a:spcPts val="2150"/>
              </a:lnSpc>
              <a:buSzPct val="100000"/>
              <a:buChar char="•"/>
            </a:pPr>
            <a:r>
              <a:rPr lang="en-US" sz="2150" dirty="0">
                <a:solidFill>
                  <a:srgbClr val="666666"/>
                </a:solidFill>
                <a:latin typeface="Raleway Light" pitchFamily="34" charset="0"/>
                <a:ea typeface="Raleway Light" pitchFamily="34" charset="-122"/>
                <a:cs typeface="Raleway Light" pitchFamily="34" charset="-120"/>
              </a:rPr>
              <a:t>Esta Norma Oficial Mexicana no concuerda con ninguna norma internacional, por no existir referencia alguna al momento de su elaboración.</a:t>
            </a:r>
            <a:endParaRPr lang="en-US" sz="215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315200" y="0"/>
            <a:ext cx="7315200" cy="8229600"/>
          </a:xfrm>
          <a:prstGeom prst="rect">
            <a:avLst/>
          </a:prstGeom>
        </p:spPr>
      </p:pic>
      <p:pic>
        <p:nvPicPr>
          <p:cNvPr id="3" name="Image 1" descr="preencoded.png">    </p:cNvPr>
          <p:cNvPicPr>
            <a:picLocks noChangeAspect="1"/>
          </p:cNvPicPr>
          <p:nvPr/>
        </p:nvPicPr>
        <p:blipFill>
          <a:blip r:embed="rId2"/>
          <a:stretch>
            <a:fillRect/>
          </a:stretch>
        </p:blipFill>
        <p:spPr>
          <a:xfrm>
            <a:off x="1702713" y="1031081"/>
            <a:ext cx="3909774" cy="1682353"/>
          </a:xfrm>
          <a:prstGeom prst="rect">
            <a:avLst/>
          </a:prstGeom>
        </p:spPr>
      </p:pic>
      <p:sp>
        <p:nvSpPr>
          <p:cNvPr id="4" name="Text 0"/>
          <p:cNvSpPr/>
          <p:nvPr/>
        </p:nvSpPr>
        <p:spPr>
          <a:xfrm>
            <a:off x="966073" y="3023949"/>
            <a:ext cx="53830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1"/>
          <p:cNvSpPr/>
          <p:nvPr/>
        </p:nvSpPr>
        <p:spPr>
          <a:xfrm>
            <a:off x="966073" y="3610451"/>
            <a:ext cx="53830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2"/>
          <p:cNvSpPr/>
          <p:nvPr/>
        </p:nvSpPr>
        <p:spPr>
          <a:xfrm>
            <a:off x="966073" y="4300418"/>
            <a:ext cx="5383054" cy="1035129"/>
          </a:xfrm>
          <a:prstGeom prst="rect">
            <a:avLst/>
          </a:prstGeom>
          <a:noFill/>
          <a:ln/>
        </p:spPr>
        <p:txBody>
          <a:bodyPr wrap="square" lIns="0" tIns="0" rIns="0" bIns="0" rtlCol="0" anchor="t"/>
          <a:lstStyle/>
          <a:p>
            <a:pPr algn="ctr" indent="0" marL="0">
              <a:lnSpc>
                <a:spcPts val="4050"/>
              </a:lnSpc>
              <a:buNone/>
            </a:pPr>
            <a:r>
              <a:rPr lang="en-US" sz="3250" b="1" dirty="0">
                <a:solidFill>
                  <a:srgbClr val="086FB0"/>
                </a:solidFill>
                <a:latin typeface="Raleway Bold" pitchFamily="34" charset="0"/>
                <a:ea typeface="Raleway Bold" pitchFamily="34" charset="-122"/>
                <a:cs typeface="Raleway Bold" pitchFamily="34" charset="-120"/>
              </a:rPr>
              <a:t>EVALUACIÓN A CONTINUACIÓN</a:t>
            </a:r>
            <a:endParaRPr lang="en-US" sz="3250" dirty="0"/>
          </a:p>
        </p:txBody>
      </p:sp>
      <p:sp>
        <p:nvSpPr>
          <p:cNvPr id="7" name="Text 3"/>
          <p:cNvSpPr/>
          <p:nvPr/>
        </p:nvSpPr>
        <p:spPr>
          <a:xfrm>
            <a:off x="966073" y="5749528"/>
            <a:ext cx="5383054"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4"/>
          <p:cNvSpPr/>
          <p:nvPr/>
        </p:nvSpPr>
        <p:spPr>
          <a:xfrm>
            <a:off x="966073" y="6336030"/>
            <a:ext cx="5383054" cy="275987"/>
          </a:xfrm>
          <a:prstGeom prst="rect">
            <a:avLst/>
          </a:prstGeom>
          <a:noFill/>
          <a:ln/>
        </p:spPr>
        <p:txBody>
          <a:bodyPr wrap="none" lIns="0" tIns="0" rIns="0" bIns="0" rtlCol="0" anchor="t"/>
          <a:lstStyle/>
          <a:p>
            <a:pPr algn="ctr" indent="0" marL="0">
              <a:lnSpc>
                <a:spcPts val="2150"/>
              </a:lnSpc>
              <a:buNone/>
            </a:pPr>
            <a:endParaRPr lang="en-US" sz="2150" dirty="0"/>
          </a:p>
        </p:txBody>
      </p:sp>
      <p:sp>
        <p:nvSpPr>
          <p:cNvPr id="9" name="Text 5"/>
          <p:cNvSpPr/>
          <p:nvPr/>
        </p:nvSpPr>
        <p:spPr>
          <a:xfrm>
            <a:off x="966073" y="6922532"/>
            <a:ext cx="5383054" cy="275987"/>
          </a:xfrm>
          <a:prstGeom prst="rect">
            <a:avLst/>
          </a:prstGeom>
          <a:noFill/>
          <a:ln/>
        </p:spPr>
        <p:txBody>
          <a:bodyPr wrap="none" lIns="0" tIns="0" rIns="0" bIns="0" rtlCol="0" anchor="t"/>
          <a:lstStyle/>
          <a:p>
            <a:pPr algn="ctr" indent="0" marL="0">
              <a:lnSpc>
                <a:spcPts val="2150"/>
              </a:lnSpc>
              <a:buNone/>
            </a:pPr>
            <a:endParaRPr lang="en-US" sz="215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1.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Norma Oficial Mexicana referente a los equipos de protección personal </a:t>
            </a:r>
            <a:endParaRPr lang="en-US" sz="2700" dirty="0"/>
          </a:p>
        </p:txBody>
      </p:sp>
      <p:sp>
        <p:nvSpPr>
          <p:cNvPr id="15" name="Text 12"/>
          <p:cNvSpPr/>
          <p:nvPr/>
        </p:nvSpPr>
        <p:spPr>
          <a:xfrm>
            <a:off x="7659529" y="2046803"/>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NOM-018-STPS-2010</a:t>
            </a:r>
            <a:endParaRPr lang="en-US" sz="2700" dirty="0"/>
          </a:p>
        </p:txBody>
      </p:sp>
      <p:sp>
        <p:nvSpPr>
          <p:cNvPr id="16" name="Text 13"/>
          <p:cNvSpPr/>
          <p:nvPr/>
        </p:nvSpPr>
        <p:spPr>
          <a:xfrm>
            <a:off x="7659529" y="2640211"/>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NOM-026-STPS-2008</a:t>
            </a:r>
            <a:endParaRPr lang="en-US" sz="2700" dirty="0"/>
          </a:p>
        </p:txBody>
      </p:sp>
      <p:sp>
        <p:nvSpPr>
          <p:cNvPr id="17" name="Text 14"/>
          <p:cNvSpPr/>
          <p:nvPr/>
        </p:nvSpPr>
        <p:spPr>
          <a:xfrm>
            <a:off x="7659529" y="323361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NOM-017-STPS-2008</a:t>
            </a:r>
            <a:endParaRPr lang="en-US" sz="2700" dirty="0"/>
          </a:p>
        </p:txBody>
      </p:sp>
      <p:sp>
        <p:nvSpPr>
          <p:cNvPr id="18" name="Text 15"/>
          <p:cNvSpPr/>
          <p:nvPr/>
        </p:nvSpPr>
        <p:spPr>
          <a:xfrm>
            <a:off x="7659529" y="3827026"/>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NOM-002-STPS-2010</a:t>
            </a:r>
            <a:endParaRPr lang="en-US" sz="27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1.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Norma Oficial Mexicana referente a los equipos de protección personal </a:t>
            </a:r>
            <a:endParaRPr lang="en-US" sz="2700" dirty="0"/>
          </a:p>
        </p:txBody>
      </p:sp>
      <p:sp>
        <p:nvSpPr>
          <p:cNvPr id="15" name="Text 12"/>
          <p:cNvSpPr/>
          <p:nvPr/>
        </p:nvSpPr>
        <p:spPr>
          <a:xfrm>
            <a:off x="7659529" y="2046803"/>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NOM-018-STPS-2010</a:t>
            </a:r>
            <a:endParaRPr lang="en-US" sz="2700" dirty="0"/>
          </a:p>
        </p:txBody>
      </p:sp>
      <p:sp>
        <p:nvSpPr>
          <p:cNvPr id="16" name="Text 13"/>
          <p:cNvSpPr/>
          <p:nvPr/>
        </p:nvSpPr>
        <p:spPr>
          <a:xfrm>
            <a:off x="7659529" y="2640211"/>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NOM-026-STPS-2008</a:t>
            </a:r>
            <a:endParaRPr lang="en-US" sz="2700" dirty="0"/>
          </a:p>
        </p:txBody>
      </p:sp>
      <p:sp>
        <p:nvSpPr>
          <p:cNvPr id="17" name="Text 14"/>
          <p:cNvSpPr/>
          <p:nvPr/>
        </p:nvSpPr>
        <p:spPr>
          <a:xfrm>
            <a:off x="7659529" y="3233618"/>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10CF9B"/>
                </a:solidFill>
                <a:latin typeface="Raleway Light" pitchFamily="34" charset="0"/>
                <a:ea typeface="Raleway Light" pitchFamily="34" charset="-122"/>
                <a:cs typeface="Raleway Light" pitchFamily="34" charset="-120"/>
              </a:rPr>
              <a:t>c) NOM-017-STPS-2008</a:t>
            </a:r>
            <a:endParaRPr lang="en-US" sz="2700" dirty="0"/>
          </a:p>
        </p:txBody>
      </p:sp>
      <p:sp>
        <p:nvSpPr>
          <p:cNvPr id="18" name="Text 15"/>
          <p:cNvSpPr/>
          <p:nvPr/>
        </p:nvSpPr>
        <p:spPr>
          <a:xfrm>
            <a:off x="7659529" y="3827026"/>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NOM-002-STPS-2010</a:t>
            </a:r>
            <a:endParaRPr lang="en-US" sz="27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2.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¿Cuál es el propósito principal del Equipo de Protección Personal (EPP)?</a:t>
            </a:r>
            <a:endParaRPr lang="en-US" sz="2700" dirty="0"/>
          </a:p>
        </p:txBody>
      </p:sp>
      <p:sp>
        <p:nvSpPr>
          <p:cNvPr id="15" name="Text 12"/>
          <p:cNvSpPr/>
          <p:nvPr/>
        </p:nvSpPr>
        <p:spPr>
          <a:xfrm>
            <a:off x="7659529" y="204680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Facilitar la comunicación entre empleados</a:t>
            </a:r>
            <a:endParaRPr lang="en-US" sz="2700" dirty="0"/>
          </a:p>
        </p:txBody>
      </p:sp>
      <p:sp>
        <p:nvSpPr>
          <p:cNvPr id="16" name="Text 13"/>
          <p:cNvSpPr/>
          <p:nvPr/>
        </p:nvSpPr>
        <p:spPr>
          <a:xfrm>
            <a:off x="7659529" y="2985254"/>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Aumentar la producción</a:t>
            </a:r>
            <a:endParaRPr lang="en-US" sz="2700" dirty="0"/>
          </a:p>
        </p:txBody>
      </p:sp>
      <p:sp>
        <p:nvSpPr>
          <p:cNvPr id="17" name="Text 14"/>
          <p:cNvSpPr/>
          <p:nvPr/>
        </p:nvSpPr>
        <p:spPr>
          <a:xfrm>
            <a:off x="7659529" y="3578662"/>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Proteger a las máquinas del mal uso</a:t>
            </a:r>
            <a:endParaRPr lang="en-US" sz="2700" dirty="0"/>
          </a:p>
        </p:txBody>
      </p:sp>
      <p:sp>
        <p:nvSpPr>
          <p:cNvPr id="18" name="Text 15"/>
          <p:cNvSpPr/>
          <p:nvPr/>
        </p:nvSpPr>
        <p:spPr>
          <a:xfrm>
            <a:off x="7659529" y="4517112"/>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Proteger al trabajador contra accidentes y enfermedades</a:t>
            </a:r>
            <a:endParaRPr lang="en-US" sz="27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2.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¿Cuál es el propósito principal del Equipo de Protección Personal (EPP)?</a:t>
            </a:r>
            <a:endParaRPr lang="en-US" sz="2700" dirty="0"/>
          </a:p>
        </p:txBody>
      </p:sp>
      <p:sp>
        <p:nvSpPr>
          <p:cNvPr id="15" name="Text 12"/>
          <p:cNvSpPr/>
          <p:nvPr/>
        </p:nvSpPr>
        <p:spPr>
          <a:xfrm>
            <a:off x="7659529" y="2046803"/>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Facilitar la comunicación entre empleados</a:t>
            </a:r>
            <a:endParaRPr lang="en-US" sz="2700" dirty="0"/>
          </a:p>
        </p:txBody>
      </p:sp>
      <p:sp>
        <p:nvSpPr>
          <p:cNvPr id="16" name="Text 13"/>
          <p:cNvSpPr/>
          <p:nvPr/>
        </p:nvSpPr>
        <p:spPr>
          <a:xfrm>
            <a:off x="7659529" y="2985254"/>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Aumentar la producción</a:t>
            </a:r>
            <a:endParaRPr lang="en-US" sz="2700" dirty="0"/>
          </a:p>
        </p:txBody>
      </p:sp>
      <p:sp>
        <p:nvSpPr>
          <p:cNvPr id="17" name="Text 14"/>
          <p:cNvSpPr/>
          <p:nvPr/>
        </p:nvSpPr>
        <p:spPr>
          <a:xfrm>
            <a:off x="7659529" y="3578662"/>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Proteger a las máquinas del mal uso</a:t>
            </a:r>
            <a:endParaRPr lang="en-US" sz="2700" dirty="0"/>
          </a:p>
        </p:txBody>
      </p:sp>
      <p:sp>
        <p:nvSpPr>
          <p:cNvPr id="18" name="Text 15"/>
          <p:cNvSpPr/>
          <p:nvPr/>
        </p:nvSpPr>
        <p:spPr>
          <a:xfrm>
            <a:off x="7659529" y="4517112"/>
            <a:ext cx="6012418" cy="690086"/>
          </a:xfrm>
          <a:prstGeom prst="rect">
            <a:avLst/>
          </a:prstGeom>
          <a:noFill/>
          <a:ln/>
        </p:spPr>
        <p:txBody>
          <a:bodyPr wrap="square" lIns="0" tIns="0" rIns="0" bIns="0" rtlCol="0" anchor="t"/>
          <a:lstStyle/>
          <a:p>
            <a:pPr algn="l" indent="0" marL="0">
              <a:lnSpc>
                <a:spcPts val="2700"/>
              </a:lnSpc>
              <a:buNone/>
            </a:pPr>
            <a:r>
              <a:rPr lang="en-US" sz="2700" b="1" u="sng" dirty="0">
                <a:solidFill>
                  <a:srgbClr val="0BD0D9"/>
                </a:solidFill>
                <a:latin typeface="Raleway Light" pitchFamily="34" charset="0"/>
                <a:ea typeface="Raleway Light" pitchFamily="34" charset="-122"/>
                <a:cs typeface="Raleway Light" pitchFamily="34" charset="-120"/>
              </a:rPr>
              <a:t>d) Proteger al trabajador contra accidentes y enfermedades</a:t>
            </a:r>
            <a:endParaRPr lang="en-US" sz="27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3.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se entiende por disposición final del equipo de protección personal?</a:t>
            </a:r>
            <a:endParaRPr lang="en-US" sz="2700" dirty="0"/>
          </a:p>
        </p:txBody>
      </p:sp>
      <p:sp>
        <p:nvSpPr>
          <p:cNvPr id="15" name="Text 12"/>
          <p:cNvSpPr/>
          <p:nvPr/>
        </p:nvSpPr>
        <p:spPr>
          <a:xfrm>
            <a:off x="7659529" y="239184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La compra de nuevo EPP</a:t>
            </a:r>
            <a:endParaRPr lang="en-US" sz="2700" dirty="0"/>
          </a:p>
        </p:txBody>
      </p:sp>
      <p:sp>
        <p:nvSpPr>
          <p:cNvPr id="16" name="Text 13"/>
          <p:cNvSpPr/>
          <p:nvPr/>
        </p:nvSpPr>
        <p:spPr>
          <a:xfrm>
            <a:off x="7659529" y="2985254"/>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Las medidas para asegurar que el EPP deteriorado ya no se utilice</a:t>
            </a:r>
            <a:endParaRPr lang="en-US" sz="2700" dirty="0"/>
          </a:p>
        </p:txBody>
      </p:sp>
      <p:sp>
        <p:nvSpPr>
          <p:cNvPr id="17" name="Text 14"/>
          <p:cNvSpPr/>
          <p:nvPr/>
        </p:nvSpPr>
        <p:spPr>
          <a:xfrm>
            <a:off x="7659529" y="3923705"/>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El almacenamiento adecuado del EPP</a:t>
            </a:r>
            <a:endParaRPr lang="en-US" sz="2700" dirty="0"/>
          </a:p>
        </p:txBody>
      </p:sp>
      <p:sp>
        <p:nvSpPr>
          <p:cNvPr id="18" name="Text 15"/>
          <p:cNvSpPr/>
          <p:nvPr/>
        </p:nvSpPr>
        <p:spPr>
          <a:xfrm>
            <a:off x="7659529" y="486215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La reparación del EPP dañado</a:t>
            </a:r>
            <a:endParaRPr lang="en-US" sz="27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4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3.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se entiende por disposición final del equipo de protección personal?</a:t>
            </a:r>
            <a:endParaRPr lang="en-US" sz="2700" dirty="0"/>
          </a:p>
        </p:txBody>
      </p:sp>
      <p:sp>
        <p:nvSpPr>
          <p:cNvPr id="15" name="Text 12"/>
          <p:cNvSpPr/>
          <p:nvPr/>
        </p:nvSpPr>
        <p:spPr>
          <a:xfrm>
            <a:off x="7659529" y="239184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La compra de nuevo EPP</a:t>
            </a:r>
            <a:endParaRPr lang="en-US" sz="2700" dirty="0"/>
          </a:p>
        </p:txBody>
      </p:sp>
      <p:sp>
        <p:nvSpPr>
          <p:cNvPr id="16" name="Text 13"/>
          <p:cNvSpPr/>
          <p:nvPr/>
        </p:nvSpPr>
        <p:spPr>
          <a:xfrm>
            <a:off x="7659529" y="2985254"/>
            <a:ext cx="6012418" cy="690086"/>
          </a:xfrm>
          <a:prstGeom prst="rect">
            <a:avLst/>
          </a:prstGeom>
          <a:noFill/>
          <a:ln/>
        </p:spPr>
        <p:txBody>
          <a:bodyPr wrap="square" lIns="0" tIns="0" rIns="0" bIns="0" rtlCol="0" anchor="t"/>
          <a:lstStyle/>
          <a:p>
            <a:pPr algn="l" indent="0" marL="0">
              <a:lnSpc>
                <a:spcPts val="2700"/>
              </a:lnSpc>
              <a:buNone/>
            </a:pPr>
            <a:r>
              <a:rPr lang="en-US" sz="2700" b="1" u="sng" dirty="0">
                <a:solidFill>
                  <a:srgbClr val="7CCA62"/>
                </a:solidFill>
                <a:latin typeface="Raleway Light" pitchFamily="34" charset="0"/>
                <a:ea typeface="Raleway Light" pitchFamily="34" charset="-122"/>
                <a:cs typeface="Raleway Light" pitchFamily="34" charset="-120"/>
              </a:rPr>
              <a:t>b) Las medidas para asegurar que el EPP deteriorado ya no se utilice</a:t>
            </a:r>
            <a:endParaRPr lang="en-US" sz="2700" dirty="0"/>
          </a:p>
        </p:txBody>
      </p:sp>
      <p:sp>
        <p:nvSpPr>
          <p:cNvPr id="17" name="Text 14"/>
          <p:cNvSpPr/>
          <p:nvPr/>
        </p:nvSpPr>
        <p:spPr>
          <a:xfrm>
            <a:off x="7659529" y="3923705"/>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El almacenamiento adecuado del EPP</a:t>
            </a:r>
            <a:endParaRPr lang="en-US" sz="2700" dirty="0"/>
          </a:p>
        </p:txBody>
      </p:sp>
      <p:sp>
        <p:nvSpPr>
          <p:cNvPr id="18" name="Text 15"/>
          <p:cNvSpPr/>
          <p:nvPr/>
        </p:nvSpPr>
        <p:spPr>
          <a:xfrm>
            <a:off x="7659529" y="486215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La reparación del EPP dañado</a:t>
            </a:r>
            <a:endParaRPr lang="en-US" sz="27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4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4.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¿Cuál es una de las obligaciones del patrón en relación con los riesgos de trabajo?</a:t>
            </a:r>
            <a:endParaRPr lang="en-US" sz="2700" dirty="0"/>
          </a:p>
        </p:txBody>
      </p:sp>
      <p:sp>
        <p:nvSpPr>
          <p:cNvPr id="15" name="Text 12"/>
          <p:cNvSpPr/>
          <p:nvPr/>
        </p:nvSpPr>
        <p:spPr>
          <a:xfrm>
            <a:off x="7659529" y="2391847"/>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Identificar y analizar los riesgos de trabajo por puesto y área</a:t>
            </a:r>
            <a:endParaRPr lang="en-US" sz="2700" dirty="0"/>
          </a:p>
        </p:txBody>
      </p:sp>
      <p:sp>
        <p:nvSpPr>
          <p:cNvPr id="16" name="Text 13"/>
          <p:cNvSpPr/>
          <p:nvPr/>
        </p:nvSpPr>
        <p:spPr>
          <a:xfrm>
            <a:off x="7659529" y="3330297"/>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Implementar programas de bienestar</a:t>
            </a:r>
            <a:endParaRPr lang="en-US" sz="2700" dirty="0"/>
          </a:p>
        </p:txBody>
      </p:sp>
      <p:sp>
        <p:nvSpPr>
          <p:cNvPr id="17" name="Text 14"/>
          <p:cNvSpPr/>
          <p:nvPr/>
        </p:nvSpPr>
        <p:spPr>
          <a:xfrm>
            <a:off x="7659529" y="426874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Reducir la jornada laboral</a:t>
            </a:r>
            <a:endParaRPr lang="en-US" sz="2700" dirty="0"/>
          </a:p>
        </p:txBody>
      </p:sp>
      <p:sp>
        <p:nvSpPr>
          <p:cNvPr id="18" name="Text 15"/>
          <p:cNvSpPr/>
          <p:nvPr/>
        </p:nvSpPr>
        <p:spPr>
          <a:xfrm>
            <a:off x="7659529" y="486215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Contratar personal adicional</a:t>
            </a:r>
            <a:endParaRPr lang="en-US" sz="27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5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4.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¿Cuál es una de las obligaciones del patrón en relación con los riesgos de trabajo?</a:t>
            </a:r>
            <a:endParaRPr lang="en-US" sz="2700" dirty="0"/>
          </a:p>
        </p:txBody>
      </p:sp>
      <p:sp>
        <p:nvSpPr>
          <p:cNvPr id="15" name="Text 12"/>
          <p:cNvSpPr/>
          <p:nvPr/>
        </p:nvSpPr>
        <p:spPr>
          <a:xfrm>
            <a:off x="7659529" y="2391847"/>
            <a:ext cx="6012418" cy="690086"/>
          </a:xfrm>
          <a:prstGeom prst="rect">
            <a:avLst/>
          </a:prstGeom>
          <a:noFill/>
          <a:ln/>
        </p:spPr>
        <p:txBody>
          <a:bodyPr wrap="square" lIns="0" tIns="0" rIns="0" bIns="0" rtlCol="0" anchor="t"/>
          <a:lstStyle/>
          <a:p>
            <a:pPr algn="l" indent="0" marL="0">
              <a:lnSpc>
                <a:spcPts val="2700"/>
              </a:lnSpc>
              <a:buNone/>
            </a:pPr>
            <a:r>
              <a:rPr lang="en-US" sz="2700" b="1" u="sng" dirty="0">
                <a:solidFill>
                  <a:srgbClr val="0F6FC6"/>
                </a:solidFill>
                <a:latin typeface="Raleway Light" pitchFamily="34" charset="0"/>
                <a:ea typeface="Raleway Light" pitchFamily="34" charset="-122"/>
                <a:cs typeface="Raleway Light" pitchFamily="34" charset="-120"/>
              </a:rPr>
              <a:t>a) Identificar y analizar los riesgos de trabajo por puesto y área</a:t>
            </a:r>
            <a:endParaRPr lang="en-US" sz="2700" dirty="0"/>
          </a:p>
        </p:txBody>
      </p:sp>
      <p:sp>
        <p:nvSpPr>
          <p:cNvPr id="16" name="Text 13"/>
          <p:cNvSpPr/>
          <p:nvPr/>
        </p:nvSpPr>
        <p:spPr>
          <a:xfrm>
            <a:off x="7659529" y="3330297"/>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Implementar programas de bienestar</a:t>
            </a:r>
            <a:endParaRPr lang="en-US" sz="2700" dirty="0"/>
          </a:p>
        </p:txBody>
      </p:sp>
      <p:sp>
        <p:nvSpPr>
          <p:cNvPr id="17" name="Text 14"/>
          <p:cNvSpPr/>
          <p:nvPr/>
        </p:nvSpPr>
        <p:spPr>
          <a:xfrm>
            <a:off x="7659529" y="426874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Reducir la jornada laboral</a:t>
            </a:r>
            <a:endParaRPr lang="en-US" sz="2700" dirty="0"/>
          </a:p>
        </p:txBody>
      </p:sp>
      <p:sp>
        <p:nvSpPr>
          <p:cNvPr id="18" name="Text 15"/>
          <p:cNvSpPr/>
          <p:nvPr/>
        </p:nvSpPr>
        <p:spPr>
          <a:xfrm>
            <a:off x="7659529" y="486215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Contratar personal adicional</a:t>
            </a:r>
            <a:endParaRPr lang="en-US" sz="27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5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5.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debe incluir el equipo de protección personal proporcionado a los trabajadores?</a:t>
            </a:r>
            <a:endParaRPr lang="en-US" sz="2700" dirty="0"/>
          </a:p>
        </p:txBody>
      </p:sp>
      <p:sp>
        <p:nvSpPr>
          <p:cNvPr id="15" name="Text 12"/>
          <p:cNvSpPr/>
          <p:nvPr/>
        </p:nvSpPr>
        <p:spPr>
          <a:xfrm>
            <a:off x="7659529" y="239184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Garantías extendidas</a:t>
            </a:r>
            <a:endParaRPr lang="en-US" sz="2700" dirty="0"/>
          </a:p>
        </p:txBody>
      </p:sp>
      <p:sp>
        <p:nvSpPr>
          <p:cNvPr id="16" name="Text 13"/>
          <p:cNvSpPr/>
          <p:nvPr/>
        </p:nvSpPr>
        <p:spPr>
          <a:xfrm>
            <a:off x="7659529" y="2985254"/>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Instrucciones de uso del patrón</a:t>
            </a:r>
            <a:endParaRPr lang="en-US" sz="2700" dirty="0"/>
          </a:p>
        </p:txBody>
      </p:sp>
      <p:sp>
        <p:nvSpPr>
          <p:cNvPr id="17" name="Text 14"/>
          <p:cNvSpPr/>
          <p:nvPr/>
        </p:nvSpPr>
        <p:spPr>
          <a:xfrm>
            <a:off x="7659529" y="3578662"/>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Instrucciones del fabricante para su uso y mantenimiento</a:t>
            </a:r>
            <a:endParaRPr lang="en-US" sz="2700" dirty="0"/>
          </a:p>
        </p:txBody>
      </p:sp>
      <p:sp>
        <p:nvSpPr>
          <p:cNvPr id="18" name="Text 15"/>
          <p:cNvSpPr/>
          <p:nvPr/>
        </p:nvSpPr>
        <p:spPr>
          <a:xfrm>
            <a:off x="7659529" y="451711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Instrucciones ilustrativas de uso</a:t>
            </a:r>
            <a:endParaRPr lang="en-US" sz="27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5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5.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debe incluir el equipo de protección personal proporcionado a los trabajadores?</a:t>
            </a:r>
            <a:endParaRPr lang="en-US" sz="2700" dirty="0"/>
          </a:p>
        </p:txBody>
      </p:sp>
      <p:sp>
        <p:nvSpPr>
          <p:cNvPr id="15" name="Text 12"/>
          <p:cNvSpPr/>
          <p:nvPr/>
        </p:nvSpPr>
        <p:spPr>
          <a:xfrm>
            <a:off x="7659529" y="239184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Garantías extendidas</a:t>
            </a:r>
            <a:endParaRPr lang="en-US" sz="2700" dirty="0"/>
          </a:p>
        </p:txBody>
      </p:sp>
      <p:sp>
        <p:nvSpPr>
          <p:cNvPr id="16" name="Text 13"/>
          <p:cNvSpPr/>
          <p:nvPr/>
        </p:nvSpPr>
        <p:spPr>
          <a:xfrm>
            <a:off x="7659529" y="2985254"/>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Instrucciones de uso del patrón</a:t>
            </a:r>
            <a:endParaRPr lang="en-US" sz="2700" dirty="0"/>
          </a:p>
        </p:txBody>
      </p:sp>
      <p:sp>
        <p:nvSpPr>
          <p:cNvPr id="17" name="Text 14"/>
          <p:cNvSpPr/>
          <p:nvPr/>
        </p:nvSpPr>
        <p:spPr>
          <a:xfrm>
            <a:off x="7659529" y="3578662"/>
            <a:ext cx="6012418" cy="690086"/>
          </a:xfrm>
          <a:prstGeom prst="rect">
            <a:avLst/>
          </a:prstGeom>
          <a:noFill/>
          <a:ln/>
        </p:spPr>
        <p:txBody>
          <a:bodyPr wrap="square" lIns="0" tIns="0" rIns="0" bIns="0" rtlCol="0" anchor="t"/>
          <a:lstStyle/>
          <a:p>
            <a:pPr algn="l" indent="0" marL="0">
              <a:lnSpc>
                <a:spcPts val="2700"/>
              </a:lnSpc>
              <a:buNone/>
            </a:pPr>
            <a:r>
              <a:rPr lang="en-US" sz="2700" b="1" u="sng" dirty="0">
                <a:solidFill>
                  <a:srgbClr val="10CF9B"/>
                </a:solidFill>
                <a:latin typeface="Raleway Light" pitchFamily="34" charset="0"/>
                <a:ea typeface="Raleway Light" pitchFamily="34" charset="-122"/>
                <a:cs typeface="Raleway Light" pitchFamily="34" charset="-120"/>
              </a:rPr>
              <a:t>c) Instrucciones del fabricante para su uso y mantenimiento</a:t>
            </a:r>
            <a:endParaRPr lang="en-US" sz="2700" dirty="0"/>
          </a:p>
        </p:txBody>
      </p:sp>
      <p:sp>
        <p:nvSpPr>
          <p:cNvPr id="18" name="Text 15"/>
          <p:cNvSpPr/>
          <p:nvPr/>
        </p:nvSpPr>
        <p:spPr>
          <a:xfrm>
            <a:off x="7659529" y="451711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Instrucciones ilustrativas de uso</a:t>
            </a:r>
            <a:endParaRPr lang="en-US" sz="27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 5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6.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debe hacer el patrón para áreas que requieren uso obligatorio del EPP?</a:t>
            </a:r>
            <a:endParaRPr lang="en-US" sz="2700" dirty="0"/>
          </a:p>
        </p:txBody>
      </p:sp>
      <p:sp>
        <p:nvSpPr>
          <p:cNvPr id="15" name="Text 12"/>
          <p:cNvSpPr/>
          <p:nvPr/>
        </p:nvSpPr>
        <p:spPr>
          <a:xfrm>
            <a:off x="7659529" y="2391847"/>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Permitirse el uso voluntario del EPP</a:t>
            </a:r>
            <a:endParaRPr lang="en-US" sz="2700" dirty="0"/>
          </a:p>
        </p:txBody>
      </p:sp>
      <p:sp>
        <p:nvSpPr>
          <p:cNvPr id="16" name="Text 13"/>
          <p:cNvSpPr/>
          <p:nvPr/>
        </p:nvSpPr>
        <p:spPr>
          <a:xfrm>
            <a:off x="7659529" y="3330297"/>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Identificar y señalizar dichas áreas conforme a la NOM-026-STPS-1998</a:t>
            </a:r>
            <a:endParaRPr lang="en-US" sz="2700" dirty="0"/>
          </a:p>
        </p:txBody>
      </p:sp>
      <p:sp>
        <p:nvSpPr>
          <p:cNvPr id="17" name="Text 14"/>
          <p:cNvSpPr/>
          <p:nvPr/>
        </p:nvSpPr>
        <p:spPr>
          <a:xfrm>
            <a:off x="7659529" y="4613791"/>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Prohibir el acceso a dichas áreas</a:t>
            </a:r>
            <a:endParaRPr lang="en-US" sz="2700" dirty="0"/>
          </a:p>
        </p:txBody>
      </p:sp>
      <p:sp>
        <p:nvSpPr>
          <p:cNvPr id="18" name="Text 15"/>
          <p:cNvSpPr/>
          <p:nvPr/>
        </p:nvSpPr>
        <p:spPr>
          <a:xfrm>
            <a:off x="7659529" y="520719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Proveer sólo algunos EPP</a:t>
            </a:r>
            <a:endParaRPr lang="en-US" sz="27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name="Slide 5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6.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debe hacer el patrón para áreas que requieren uso obligatorio del EPP?</a:t>
            </a:r>
            <a:endParaRPr lang="en-US" sz="2700" dirty="0"/>
          </a:p>
        </p:txBody>
      </p:sp>
      <p:sp>
        <p:nvSpPr>
          <p:cNvPr id="15" name="Text 12"/>
          <p:cNvSpPr/>
          <p:nvPr/>
        </p:nvSpPr>
        <p:spPr>
          <a:xfrm>
            <a:off x="7659529" y="2391847"/>
            <a:ext cx="6012418" cy="690086"/>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Permitirse el uso voluntario del EPP</a:t>
            </a:r>
            <a:endParaRPr lang="en-US" sz="2700" dirty="0"/>
          </a:p>
        </p:txBody>
      </p:sp>
      <p:sp>
        <p:nvSpPr>
          <p:cNvPr id="16" name="Text 13"/>
          <p:cNvSpPr/>
          <p:nvPr/>
        </p:nvSpPr>
        <p:spPr>
          <a:xfrm>
            <a:off x="7659529" y="3330297"/>
            <a:ext cx="6012418" cy="1035129"/>
          </a:xfrm>
          <a:prstGeom prst="rect">
            <a:avLst/>
          </a:prstGeom>
          <a:noFill/>
          <a:ln/>
        </p:spPr>
        <p:txBody>
          <a:bodyPr wrap="square" lIns="0" tIns="0" rIns="0" bIns="0" rtlCol="0" anchor="t"/>
          <a:lstStyle/>
          <a:p>
            <a:pPr algn="l" indent="0" marL="0">
              <a:lnSpc>
                <a:spcPts val="2700"/>
              </a:lnSpc>
              <a:buNone/>
            </a:pPr>
            <a:r>
              <a:rPr lang="en-US" sz="2700" b="1" u="sng" dirty="0">
                <a:solidFill>
                  <a:srgbClr val="7CCA62"/>
                </a:solidFill>
                <a:latin typeface="Raleway Light" pitchFamily="34" charset="0"/>
                <a:ea typeface="Raleway Light" pitchFamily="34" charset="-122"/>
                <a:cs typeface="Raleway Light" pitchFamily="34" charset="-120"/>
              </a:rPr>
              <a:t>b) Identificar y señalizar dichas áreas conforme a la NOM-026-STPS-1998</a:t>
            </a:r>
            <a:endParaRPr lang="en-US" sz="2700" dirty="0"/>
          </a:p>
        </p:txBody>
      </p:sp>
      <p:sp>
        <p:nvSpPr>
          <p:cNvPr id="17" name="Text 14"/>
          <p:cNvSpPr/>
          <p:nvPr/>
        </p:nvSpPr>
        <p:spPr>
          <a:xfrm>
            <a:off x="7659529" y="4613791"/>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Prohibir el acceso a dichas áreas</a:t>
            </a:r>
            <a:endParaRPr lang="en-US" sz="2700" dirty="0"/>
          </a:p>
        </p:txBody>
      </p:sp>
      <p:sp>
        <p:nvSpPr>
          <p:cNvPr id="18" name="Text 15"/>
          <p:cNvSpPr/>
          <p:nvPr/>
        </p:nvSpPr>
        <p:spPr>
          <a:xfrm>
            <a:off x="7659529" y="5207198"/>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Proveer sólo algunos EPP</a:t>
            </a:r>
            <a:endParaRPr lang="en-US" sz="27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name="Slide 5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380173"/>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7.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equipo de protección se recomienda para proteger los ojos de vapores o humos que puedan irritarlos?</a:t>
            </a:r>
            <a:endParaRPr lang="en-US" sz="2700" dirty="0"/>
          </a:p>
        </p:txBody>
      </p:sp>
      <p:sp>
        <p:nvSpPr>
          <p:cNvPr id="15" name="Text 12"/>
          <p:cNvSpPr/>
          <p:nvPr/>
        </p:nvSpPr>
        <p:spPr>
          <a:xfrm>
            <a:off x="7659529" y="2736890"/>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Careta para soldador</a:t>
            </a:r>
            <a:endParaRPr lang="en-US" sz="2700" dirty="0"/>
          </a:p>
        </p:txBody>
      </p:sp>
      <p:sp>
        <p:nvSpPr>
          <p:cNvPr id="16" name="Text 13"/>
          <p:cNvSpPr/>
          <p:nvPr/>
        </p:nvSpPr>
        <p:spPr>
          <a:xfrm>
            <a:off x="7659529" y="333029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Goggles</a:t>
            </a:r>
            <a:endParaRPr lang="en-US" sz="2700" dirty="0"/>
          </a:p>
        </p:txBody>
      </p:sp>
      <p:sp>
        <p:nvSpPr>
          <p:cNvPr id="17" name="Text 14"/>
          <p:cNvSpPr/>
          <p:nvPr/>
        </p:nvSpPr>
        <p:spPr>
          <a:xfrm>
            <a:off x="7659529" y="392370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Anteojos de protección</a:t>
            </a:r>
            <a:endParaRPr lang="en-US" sz="2700" dirty="0"/>
          </a:p>
        </p:txBody>
      </p:sp>
      <p:sp>
        <p:nvSpPr>
          <p:cNvPr id="18" name="Text 15"/>
          <p:cNvSpPr/>
          <p:nvPr/>
        </p:nvSpPr>
        <p:spPr>
          <a:xfrm>
            <a:off x="7659529" y="451711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Gafas para soldador</a:t>
            </a:r>
            <a:endParaRPr lang="en-US" sz="27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name="Slide 5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380173"/>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7.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equipo de protección se recomienda para proteger los ojos de vapores o humos que puedan irritarlos?</a:t>
            </a:r>
            <a:endParaRPr lang="en-US" sz="2700" dirty="0"/>
          </a:p>
        </p:txBody>
      </p:sp>
      <p:sp>
        <p:nvSpPr>
          <p:cNvPr id="15" name="Text 12"/>
          <p:cNvSpPr/>
          <p:nvPr/>
        </p:nvSpPr>
        <p:spPr>
          <a:xfrm>
            <a:off x="7659529" y="2736890"/>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Careta para soldador</a:t>
            </a:r>
            <a:endParaRPr lang="en-US" sz="2700" dirty="0"/>
          </a:p>
        </p:txBody>
      </p:sp>
      <p:sp>
        <p:nvSpPr>
          <p:cNvPr id="16" name="Text 13"/>
          <p:cNvSpPr/>
          <p:nvPr/>
        </p:nvSpPr>
        <p:spPr>
          <a:xfrm>
            <a:off x="7659529" y="333029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Goggles</a:t>
            </a:r>
            <a:endParaRPr lang="en-US" sz="2700" dirty="0"/>
          </a:p>
        </p:txBody>
      </p:sp>
      <p:sp>
        <p:nvSpPr>
          <p:cNvPr id="17" name="Text 14"/>
          <p:cNvSpPr/>
          <p:nvPr/>
        </p:nvSpPr>
        <p:spPr>
          <a:xfrm>
            <a:off x="7659529" y="3923705"/>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10CF9B"/>
                </a:solidFill>
                <a:latin typeface="Raleway Light" pitchFamily="34" charset="0"/>
                <a:ea typeface="Raleway Light" pitchFamily="34" charset="-122"/>
                <a:cs typeface="Raleway Light" pitchFamily="34" charset="-120"/>
              </a:rPr>
              <a:t>c) Anteojos de protección</a:t>
            </a:r>
            <a:endParaRPr lang="en-US" sz="2700" dirty="0"/>
          </a:p>
        </p:txBody>
      </p:sp>
      <p:sp>
        <p:nvSpPr>
          <p:cNvPr id="18" name="Text 15"/>
          <p:cNvSpPr/>
          <p:nvPr/>
        </p:nvSpPr>
        <p:spPr>
          <a:xfrm>
            <a:off x="7659529" y="451711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Gafas para soldador</a:t>
            </a:r>
            <a:endParaRPr lang="en-US" sz="27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name="Slide 5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8.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protección facial se utiliza para procesos de soldadura autógena?</a:t>
            </a:r>
            <a:endParaRPr lang="en-US" sz="2700" dirty="0"/>
          </a:p>
        </p:txBody>
      </p:sp>
      <p:sp>
        <p:nvSpPr>
          <p:cNvPr id="15" name="Text 12"/>
          <p:cNvSpPr/>
          <p:nvPr/>
        </p:nvSpPr>
        <p:spPr>
          <a:xfrm>
            <a:off x="7659529" y="239184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Casco contra impacto</a:t>
            </a:r>
            <a:endParaRPr lang="en-US" sz="2700" dirty="0"/>
          </a:p>
        </p:txBody>
      </p:sp>
      <p:sp>
        <p:nvSpPr>
          <p:cNvPr id="16" name="Text 13"/>
          <p:cNvSpPr/>
          <p:nvPr/>
        </p:nvSpPr>
        <p:spPr>
          <a:xfrm>
            <a:off x="7659529" y="2985254"/>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Pantalla facial</a:t>
            </a:r>
            <a:endParaRPr lang="en-US" sz="2700" dirty="0"/>
          </a:p>
        </p:txBody>
      </p:sp>
      <p:sp>
        <p:nvSpPr>
          <p:cNvPr id="17" name="Text 14"/>
          <p:cNvSpPr/>
          <p:nvPr/>
        </p:nvSpPr>
        <p:spPr>
          <a:xfrm>
            <a:off x="7659529" y="357866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Anteojos de protección</a:t>
            </a:r>
            <a:endParaRPr lang="en-US" sz="2700" dirty="0"/>
          </a:p>
        </p:txBody>
      </p:sp>
      <p:sp>
        <p:nvSpPr>
          <p:cNvPr id="18" name="Text 15"/>
          <p:cNvSpPr/>
          <p:nvPr/>
        </p:nvSpPr>
        <p:spPr>
          <a:xfrm>
            <a:off x="7659529" y="4172069"/>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Gafas para soldador</a:t>
            </a:r>
            <a:endParaRPr lang="en-US" sz="27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name="Slide 5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035129"/>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8.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protección facial se utiliza para procesos de soldadura autógena?</a:t>
            </a:r>
            <a:endParaRPr lang="en-US" sz="2700" dirty="0"/>
          </a:p>
        </p:txBody>
      </p:sp>
      <p:sp>
        <p:nvSpPr>
          <p:cNvPr id="15" name="Text 12"/>
          <p:cNvSpPr/>
          <p:nvPr/>
        </p:nvSpPr>
        <p:spPr>
          <a:xfrm>
            <a:off x="7659529" y="239184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Casco contra impacto</a:t>
            </a:r>
            <a:endParaRPr lang="en-US" sz="2700" dirty="0"/>
          </a:p>
        </p:txBody>
      </p:sp>
      <p:sp>
        <p:nvSpPr>
          <p:cNvPr id="16" name="Text 13"/>
          <p:cNvSpPr/>
          <p:nvPr/>
        </p:nvSpPr>
        <p:spPr>
          <a:xfrm>
            <a:off x="7659529" y="2985254"/>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Pantalla facial</a:t>
            </a:r>
            <a:endParaRPr lang="en-US" sz="2700" dirty="0"/>
          </a:p>
        </p:txBody>
      </p:sp>
      <p:sp>
        <p:nvSpPr>
          <p:cNvPr id="17" name="Text 14"/>
          <p:cNvSpPr/>
          <p:nvPr/>
        </p:nvSpPr>
        <p:spPr>
          <a:xfrm>
            <a:off x="7659529" y="357866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Anteojos de protección</a:t>
            </a:r>
            <a:endParaRPr lang="en-US" sz="2700" dirty="0"/>
          </a:p>
        </p:txBody>
      </p:sp>
      <p:sp>
        <p:nvSpPr>
          <p:cNvPr id="18" name="Text 15"/>
          <p:cNvSpPr/>
          <p:nvPr/>
        </p:nvSpPr>
        <p:spPr>
          <a:xfrm>
            <a:off x="7659529" y="4172069"/>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0BD0D9"/>
                </a:solidFill>
                <a:latin typeface="Raleway Light" pitchFamily="34" charset="0"/>
                <a:ea typeface="Raleway Light" pitchFamily="34" charset="-122"/>
                <a:cs typeface="Raleway Light" pitchFamily="34" charset="-120"/>
              </a:rPr>
              <a:t>d) Gafas para soldador</a:t>
            </a:r>
            <a:endParaRPr lang="en-US" sz="2700"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name="Slide 5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380173"/>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9.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¿Cuál es el equipo de protección adecuado para proteger los ojos de la proyección de partículas durante el esmerilado?</a:t>
            </a:r>
            <a:endParaRPr lang="en-US" sz="2700" dirty="0"/>
          </a:p>
        </p:txBody>
      </p:sp>
      <p:sp>
        <p:nvSpPr>
          <p:cNvPr id="15" name="Text 12"/>
          <p:cNvSpPr/>
          <p:nvPr/>
        </p:nvSpPr>
        <p:spPr>
          <a:xfrm>
            <a:off x="7659529" y="2736890"/>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Anteojos de protección</a:t>
            </a:r>
            <a:endParaRPr lang="en-US" sz="2700" dirty="0"/>
          </a:p>
        </p:txBody>
      </p:sp>
      <p:sp>
        <p:nvSpPr>
          <p:cNvPr id="16" name="Text 13"/>
          <p:cNvSpPr/>
          <p:nvPr/>
        </p:nvSpPr>
        <p:spPr>
          <a:xfrm>
            <a:off x="7659529" y="333029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Capuchas</a:t>
            </a:r>
            <a:endParaRPr lang="en-US" sz="2700" dirty="0"/>
          </a:p>
        </p:txBody>
      </p:sp>
      <p:sp>
        <p:nvSpPr>
          <p:cNvPr id="17" name="Text 14"/>
          <p:cNvSpPr/>
          <p:nvPr/>
        </p:nvSpPr>
        <p:spPr>
          <a:xfrm>
            <a:off x="7659529" y="392370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Goggles</a:t>
            </a:r>
            <a:endParaRPr lang="en-US" sz="2700" dirty="0"/>
          </a:p>
        </p:txBody>
      </p:sp>
      <p:sp>
        <p:nvSpPr>
          <p:cNvPr id="18" name="Text 15"/>
          <p:cNvSpPr/>
          <p:nvPr/>
        </p:nvSpPr>
        <p:spPr>
          <a:xfrm>
            <a:off x="7659529" y="451711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Careta para soldador</a:t>
            </a:r>
            <a:endParaRPr lang="en-US" sz="27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name="Slide 6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380173"/>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9.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¿Cuál es el equipo de protección adecuado para proteger los ojos de la proyección de partículas durante el esmerilado?</a:t>
            </a:r>
            <a:endParaRPr lang="en-US" sz="2700" dirty="0"/>
          </a:p>
        </p:txBody>
      </p:sp>
      <p:sp>
        <p:nvSpPr>
          <p:cNvPr id="15" name="Text 12"/>
          <p:cNvSpPr/>
          <p:nvPr/>
        </p:nvSpPr>
        <p:spPr>
          <a:xfrm>
            <a:off x="7659529" y="2736890"/>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0F6FC6"/>
                </a:solidFill>
                <a:latin typeface="Raleway Light" pitchFamily="34" charset="0"/>
                <a:ea typeface="Raleway Light" pitchFamily="34" charset="-122"/>
                <a:cs typeface="Raleway Light" pitchFamily="34" charset="-120"/>
              </a:rPr>
              <a:t>a) Anteojos de protección</a:t>
            </a:r>
            <a:endParaRPr lang="en-US" sz="2700" dirty="0"/>
          </a:p>
        </p:txBody>
      </p:sp>
      <p:sp>
        <p:nvSpPr>
          <p:cNvPr id="16" name="Text 13"/>
          <p:cNvSpPr/>
          <p:nvPr/>
        </p:nvSpPr>
        <p:spPr>
          <a:xfrm>
            <a:off x="7659529" y="333029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b) Capuchas</a:t>
            </a:r>
            <a:endParaRPr lang="en-US" sz="2700" dirty="0"/>
          </a:p>
        </p:txBody>
      </p:sp>
      <p:sp>
        <p:nvSpPr>
          <p:cNvPr id="17" name="Text 14"/>
          <p:cNvSpPr/>
          <p:nvPr/>
        </p:nvSpPr>
        <p:spPr>
          <a:xfrm>
            <a:off x="7659529" y="392370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Goggles</a:t>
            </a:r>
            <a:endParaRPr lang="en-US" sz="2700" dirty="0"/>
          </a:p>
        </p:txBody>
      </p:sp>
      <p:sp>
        <p:nvSpPr>
          <p:cNvPr id="18" name="Text 15"/>
          <p:cNvSpPr/>
          <p:nvPr/>
        </p:nvSpPr>
        <p:spPr>
          <a:xfrm>
            <a:off x="7659529" y="451711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Careta para soldador</a:t>
            </a:r>
            <a:endParaRPr lang="en-US" sz="2700"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name="Slide 6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380173"/>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10.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equipo de protección se debe usar cuando existe riesgo de exposición a partículas en alta velocidad?</a:t>
            </a:r>
            <a:endParaRPr lang="en-US" sz="2700" dirty="0"/>
          </a:p>
        </p:txBody>
      </p:sp>
      <p:sp>
        <p:nvSpPr>
          <p:cNvPr id="15" name="Text 12"/>
          <p:cNvSpPr/>
          <p:nvPr/>
        </p:nvSpPr>
        <p:spPr>
          <a:xfrm>
            <a:off x="7659529" y="2736890"/>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F6FC6"/>
                </a:solidFill>
                <a:latin typeface="Raleway Light" pitchFamily="34" charset="0"/>
                <a:ea typeface="Raleway Light" pitchFamily="34" charset="-122"/>
                <a:cs typeface="Raleway Light" pitchFamily="34" charset="-120"/>
              </a:rPr>
              <a:t>a) Pantalla facial</a:t>
            </a:r>
            <a:endParaRPr lang="en-US" sz="2700" dirty="0"/>
          </a:p>
        </p:txBody>
      </p:sp>
      <p:sp>
        <p:nvSpPr>
          <p:cNvPr id="16" name="Text 13"/>
          <p:cNvSpPr/>
          <p:nvPr/>
        </p:nvSpPr>
        <p:spPr>
          <a:xfrm>
            <a:off x="7659529" y="3330297"/>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7CCA62"/>
                </a:solidFill>
                <a:latin typeface="Raleway Light" pitchFamily="34" charset="0"/>
                <a:ea typeface="Raleway Light" pitchFamily="34" charset="-122"/>
                <a:cs typeface="Raleway Light" pitchFamily="34" charset="-120"/>
              </a:rPr>
              <a:t>b) Goggles</a:t>
            </a:r>
            <a:endParaRPr lang="en-US" sz="2700" dirty="0"/>
          </a:p>
        </p:txBody>
      </p:sp>
      <p:sp>
        <p:nvSpPr>
          <p:cNvPr id="17" name="Text 14"/>
          <p:cNvSpPr/>
          <p:nvPr/>
        </p:nvSpPr>
        <p:spPr>
          <a:xfrm>
            <a:off x="7659529" y="392370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10CF9B"/>
                </a:solidFill>
                <a:latin typeface="Raleway Light" pitchFamily="34" charset="0"/>
                <a:ea typeface="Raleway Light" pitchFamily="34" charset="-122"/>
                <a:cs typeface="Raleway Light" pitchFamily="34" charset="-120"/>
              </a:rPr>
              <a:t>c) Anteojos de protección</a:t>
            </a:r>
            <a:endParaRPr lang="en-US" sz="2700" dirty="0"/>
          </a:p>
        </p:txBody>
      </p:sp>
      <p:sp>
        <p:nvSpPr>
          <p:cNvPr id="18" name="Text 15"/>
          <p:cNvSpPr/>
          <p:nvPr/>
        </p:nvSpPr>
        <p:spPr>
          <a:xfrm>
            <a:off x="7659529" y="451711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0BD0D9"/>
                </a:solidFill>
                <a:latin typeface="Raleway Light" pitchFamily="34" charset="0"/>
                <a:ea typeface="Raleway Light" pitchFamily="34" charset="-122"/>
                <a:cs typeface="Raleway Light" pitchFamily="34" charset="-120"/>
              </a:rPr>
              <a:t>d) Gafas para soldador</a:t>
            </a:r>
            <a:endParaRPr lang="en-US" sz="27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name="Slide 6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Text 0"/>
          <p:cNvSpPr/>
          <p:nvPr/>
        </p:nvSpPr>
        <p:spPr>
          <a:xfrm>
            <a:off x="966073" y="110835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4" name="Text 1"/>
          <p:cNvSpPr/>
          <p:nvPr/>
        </p:nvSpPr>
        <p:spPr>
          <a:xfrm>
            <a:off x="966073" y="163270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5" name="Text 2"/>
          <p:cNvSpPr/>
          <p:nvPr/>
        </p:nvSpPr>
        <p:spPr>
          <a:xfrm>
            <a:off x="966073" y="2157055"/>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6" name="Text 3"/>
          <p:cNvSpPr/>
          <p:nvPr/>
        </p:nvSpPr>
        <p:spPr>
          <a:xfrm>
            <a:off x="966073" y="2681407"/>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7" name="Text 4"/>
          <p:cNvSpPr/>
          <p:nvPr/>
        </p:nvSpPr>
        <p:spPr>
          <a:xfrm>
            <a:off x="966073" y="3205758"/>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8" name="Text 5"/>
          <p:cNvSpPr/>
          <p:nvPr/>
        </p:nvSpPr>
        <p:spPr>
          <a:xfrm>
            <a:off x="966073" y="3730109"/>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9" name="Text 6"/>
          <p:cNvSpPr/>
          <p:nvPr/>
        </p:nvSpPr>
        <p:spPr>
          <a:xfrm>
            <a:off x="966073" y="4254460"/>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0" name="Text 7"/>
          <p:cNvSpPr/>
          <p:nvPr/>
        </p:nvSpPr>
        <p:spPr>
          <a:xfrm>
            <a:off x="966073" y="4778812"/>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1" name="Text 8"/>
          <p:cNvSpPr/>
          <p:nvPr/>
        </p:nvSpPr>
        <p:spPr>
          <a:xfrm>
            <a:off x="966073" y="5303163"/>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2" name="Text 9"/>
          <p:cNvSpPr/>
          <p:nvPr/>
        </p:nvSpPr>
        <p:spPr>
          <a:xfrm>
            <a:off x="966073" y="5827514"/>
            <a:ext cx="6012418" cy="275987"/>
          </a:xfrm>
          <a:prstGeom prst="rect">
            <a:avLst/>
          </a:prstGeom>
          <a:noFill/>
          <a:ln/>
        </p:spPr>
        <p:txBody>
          <a:bodyPr wrap="none" lIns="0" tIns="0" rIns="0" bIns="0" rtlCol="0" anchor="t"/>
          <a:lstStyle/>
          <a:p>
            <a:pPr algn="l" indent="0" marL="0">
              <a:lnSpc>
                <a:spcPts val="2150"/>
              </a:lnSpc>
              <a:buNone/>
            </a:pPr>
            <a:endParaRPr lang="en-US" sz="2150" dirty="0"/>
          </a:p>
        </p:txBody>
      </p:sp>
      <p:sp>
        <p:nvSpPr>
          <p:cNvPr id="13" name="Text 10"/>
          <p:cNvSpPr/>
          <p:nvPr/>
        </p:nvSpPr>
        <p:spPr>
          <a:xfrm>
            <a:off x="1115258" y="6379488"/>
            <a:ext cx="5714048" cy="714137"/>
          </a:xfrm>
          <a:prstGeom prst="rect">
            <a:avLst/>
          </a:prstGeom>
          <a:noFill/>
          <a:ln/>
        </p:spPr>
        <p:txBody>
          <a:bodyPr wrap="none" lIns="0" tIns="0" rIns="0" bIns="0" rtlCol="0" anchor="t"/>
          <a:lstStyle/>
          <a:p>
            <a:pPr algn="ctr" indent="0" marL="0">
              <a:lnSpc>
                <a:spcPts val="5600"/>
              </a:lnSpc>
              <a:buNone/>
            </a:pPr>
            <a:r>
              <a:rPr lang="en-US" sz="4450" b="1" dirty="0">
                <a:solidFill>
                  <a:srgbClr val="0F6FC6"/>
                </a:solidFill>
                <a:latin typeface="Raleway Bold" pitchFamily="34" charset="0"/>
                <a:ea typeface="Raleway Bold" pitchFamily="34" charset="-122"/>
                <a:cs typeface="Raleway Bold" pitchFamily="34" charset="-120"/>
              </a:rPr>
              <a:t>EVALUACIÓN</a:t>
            </a:r>
            <a:endParaRPr lang="en-US" sz="4450" dirty="0"/>
          </a:p>
        </p:txBody>
      </p:sp>
      <p:sp>
        <p:nvSpPr>
          <p:cNvPr id="14" name="Text 11"/>
          <p:cNvSpPr/>
          <p:nvPr/>
        </p:nvSpPr>
        <p:spPr>
          <a:xfrm>
            <a:off x="7659529" y="1108353"/>
            <a:ext cx="6012418" cy="1380173"/>
          </a:xfrm>
          <a:prstGeom prst="rect">
            <a:avLst/>
          </a:prstGeom>
          <a:noFill/>
          <a:ln/>
        </p:spPr>
        <p:txBody>
          <a:bodyPr wrap="squar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10. </a:t>
            </a:r>
            <a:pPr algn="l" indent="0" marL="0">
              <a:lnSpc>
                <a:spcPts val="2700"/>
              </a:lnSpc>
              <a:buNone/>
            </a:pPr>
            <a:r>
              <a:rPr lang="en-US" sz="2700" dirty="0">
                <a:solidFill>
                  <a:srgbClr val="666666"/>
                </a:solidFill>
                <a:latin typeface="Raleway Light" pitchFamily="34" charset="0"/>
                <a:ea typeface="Raleway Light" pitchFamily="34" charset="-122"/>
                <a:cs typeface="Raleway Light" pitchFamily="34" charset="-120"/>
              </a:rPr>
              <a:t>¿Qué equipo de protección se debe usar cuando existe riesgo de exposición a partículas en alta velocidad?</a:t>
            </a:r>
            <a:endParaRPr lang="en-US" sz="2700" dirty="0"/>
          </a:p>
        </p:txBody>
      </p:sp>
      <p:sp>
        <p:nvSpPr>
          <p:cNvPr id="15" name="Text 12"/>
          <p:cNvSpPr/>
          <p:nvPr/>
        </p:nvSpPr>
        <p:spPr>
          <a:xfrm>
            <a:off x="7659529" y="2736890"/>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a) Pantalla facial</a:t>
            </a:r>
            <a:endParaRPr lang="en-US" sz="2700" dirty="0"/>
          </a:p>
        </p:txBody>
      </p:sp>
      <p:sp>
        <p:nvSpPr>
          <p:cNvPr id="16" name="Text 13"/>
          <p:cNvSpPr/>
          <p:nvPr/>
        </p:nvSpPr>
        <p:spPr>
          <a:xfrm>
            <a:off x="7659529" y="3330297"/>
            <a:ext cx="6012418" cy="345043"/>
          </a:xfrm>
          <a:prstGeom prst="rect">
            <a:avLst/>
          </a:prstGeom>
          <a:noFill/>
          <a:ln/>
        </p:spPr>
        <p:txBody>
          <a:bodyPr wrap="none" lIns="0" tIns="0" rIns="0" bIns="0" rtlCol="0" anchor="t"/>
          <a:lstStyle/>
          <a:p>
            <a:pPr algn="l" indent="0" marL="0">
              <a:lnSpc>
                <a:spcPts val="2700"/>
              </a:lnSpc>
              <a:buNone/>
            </a:pPr>
            <a:r>
              <a:rPr lang="en-US" sz="2700" b="1" u="sng" dirty="0">
                <a:solidFill>
                  <a:srgbClr val="7CCA62"/>
                </a:solidFill>
                <a:latin typeface="Raleway Light" pitchFamily="34" charset="0"/>
                <a:ea typeface="Raleway Light" pitchFamily="34" charset="-122"/>
                <a:cs typeface="Raleway Light" pitchFamily="34" charset="-120"/>
              </a:rPr>
              <a:t>b) Goggles</a:t>
            </a:r>
            <a:endParaRPr lang="en-US" sz="2700" dirty="0"/>
          </a:p>
        </p:txBody>
      </p:sp>
      <p:sp>
        <p:nvSpPr>
          <p:cNvPr id="17" name="Text 14"/>
          <p:cNvSpPr/>
          <p:nvPr/>
        </p:nvSpPr>
        <p:spPr>
          <a:xfrm>
            <a:off x="7659529" y="3923705"/>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c) Anteojos de protección</a:t>
            </a:r>
            <a:endParaRPr lang="en-US" sz="2700" dirty="0"/>
          </a:p>
        </p:txBody>
      </p:sp>
      <p:sp>
        <p:nvSpPr>
          <p:cNvPr id="18" name="Text 15"/>
          <p:cNvSpPr/>
          <p:nvPr/>
        </p:nvSpPr>
        <p:spPr>
          <a:xfrm>
            <a:off x="7659529" y="4517112"/>
            <a:ext cx="6012418" cy="345043"/>
          </a:xfrm>
          <a:prstGeom prst="rect">
            <a:avLst/>
          </a:prstGeom>
          <a:noFill/>
          <a:ln/>
        </p:spPr>
        <p:txBody>
          <a:bodyPr wrap="none" lIns="0" tIns="0" rIns="0" bIns="0" rtlCol="0" anchor="t"/>
          <a:lstStyle/>
          <a:p>
            <a:pPr algn="l" indent="0" marL="0">
              <a:lnSpc>
                <a:spcPts val="2700"/>
              </a:lnSpc>
              <a:buNone/>
            </a:pPr>
            <a:r>
              <a:rPr lang="en-US" sz="2700" b="1" dirty="0">
                <a:solidFill>
                  <a:srgbClr val="204C8E"/>
                </a:solidFill>
                <a:latin typeface="Raleway Light" pitchFamily="34" charset="0"/>
                <a:ea typeface="Raleway Light" pitchFamily="34" charset="-122"/>
                <a:cs typeface="Raleway Light" pitchFamily="34" charset="-120"/>
              </a:rPr>
              <a:t>d) Gafas para soldador</a:t>
            </a:r>
            <a:endParaRPr lang="en-US" sz="2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62</Slides>
  <Notes>62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62</vt:i4>
      </vt:variant>
    </vt:vector>
  </HeadingPairs>
  <TitlesOfParts>
    <vt:vector size="65"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2025-06-23T20:03:23Z</dcterms:created>
  <dcterms:modified xsi:type="dcterms:W3CDTF">2025-06-23T20:03:23Z</dcterms:modified>
</cp:coreProperties>
</file>