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slideMasters/slideMaster39.xml" ContentType="application/vnd.openxmlformats-officedocument.presentationml.slideMaster+xml"/>
  <Override PartName="/ppt/slides/slide39.xml" ContentType="application/vnd.openxmlformats-officedocument.presentationml.slide+xml"/>
  <Override PartName="/ppt/slideMasters/slideMaster40.xml" ContentType="application/vnd.openxmlformats-officedocument.presentationml.slideMaster+xml"/>
  <Override PartName="/ppt/slides/slide40.xml" ContentType="application/vnd.openxmlformats-officedocument.presentationml.slide+xml"/>
  <Override PartName="/ppt/slideMasters/slideMaster41.xml" ContentType="application/vnd.openxmlformats-officedocument.presentationml.slideMaster+xml"/>
  <Override PartName="/ppt/slides/slide41.xml" ContentType="application/vnd.openxmlformats-officedocument.presentationml.slide+xml"/>
  <Override PartName="/ppt/slideMasters/slideMaster42.xml" ContentType="application/vnd.openxmlformats-officedocument.presentationml.slideMaster+xml"/>
  <Override PartName="/ppt/slides/slide42.xml" ContentType="application/vnd.openxmlformats-officedocument.presentationml.slide+xml"/>
  <Override PartName="/ppt/slideMasters/slideMaster43.xml" ContentType="application/vnd.openxmlformats-officedocument.presentationml.slideMaster+xml"/>
  <Override PartName="/ppt/slides/slide43.xml" ContentType="application/vnd.openxmlformats-officedocument.presentationml.slide+xml"/>
  <Override PartName="/ppt/slideMasters/slideMaster44.xml" ContentType="application/vnd.openxmlformats-officedocument.presentationml.slideMaster+xml"/>
  <Override PartName="/ppt/slides/slide44.xml" ContentType="application/vnd.openxmlformats-officedocument.presentationml.slide+xml"/>
  <Override PartName="/ppt/slideMasters/slideMaster45.xml" ContentType="application/vnd.openxmlformats-officedocument.presentationml.slideMaster+xml"/>
  <Override PartName="/ppt/slides/slide45.xml" ContentType="application/vnd.openxmlformats-officedocument.presentationml.slide+xml"/>
  <Override PartName="/ppt/slideMasters/slideMaster46.xml" ContentType="application/vnd.openxmlformats-officedocument.presentationml.slideMaster+xml"/>
  <Override PartName="/ppt/slides/slide46.xml" ContentType="application/vnd.openxmlformats-officedocument.presentationml.slide+xml"/>
  <Override PartName="/ppt/slideMasters/slideMaster47.xml" ContentType="application/vnd.openxmlformats-officedocument.presentationml.slideMaster+xml"/>
  <Override PartName="/ppt/slides/slide47.xml" ContentType="application/vnd.openxmlformats-officedocument.presentationml.slide+xml"/>
  <Override PartName="/ppt/slideMasters/slideMaster48.xml" ContentType="application/vnd.openxmlformats-officedocument.presentationml.slideMaster+xml"/>
  <Override PartName="/ppt/slides/slide48.xml" ContentType="application/vnd.openxmlformats-officedocument.presentationml.slide+xml"/>
  <Override PartName="/ppt/slideMasters/slideMaster49.xml" ContentType="application/vnd.openxmlformats-officedocument.presentationml.slideMaster+xml"/>
  <Override PartName="/ppt/slides/slide49.xml" ContentType="application/vnd.openxmlformats-officedocument.presentationml.slide+xml"/>
  <Override PartName="/ppt/slideMasters/slideMaster50.xml" ContentType="application/vnd.openxmlformats-officedocument.presentationml.slideMaster+xml"/>
  <Override PartName="/ppt/slides/slide50.xml" ContentType="application/vnd.openxmlformats-officedocument.presentationml.slide+xml"/>
  <Override PartName="/ppt/slideMasters/slideMaster51.xml" ContentType="application/vnd.openxmlformats-officedocument.presentationml.slideMaster+xml"/>
  <Override PartName="/ppt/slides/slide51.xml" ContentType="application/vnd.openxmlformats-officedocument.presentationml.slide+xml"/>
  <Override PartName="/ppt/slideMasters/slideMaster52.xml" ContentType="application/vnd.openxmlformats-officedocument.presentationml.slideMaster+xml"/>
  <Override PartName="/ppt/slides/slide52.xml" ContentType="application/vnd.openxmlformats-officedocument.presentationml.slide+xml"/>
  <Override PartName="/ppt/slideMasters/slideMaster53.xml" ContentType="application/vnd.openxmlformats-officedocument.presentationml.slideMaster+xml"/>
  <Override PartName="/ppt/slides/slide53.xml" ContentType="application/vnd.openxmlformats-officedocument.presentationml.slide+xml"/>
  <Override PartName="/ppt/slideMasters/slideMaster54.xml" ContentType="application/vnd.openxmlformats-officedocument.presentationml.slideMaster+xml"/>
  <Override PartName="/ppt/slides/slide54.xml" ContentType="application/vnd.openxmlformats-officedocument.presentationml.slide+xml"/>
  <Override PartName="/ppt/slideMasters/slideMaster55.xml" ContentType="application/vnd.openxmlformats-officedocument.presentationml.slideMaster+xml"/>
  <Override PartName="/ppt/slides/slide55.xml" ContentType="application/vnd.openxmlformats-officedocument.presentationml.slide+xml"/>
  <Override PartName="/ppt/slideMasters/slideMaster56.xml" ContentType="application/vnd.openxmlformats-officedocument.presentationml.slideMaster+xml"/>
  <Override PartName="/ppt/slides/slide56.xml" ContentType="application/vnd.openxmlformats-officedocument.presentationml.slide+xml"/>
  <Override PartName="/ppt/slideMasters/slideMaster57.xml" ContentType="application/vnd.openxmlformats-officedocument.presentationml.slideMaster+xml"/>
  <Override PartName="/ppt/slides/slide57.xml" ContentType="application/vnd.openxmlformats-officedocument.presentationml.slide+xml"/>
  <Override PartName="/ppt/slideMasters/slideMaster58.xml" ContentType="application/vnd.openxmlformats-officedocument.presentationml.slideMaster+xml"/>
  <Override PartName="/ppt/slides/slide58.xml" ContentType="application/vnd.openxmlformats-officedocument.presentationml.slide+xml"/>
  <Override PartName="/ppt/slideMasters/slideMaster59.xml" ContentType="application/vnd.openxmlformats-officedocument.presentationml.slideMaster+xml"/>
  <Override PartName="/ppt/slides/slide59.xml" ContentType="application/vnd.openxmlformats-officedocument.presentationml.slide+xml"/>
  <Override PartName="/ppt/slideMasters/slideMaster60.xml" ContentType="application/vnd.openxmlformats-officedocument.presentationml.slideMaster+xml"/>
  <Override PartName="/ppt/slides/slide60.xml" ContentType="application/vnd.openxmlformats-officedocument.presentationml.slide+xml"/>
  <Override PartName="/ppt/slideMasters/slideMaster61.xml" ContentType="application/vnd.openxmlformats-officedocument.presentationml.slideMaster+xml"/>
  <Override PartName="/ppt/slides/slide61.xml" ContentType="application/vnd.openxmlformats-officedocument.presentationml.slide+xml"/>
  <Override PartName="/ppt/slideMasters/slideMaster62.xml" ContentType="application/vnd.openxmlformats-officedocument.presentationml.slideMaster+xml"/>
  <Override PartName="/ppt/slides/slide62.xml" ContentType="application/vnd.openxmlformats-officedocument.presentationml.slide+xml"/>
  <Override PartName="/ppt/slideMasters/slideMaster63.xml" ContentType="application/vnd.openxmlformats-officedocument.presentationml.slideMaster+xml"/>
  <Override PartName="/ppt/slides/slide63.xml" ContentType="application/vnd.openxmlformats-officedocument.presentationml.slide+xml"/>
  <Override PartName="/ppt/slideMasters/slideMaster64.xml" ContentType="application/vnd.openxmlformats-officedocument.presentationml.slideMaster+xml"/>
  <Override PartName="/ppt/slides/slide64.xml" ContentType="application/vnd.openxmlformats-officedocument.presentationml.slide+xml"/>
  <Override PartName="/ppt/slideMasters/slideMaster65.xml" ContentType="application/vnd.openxmlformats-officedocument.presentationml.slideMaster+xml"/>
  <Override PartName="/ppt/slides/slide6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Lst>
  <p:notesMasterIdLst>
    <p:notesMasterId r:id="rId67"/>
  </p:notesMasterIdLst>
  <p:sldSz cx="14630400" cy="8229600"/>
  <p:notesSz cx="8229600" cy="14630400"/>
  <p:embeddedFontLst>
    <p:embeddedFont>
      <p:font typeface="Raleway"/>
      <p:regular r:id="rId72"/>
    </p:embeddedFont>
    <p:embeddedFont>
      <p:font typeface="Raleway"/>
      <p:regular r:id="rId73"/>
    </p:embeddedFont>
    <p:embeddedFont>
      <p:font typeface="Raleway"/>
      <p:regular r:id="rId74"/>
    </p:embeddedFont>
    <p:embeddedFont>
      <p:font typeface="Raleway"/>
      <p:regular r:id="rId75"/>
    </p:embeddedFont>
    <p:embeddedFont>
      <p:font typeface="Raleway Light"/>
      <p:regular r:id="rId76"/>
    </p:embeddedFont>
    <p:embeddedFont>
      <p:font typeface="Raleway Light"/>
      <p:regular r:id="rId77"/>
    </p:embeddedFont>
    <p:embeddedFont>
      <p:font typeface="Raleway Light"/>
      <p:regular r:id="rId78"/>
    </p:embeddedFont>
    <p:embeddedFont>
      <p:font typeface="Raleway Light"/>
      <p:regular r:id="rId79"/>
    </p:embeddedFont>
  </p:embeddedFon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notesMaster" Target="notesMasters/notesMaster1.xml"/><Relationship Id="rId68" Type="http://schemas.openxmlformats.org/officeDocument/2006/relationships/presProps" Target="presProps.xml"/><Relationship Id="rId69" Type="http://schemas.openxmlformats.org/officeDocument/2006/relationships/viewProps" Target="viewProps.xml"/><Relationship Id="rId70" Type="http://schemas.openxmlformats.org/officeDocument/2006/relationships/theme" Target="theme/theme1.xml"/><Relationship Id="rId71" Type="http://schemas.openxmlformats.org/officeDocument/2006/relationships/tableStyles" Target="tableStyles.xml"/><Relationship Id="rId72" Type="http://schemas.openxmlformats.org/officeDocument/2006/relationships/font" Target="fonts/font1.fntdata"/><Relationship Id="rId73" Type="http://schemas.openxmlformats.org/officeDocument/2006/relationships/font" Target="fonts/font2.fntdata"/><Relationship Id="rId74" Type="http://schemas.openxmlformats.org/officeDocument/2006/relationships/font" Target="fonts/font3.fntdata"/><Relationship Id="rId75" Type="http://schemas.openxmlformats.org/officeDocument/2006/relationships/font" Target="fonts/font4.fntdata"/><Relationship Id="rId76" Type="http://schemas.openxmlformats.org/officeDocument/2006/relationships/font" Target="fonts/font5.fntdata"/><Relationship Id="rId77" Type="http://schemas.openxmlformats.org/officeDocument/2006/relationships/font" Target="fonts/font6.fntdata"/><Relationship Id="rId78" Type="http://schemas.openxmlformats.org/officeDocument/2006/relationships/font" Target="fonts/font7.fntdata"/><Relationship Id="rId79" Type="http://schemas.openxmlformats.org/officeDocument/2006/relationships/font" Target="fonts/font8.fntdata"/></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_rels/notesSlide3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9.xml"/>
		</Relationships>
</file>

<file path=ppt/notesSlides/_rels/notesSlide4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0.xml"/>
		</Relationships>
</file>

<file path=ppt/notesSlides/_rels/notesSlide4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1.xml"/>
		</Relationships>
</file>

<file path=ppt/notesSlides/_rels/notesSlide4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2.xml"/>
		</Relationships>
</file>

<file path=ppt/notesSlides/_rels/notesSlide4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3.xml"/>
		</Relationships>
</file>

<file path=ppt/notesSlides/_rels/notesSlide4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4.xml"/>
		</Relationships>
</file>

<file path=ppt/notesSlides/_rels/notesSlide4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5.xml"/>
		</Relationships>
</file>

<file path=ppt/notesSlides/_rels/notesSlide4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6.xml"/>
		</Relationships>
</file>

<file path=ppt/notesSlides/_rels/notesSlide4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7.xml"/>
		</Relationships>
</file>

<file path=ppt/notesSlides/_rels/notesSlide4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8.xml"/>
		</Relationships>
</file>

<file path=ppt/notesSlides/_rels/notesSlide4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9.xml"/>
		</Relationships>
</file>

<file path=ppt/notesSlides/_rels/notesSlide5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0.xml"/>
		</Relationships>
</file>

<file path=ppt/notesSlides/_rels/notesSlide5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1.xml"/>
		</Relationships>
</file>

<file path=ppt/notesSlides/_rels/notesSlide5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2.xml"/>
		</Relationships>
</file>

<file path=ppt/notesSlides/_rels/notesSlide5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3.xml"/>
		</Relationships>
</file>

<file path=ppt/notesSlides/_rels/notesSlide5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4.xml"/>
		</Relationships>
</file>

<file path=ppt/notesSlides/_rels/notesSlide5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5.xml"/>
		</Relationships>
</file>

<file path=ppt/notesSlides/_rels/notesSlide5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6.xml"/>
		</Relationships>
</file>

<file path=ppt/notesSlides/_rels/notesSlide5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7.xml"/>
		</Relationships>
</file>

<file path=ppt/notesSlides/_rels/notesSlide5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8.xml"/>
		</Relationships>
</file>

<file path=ppt/notesSlides/_rels/notesSlide5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9.xml"/>
		</Relationships>
</file>

<file path=ppt/notesSlides/_rels/notesSlide6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0.xml"/>
		</Relationships>
</file>

<file path=ppt/notesSlides/_rels/notesSlide6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1.xml"/>
		</Relationships>
</file>

<file path=ppt/notesSlides/_rels/notesSlide6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2.xml"/>
		</Relationships>
</file>

<file path=ppt/notesSlides/_rels/notesSlide6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3.xml"/>
		</Relationships>
</file>

<file path=ppt/notesSlides/_rels/notesSlide6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4.xml"/>
		</Relationships>
</file>

<file path=ppt/notesSlides/_rels/notesSlide6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5.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image" Target="../media/image-1002-1.png"/><Relationship Id="rId2"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image-1003-1.pn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image" Target="../media/image-1004-1.png"/><Relationship Id="rId2"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image" Target="../media/image-1005-1.png"/><Relationship Id="rId2"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image" Target="../media/image-1006-1.png"/><Relationship Id="rId2"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image" Target="../media/image-1007-1.png"/><Relationship Id="rId2"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image" Target="../media/image-1008-1.png"/><Relationship Id="rId2"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image" Target="../media/image-1009-1.png"/><Relationship Id="rId2"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image" Target="../media/image-1010-1.png"/><Relationship Id="rId2"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image" Target="../media/image-1011-1.png"/><Relationship Id="rId2"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image" Target="../media/image-1012-1.png"/><Relationship Id="rId2"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image" Target="../media/image-1013-1.png"/><Relationship Id="rId2"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image" Target="../media/image-1014-1.png"/><Relationship Id="rId2"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image" Target="../media/image-1015-1.png"/><Relationship Id="rId2"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image" Target="../media/image-1016-1.png"/><Relationship Id="rId2"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image" Target="../media/image-1017-1.png"/><Relationship Id="rId2"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image" Target="../media/image-1018-1.png"/><Relationship Id="rId2"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image" Target="../media/image-1019-1.png"/><Relationship Id="rId2"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image" Target="../media/image-1020-1.png"/><Relationship Id="rId2"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image" Target="../media/image-1021-1.png"/><Relationship Id="rId2"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image" Target="../media/image-1022-1.png"/><Relationship Id="rId2"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image" Target="../media/image-1023-1.png"/><Relationship Id="rId2"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image" Target="../media/image-1024-1.png"/><Relationship Id="rId2"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image" Target="../media/image-1025-1.png"/><Relationship Id="rId2"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image" Target="../media/image-1026-1.png"/><Relationship Id="rId2"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image" Target="../media/image-1027-1.png"/><Relationship Id="rId2"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image" Target="../media/image-1028-1.png"/><Relationship Id="rId2"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image" Target="../media/image-1029-1.png"/><Relationship Id="rId2"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image" Target="../media/image-1030-1.png"/><Relationship Id="rId2"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image" Target="../media/image-1031-1.png"/><Relationship Id="rId2"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image" Target="../media/image-1032-1.png"/><Relationship Id="rId2"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image" Target="../media/image-1033-1.png"/><Relationship Id="rId2"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image" Target="../media/image-1034-1.png"/><Relationship Id="rId2"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image" Target="../media/image-1035-1.png"/><Relationship Id="rId2"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image" Target="../media/image-1036-1.png"/><Relationship Id="rId2"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image" Target="../media/image-1037-1.png"/><Relationship Id="rId2"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image" Target="../media/image-1038-1.png"/><Relationship Id="rId2"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image" Target="../media/image-1039-1.png"/><Relationship Id="rId2"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image" Target="../media/image-1040-1.png"/><Relationship Id="rId2"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image" Target="../media/image-1041-1.png"/><Relationship Id="rId2"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image" Target="../media/image-1042-1.png"/><Relationship Id="rId2"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image" Target="../media/image-1043-1.png"/><Relationship Id="rId2"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image" Target="../media/image-1044-1.png"/><Relationship Id="rId2"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image" Target="../media/image-1045-1.png"/><Relationship Id="rId2"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image" Target="../media/image-1046-1.png"/><Relationship Id="rId2"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image" Target="../media/image-1047-1.png"/><Relationship Id="rId2"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image" Target="../media/image-1048-1.png"/><Relationship Id="rId2"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image" Target="../media/image-1049-1.png"/><Relationship Id="rId2"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image" Target="../media/image-1050-1.png"/><Relationship Id="rId2"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image" Target="../media/image-1051-1.png"/><Relationship Id="rId2"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image" Target="../media/image-1052-1.png"/><Relationship Id="rId2"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image" Target="../media/image-1053-1.png"/><Relationship Id="rId2"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image" Target="../media/image-1054-1.png"/><Relationship Id="rId2"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image" Target="../media/image-1055-1.png"/><Relationship Id="rId2"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image" Target="../media/image-1056-1.png"/><Relationship Id="rId2"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image" Target="../media/image-1057-1.png"/><Relationship Id="rId2"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image" Target="../media/image-1058-1.png"/><Relationship Id="rId2"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image" Target="../media/image-1059-1.png"/><Relationship Id="rId2"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image" Target="../media/image-1060-1.png"/><Relationship Id="rId2"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image" Target="../media/image-1061-1.png"/><Relationship Id="rId2"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image" Target="../media/image-1062-1.png"/><Relationship Id="rId2"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image" Target="../media/image-1063-1.png"/><Relationship Id="rId2"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image" Target="../media/image-1064-1.png"/><Relationship Id="rId2"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image" Target="../media/image-1065-1.png"/><Relationship Id="rId2"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image" Target="../media/image-1066-1.png"/><Relationship Id="rId2"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3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3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Slide 3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lide 3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Slide 3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lide 3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lide 3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lide 3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lide 3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lide 4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lide 4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lide 4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lide 4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lide 4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lide 4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lide 4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lide 4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lide 4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Slide 4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Slide 5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Slide 5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Slide 5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lide 5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lide 5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lide 5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Slide 5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Slide 5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Slide 5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Slide 5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Slide 6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Slide 6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Slide 6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Slide 6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Slide 6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Slide 6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slideLayout" Target="../slideLayouts/slideLayout22.xml"/><Relationship Id="rId23" Type="http://schemas.openxmlformats.org/officeDocument/2006/relationships/slideLayout" Target="../slideLayouts/slideLayout23.xml"/><Relationship Id="rId24" Type="http://schemas.openxmlformats.org/officeDocument/2006/relationships/slideLayout" Target="../slideLayouts/slideLayout24.xml"/><Relationship Id="rId25" Type="http://schemas.openxmlformats.org/officeDocument/2006/relationships/slideLayout" Target="../slideLayouts/slideLayout25.xml"/><Relationship Id="rId26" Type="http://schemas.openxmlformats.org/officeDocument/2006/relationships/slideLayout" Target="../slideLayouts/slideLayout26.xml"/><Relationship Id="rId27" Type="http://schemas.openxmlformats.org/officeDocument/2006/relationships/slideLayout" Target="../slideLayouts/slideLayout27.xml"/><Relationship Id="rId28" Type="http://schemas.openxmlformats.org/officeDocument/2006/relationships/slideLayout" Target="../slideLayouts/slideLayout28.xml"/><Relationship Id="rId29" Type="http://schemas.openxmlformats.org/officeDocument/2006/relationships/slideLayout" Target="../slideLayouts/slideLayout29.xml"/><Relationship Id="rId30" Type="http://schemas.openxmlformats.org/officeDocument/2006/relationships/slideLayout" Target="../slideLayouts/slideLayout30.xml"/><Relationship Id="rId31" Type="http://schemas.openxmlformats.org/officeDocument/2006/relationships/slideLayout" Target="../slideLayouts/slideLayout31.xml"/><Relationship Id="rId32" Type="http://schemas.openxmlformats.org/officeDocument/2006/relationships/slideLayout" Target="../slideLayouts/slideLayout32.xml"/><Relationship Id="rId33" Type="http://schemas.openxmlformats.org/officeDocument/2006/relationships/slideLayout" Target="../slideLayouts/slideLayout33.xml"/><Relationship Id="rId34" Type="http://schemas.openxmlformats.org/officeDocument/2006/relationships/slideLayout" Target="../slideLayouts/slideLayout34.xml"/><Relationship Id="rId35" Type="http://schemas.openxmlformats.org/officeDocument/2006/relationships/slideLayout" Target="../slideLayouts/slideLayout35.xml"/><Relationship Id="rId36" Type="http://schemas.openxmlformats.org/officeDocument/2006/relationships/slideLayout" Target="../slideLayouts/slideLayout36.xml"/><Relationship Id="rId37" Type="http://schemas.openxmlformats.org/officeDocument/2006/relationships/slideLayout" Target="../slideLayouts/slideLayout37.xml"/><Relationship Id="rId38" Type="http://schemas.openxmlformats.org/officeDocument/2006/relationships/slideLayout" Target="../slideLayouts/slideLayout38.xml"/><Relationship Id="rId39" Type="http://schemas.openxmlformats.org/officeDocument/2006/relationships/slideLayout" Target="../slideLayouts/slideLayout39.xml"/><Relationship Id="rId40" Type="http://schemas.openxmlformats.org/officeDocument/2006/relationships/slideLayout" Target="../slideLayouts/slideLayout40.xml"/><Relationship Id="rId41" Type="http://schemas.openxmlformats.org/officeDocument/2006/relationships/slideLayout" Target="../slideLayouts/slideLayout41.xml"/><Relationship Id="rId42" Type="http://schemas.openxmlformats.org/officeDocument/2006/relationships/slideLayout" Target="../slideLayouts/slideLayout42.xml"/><Relationship Id="rId43" Type="http://schemas.openxmlformats.org/officeDocument/2006/relationships/slideLayout" Target="../slideLayouts/slideLayout43.xml"/><Relationship Id="rId44" Type="http://schemas.openxmlformats.org/officeDocument/2006/relationships/slideLayout" Target="../slideLayouts/slideLayout44.xml"/><Relationship Id="rId45" Type="http://schemas.openxmlformats.org/officeDocument/2006/relationships/slideLayout" Target="../slideLayouts/slideLayout45.xml"/><Relationship Id="rId46" Type="http://schemas.openxmlformats.org/officeDocument/2006/relationships/slideLayout" Target="../slideLayouts/slideLayout46.xml"/><Relationship Id="rId47" Type="http://schemas.openxmlformats.org/officeDocument/2006/relationships/slideLayout" Target="../slideLayouts/slideLayout47.xml"/><Relationship Id="rId48" Type="http://schemas.openxmlformats.org/officeDocument/2006/relationships/slideLayout" Target="../slideLayouts/slideLayout48.xml"/><Relationship Id="rId49" Type="http://schemas.openxmlformats.org/officeDocument/2006/relationships/slideLayout" Target="../slideLayouts/slideLayout49.xml"/><Relationship Id="rId50" Type="http://schemas.openxmlformats.org/officeDocument/2006/relationships/slideLayout" Target="../slideLayouts/slideLayout50.xml"/><Relationship Id="rId51" Type="http://schemas.openxmlformats.org/officeDocument/2006/relationships/slideLayout" Target="../slideLayouts/slideLayout51.xml"/><Relationship Id="rId52" Type="http://schemas.openxmlformats.org/officeDocument/2006/relationships/slideLayout" Target="../slideLayouts/slideLayout52.xml"/><Relationship Id="rId53" Type="http://schemas.openxmlformats.org/officeDocument/2006/relationships/slideLayout" Target="../slideLayouts/slideLayout53.xml"/><Relationship Id="rId54" Type="http://schemas.openxmlformats.org/officeDocument/2006/relationships/slideLayout" Target="../slideLayouts/slideLayout54.xml"/><Relationship Id="rId55" Type="http://schemas.openxmlformats.org/officeDocument/2006/relationships/slideLayout" Target="../slideLayouts/slideLayout55.xml"/><Relationship Id="rId56" Type="http://schemas.openxmlformats.org/officeDocument/2006/relationships/slideLayout" Target="../slideLayouts/slideLayout56.xml"/><Relationship Id="rId57" Type="http://schemas.openxmlformats.org/officeDocument/2006/relationships/slideLayout" Target="../slideLayouts/slideLayout57.xml"/><Relationship Id="rId58" Type="http://schemas.openxmlformats.org/officeDocument/2006/relationships/slideLayout" Target="../slideLayouts/slideLayout58.xml"/><Relationship Id="rId59" Type="http://schemas.openxmlformats.org/officeDocument/2006/relationships/slideLayout" Target="../slideLayouts/slideLayout59.xml"/><Relationship Id="rId60" Type="http://schemas.openxmlformats.org/officeDocument/2006/relationships/slideLayout" Target="../slideLayouts/slideLayout60.xml"/><Relationship Id="rId61" Type="http://schemas.openxmlformats.org/officeDocument/2006/relationships/slideLayout" Target="../slideLayouts/slideLayout61.xml"/><Relationship Id="rId62" Type="http://schemas.openxmlformats.org/officeDocument/2006/relationships/slideLayout" Target="../slideLayouts/slideLayout62.xml"/><Relationship Id="rId63" Type="http://schemas.openxmlformats.org/officeDocument/2006/relationships/slideLayout" Target="../slideLayouts/slideLayout63.xml"/><Relationship Id="rId64" Type="http://schemas.openxmlformats.org/officeDocument/2006/relationships/slideLayout" Target="../slideLayouts/slideLayout64.xml"/><Relationship Id="rId65" Type="http://schemas.openxmlformats.org/officeDocument/2006/relationships/slideLayout" Target="../slideLayouts/slideLayout65.xml"/><Relationship Id="rId66" Type="http://schemas.openxmlformats.org/officeDocument/2006/relationships/slideLayout" Target="../slideLayouts/slideLayout66.xml"/><Relationship Id="rId6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 id="2147483712" r:id="rId64"/>
    <p:sldLayoutId id="2147483713" r:id="rId65"/>
    <p:sldLayoutId id="2147483714" r:id="rId6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2.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3.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4.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5.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6.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7.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8.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9.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0.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13.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slideLayout" Target="../slideLayouts/slideLayout14.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5.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6.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7.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18.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19.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20.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21.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slideLayout" Target="../slideLayouts/slideLayout2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slideLayout" Target="../slideLayouts/slideLayout23.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slideLayout" Target="../slideLayouts/slideLayout24.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slideLayout" Target="../slideLayouts/slideLayout25.xml"/><Relationship Id="rId3"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slideLayout" Target="../slideLayouts/slideLayout26.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slideLayout" Target="../slideLayouts/slideLayout27.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27-1.png"/><Relationship Id="rId2" Type="http://schemas.openxmlformats.org/officeDocument/2006/relationships/slideLayout" Target="../slideLayouts/slideLayout28.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slideLayout" Target="../slideLayouts/slideLayout29.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slideLayout" Target="../slideLayouts/slideLayout30.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slideLayout" Target="../slideLayouts/slideLayout31.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slideLayout" Target="../slideLayouts/slideLayout32.xml"/><Relationship Id="rId3"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slideLayout" Target="../slideLayouts/slideLayout33.xml"/><Relationship Id="rId3"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slideLayout" Target="../slideLayouts/slideLayout34.xml"/><Relationship Id="rId3"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image-34-1.png"/><Relationship Id="rId2" Type="http://schemas.openxmlformats.org/officeDocument/2006/relationships/slideLayout" Target="../slideLayouts/slideLayout35.xml"/><Relationship Id="rId3"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image" Target="../media/image-35-1.png"/><Relationship Id="rId2" Type="http://schemas.openxmlformats.org/officeDocument/2006/relationships/slideLayout" Target="../slideLayouts/slideLayout36.xml"/><Relationship Id="rId3"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image" Target="../media/image-36-1.png"/><Relationship Id="rId2" Type="http://schemas.openxmlformats.org/officeDocument/2006/relationships/slideLayout" Target="../slideLayouts/slideLayout37.xml"/><Relationship Id="rId3"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image-37-1.png"/><Relationship Id="rId2" Type="http://schemas.openxmlformats.org/officeDocument/2006/relationships/slideLayout" Target="../slideLayouts/slideLayout38.xml"/><Relationship Id="rId3"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image" Target="../media/image-38-1.png"/><Relationship Id="rId2" Type="http://schemas.openxmlformats.org/officeDocument/2006/relationships/slideLayout" Target="../slideLayouts/slideLayout39.xml"/><Relationship Id="rId3"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image" Target="../media/image-39-1.png"/><Relationship Id="rId2" Type="http://schemas.openxmlformats.org/officeDocument/2006/relationships/image" Target="../media/image-39-2.png"/><Relationship Id="rId3" Type="http://schemas.openxmlformats.org/officeDocument/2006/relationships/slideLayout" Target="../slideLayouts/slideLayout40.xml"/><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image" Target="../media/image-40-1.png"/><Relationship Id="rId2" Type="http://schemas.openxmlformats.org/officeDocument/2006/relationships/slideLayout" Target="../slideLayouts/slideLayout41.xml"/><Relationship Id="rId3"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image" Target="../media/image-41-1.png"/><Relationship Id="rId2" Type="http://schemas.openxmlformats.org/officeDocument/2006/relationships/slideLayout" Target="../slideLayouts/slideLayout42.xml"/><Relationship Id="rId3"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image" Target="../media/image-42-1.png"/><Relationship Id="rId2" Type="http://schemas.openxmlformats.org/officeDocument/2006/relationships/slideLayout" Target="../slideLayouts/slideLayout43.xml"/><Relationship Id="rId3"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image" Target="../media/image-43-1.png"/><Relationship Id="rId2" Type="http://schemas.openxmlformats.org/officeDocument/2006/relationships/slideLayout" Target="../slideLayouts/slideLayout44.xml"/><Relationship Id="rId3"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image" Target="../media/image-44-1.png"/><Relationship Id="rId2" Type="http://schemas.openxmlformats.org/officeDocument/2006/relationships/slideLayout" Target="../slideLayouts/slideLayout45.xml"/><Relationship Id="rId3"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image" Target="../media/image-45-1.png"/><Relationship Id="rId2" Type="http://schemas.openxmlformats.org/officeDocument/2006/relationships/image" Target="../media/image-45-2.png"/><Relationship Id="rId3" Type="http://schemas.openxmlformats.org/officeDocument/2006/relationships/slideLayout" Target="../slideLayouts/slideLayout46.xml"/><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image" Target="../media/image-46-1.png"/><Relationship Id="rId2" Type="http://schemas.openxmlformats.org/officeDocument/2006/relationships/slideLayout" Target="../slideLayouts/slideLayout47.xml"/><Relationship Id="rId3"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image" Target="../media/image-47-1.png"/><Relationship Id="rId2" Type="http://schemas.openxmlformats.org/officeDocument/2006/relationships/slideLayout" Target="../slideLayouts/slideLayout48.xml"/><Relationship Id="rId3"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image" Target="../media/image-48-1.png"/><Relationship Id="rId2" Type="http://schemas.openxmlformats.org/officeDocument/2006/relationships/slideLayout" Target="../slideLayouts/slideLayout49.xml"/><Relationship Id="rId3"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image" Target="../media/image-49-1.png"/><Relationship Id="rId2" Type="http://schemas.openxmlformats.org/officeDocument/2006/relationships/slideLayout" Target="../slideLayouts/slideLayout50.xml"/><Relationship Id="rId3"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image" Target="../media/image-50-1.png"/><Relationship Id="rId2" Type="http://schemas.openxmlformats.org/officeDocument/2006/relationships/slideLayout" Target="../slideLayouts/slideLayout51.xml"/><Relationship Id="rId3"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image" Target="../media/image-51-1.png"/><Relationship Id="rId2" Type="http://schemas.openxmlformats.org/officeDocument/2006/relationships/slideLayout" Target="../slideLayouts/slideLayout52.xml"/><Relationship Id="rId3"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image" Target="../media/image-52-1.png"/><Relationship Id="rId2" Type="http://schemas.openxmlformats.org/officeDocument/2006/relationships/slideLayout" Target="../slideLayouts/slideLayout53.xml"/><Relationship Id="rId3"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image" Target="../media/image-53-1.png"/><Relationship Id="rId2" Type="http://schemas.openxmlformats.org/officeDocument/2006/relationships/slideLayout" Target="../slideLayouts/slideLayout54.xml"/><Relationship Id="rId3"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image" Target="../media/image-54-1.png"/><Relationship Id="rId2" Type="http://schemas.openxmlformats.org/officeDocument/2006/relationships/slideLayout" Target="../slideLayouts/slideLayout55.xml"/><Relationship Id="rId3"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image" Target="../media/image-55-1.png"/><Relationship Id="rId2" Type="http://schemas.openxmlformats.org/officeDocument/2006/relationships/slideLayout" Target="../slideLayouts/slideLayout56.xml"/><Relationship Id="rId3"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image" Target="../media/image-56-1.png"/><Relationship Id="rId2" Type="http://schemas.openxmlformats.org/officeDocument/2006/relationships/slideLayout" Target="../slideLayouts/slideLayout57.xml"/><Relationship Id="rId3"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image" Target="../media/image-57-1.png"/><Relationship Id="rId2" Type="http://schemas.openxmlformats.org/officeDocument/2006/relationships/slideLayout" Target="../slideLayouts/slideLayout58.xml"/><Relationship Id="rId3"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image" Target="../media/image-58-1.png"/><Relationship Id="rId2" Type="http://schemas.openxmlformats.org/officeDocument/2006/relationships/slideLayout" Target="../slideLayouts/slideLayout59.xml"/><Relationship Id="rId3"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image" Target="../media/image-59-1.png"/><Relationship Id="rId2" Type="http://schemas.openxmlformats.org/officeDocument/2006/relationships/slideLayout" Target="../slideLayouts/slideLayout60.xml"/><Relationship Id="rId3" Type="http://schemas.openxmlformats.org/officeDocument/2006/relationships/notesSlide" Target="../notesSlides/notesSlide59.xml"/></Relationships>
</file>

<file path=ppt/slides/_rels/slide60.xml.rels><?xml version="1.0" encoding="UTF-8" standalone="yes"?>
<Relationships xmlns="http://schemas.openxmlformats.org/package/2006/relationships"><Relationship Id="rId1" Type="http://schemas.openxmlformats.org/officeDocument/2006/relationships/image" Target="../media/image-60-1.png"/><Relationship Id="rId2" Type="http://schemas.openxmlformats.org/officeDocument/2006/relationships/slideLayout" Target="../slideLayouts/slideLayout61.xml"/><Relationship Id="rId3" Type="http://schemas.openxmlformats.org/officeDocument/2006/relationships/notesSlide" Target="../notesSlides/notesSlide60.xml"/></Relationships>
</file>

<file path=ppt/slides/_rels/slide61.xml.rels><?xml version="1.0" encoding="UTF-8" standalone="yes"?>
<Relationships xmlns="http://schemas.openxmlformats.org/package/2006/relationships"><Relationship Id="rId1" Type="http://schemas.openxmlformats.org/officeDocument/2006/relationships/image" Target="../media/image-61-1.png"/><Relationship Id="rId2" Type="http://schemas.openxmlformats.org/officeDocument/2006/relationships/slideLayout" Target="../slideLayouts/slideLayout62.xml"/><Relationship Id="rId3"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image" Target="../media/image-62-1.png"/><Relationship Id="rId2" Type="http://schemas.openxmlformats.org/officeDocument/2006/relationships/slideLayout" Target="../slideLayouts/slideLayout63.xml"/><Relationship Id="rId3"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1" Type="http://schemas.openxmlformats.org/officeDocument/2006/relationships/image" Target="../media/image-63-1.png"/><Relationship Id="rId2" Type="http://schemas.openxmlformats.org/officeDocument/2006/relationships/slideLayout" Target="../slideLayouts/slideLayout64.xml"/><Relationship Id="rId3"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1" Type="http://schemas.openxmlformats.org/officeDocument/2006/relationships/image" Target="../media/image-64-1.png"/><Relationship Id="rId2" Type="http://schemas.openxmlformats.org/officeDocument/2006/relationships/slideLayout" Target="../slideLayouts/slideLayout65.xml"/><Relationship Id="rId3" Type="http://schemas.openxmlformats.org/officeDocument/2006/relationships/notesSlide" Target="../notesSlides/notesSlide64.xml"/></Relationships>
</file>

<file path=ppt/slides/_rels/slide65.xml.rels><?xml version="1.0" encoding="UTF-8" standalone="yes"?>
<Relationships xmlns="http://schemas.openxmlformats.org/package/2006/relationships"><Relationship Id="rId1" Type="http://schemas.openxmlformats.org/officeDocument/2006/relationships/image" Target="../media/image-65-1.png"/><Relationship Id="rId2" Type="http://schemas.openxmlformats.org/officeDocument/2006/relationships/slideLayout" Target="../slideLayouts/slideLayout66.xml"/><Relationship Id="rId3" Type="http://schemas.openxmlformats.org/officeDocument/2006/relationships/notesSlide" Target="../notesSlides/notesSlide6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pic>
        <p:nvPicPr>
          <p:cNvPr id="3" name="Image 1" descr="preencoded.png">    </p:cNvPr>
          <p:cNvPicPr>
            <a:picLocks noChangeAspect="1"/>
          </p:cNvPicPr>
          <p:nvPr/>
        </p:nvPicPr>
        <p:blipFill>
          <a:blip r:embed="rId2"/>
          <a:stretch>
            <a:fillRect/>
          </a:stretch>
        </p:blipFill>
        <p:spPr>
          <a:xfrm>
            <a:off x="2762369" y="1126450"/>
            <a:ext cx="3619143" cy="1557218"/>
          </a:xfrm>
          <a:prstGeom prst="rect">
            <a:avLst/>
          </a:prstGeom>
        </p:spPr>
      </p:pic>
      <p:sp>
        <p:nvSpPr>
          <p:cNvPr id="4" name="Text 0"/>
          <p:cNvSpPr/>
          <p:nvPr/>
        </p:nvSpPr>
        <p:spPr>
          <a:xfrm>
            <a:off x="966073" y="299418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1"/>
          <p:cNvSpPr/>
          <p:nvPr/>
        </p:nvSpPr>
        <p:spPr>
          <a:xfrm>
            <a:off x="966073" y="3580686"/>
            <a:ext cx="7211854" cy="275987"/>
          </a:xfrm>
          <a:prstGeom prst="rect">
            <a:avLst/>
          </a:prstGeom>
          <a:noFill/>
          <a:ln/>
        </p:spPr>
        <p:txBody>
          <a:bodyPr wrap="non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CURSO</a:t>
            </a:r>
            <a:endParaRPr lang="en-US" sz="2150" dirty="0"/>
          </a:p>
        </p:txBody>
      </p:sp>
      <p:sp>
        <p:nvSpPr>
          <p:cNvPr id="6" name="Text 2"/>
          <p:cNvSpPr/>
          <p:nvPr/>
        </p:nvSpPr>
        <p:spPr>
          <a:xfrm>
            <a:off x="966073" y="4270653"/>
            <a:ext cx="7211854" cy="2142411"/>
          </a:xfrm>
          <a:prstGeom prst="rect">
            <a:avLst/>
          </a:prstGeom>
          <a:noFill/>
          <a:ln/>
        </p:spPr>
        <p:txBody>
          <a:bodyPr wrap="square" lIns="0" tIns="0" rIns="0" bIns="0" rtlCol="0" anchor="t"/>
          <a:lstStyle/>
          <a:p>
            <a:pPr algn="l" indent="0" marL="0">
              <a:lnSpc>
                <a:spcPts val="5600"/>
              </a:lnSpc>
              <a:buNone/>
            </a:pPr>
            <a:r>
              <a:rPr lang="en-US" sz="4450" b="1" dirty="0">
                <a:solidFill>
                  <a:srgbClr val="086FB0"/>
                </a:solidFill>
                <a:latin typeface="Raleway Bold" pitchFamily="34" charset="0"/>
                <a:ea typeface="Raleway Bold" pitchFamily="34" charset="-122"/>
                <a:cs typeface="Raleway Bold" pitchFamily="34" charset="-120"/>
              </a:rPr>
              <a:t>USO Y ALMACENAMIENTO DE HERRAMIENTAS DE PODER</a:t>
            </a:r>
            <a:endParaRPr lang="en-US" sz="4450" dirty="0"/>
          </a:p>
        </p:txBody>
      </p:sp>
      <p:sp>
        <p:nvSpPr>
          <p:cNvPr id="7" name="Text 3"/>
          <p:cNvSpPr/>
          <p:nvPr/>
        </p:nvSpPr>
        <p:spPr>
          <a:xfrm>
            <a:off x="966073" y="6827044"/>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NOM-004-STPS-1999</a:t>
            </a:r>
            <a:endParaRPr lang="en-US" sz="21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396037" y="717352"/>
            <a:ext cx="3898702" cy="487323"/>
          </a:xfrm>
          <a:prstGeom prst="rect">
            <a:avLst/>
          </a:prstGeom>
          <a:noFill/>
          <a:ln/>
        </p:spPr>
        <p:txBody>
          <a:bodyPr wrap="none" lIns="0" tIns="0" rIns="0" bIns="0" rtlCol="0" anchor="t"/>
          <a:lstStyle/>
          <a:p>
            <a:pPr algn="l" indent="0" marL="0">
              <a:lnSpc>
                <a:spcPts val="3800"/>
              </a:lnSpc>
              <a:buNone/>
            </a:pPr>
            <a:r>
              <a:rPr lang="en-US" sz="3050" b="1" dirty="0">
                <a:solidFill>
                  <a:srgbClr val="086FB0"/>
                </a:solidFill>
                <a:latin typeface="Raleway Bold" pitchFamily="34" charset="0"/>
                <a:ea typeface="Raleway Bold" pitchFamily="34" charset="-122"/>
                <a:cs typeface="Raleway Bold" pitchFamily="34" charset="-120"/>
              </a:rPr>
              <a:t>Temario</a:t>
            </a:r>
            <a:endParaRPr lang="en-US" sz="3050" dirty="0"/>
          </a:p>
        </p:txBody>
      </p:sp>
      <p:sp>
        <p:nvSpPr>
          <p:cNvPr id="4" name="Text 1"/>
          <p:cNvSpPr/>
          <p:nvPr/>
        </p:nvSpPr>
        <p:spPr>
          <a:xfrm>
            <a:off x="6396037" y="1594485"/>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1. </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Objetivo</a:t>
            </a:r>
            <a:endParaRPr lang="en-US" sz="1600" dirty="0"/>
          </a:p>
        </p:txBody>
      </p:sp>
      <p:sp>
        <p:nvSpPr>
          <p:cNvPr id="5" name="Text 2"/>
          <p:cNvSpPr/>
          <p:nvPr/>
        </p:nvSpPr>
        <p:spPr>
          <a:xfrm>
            <a:off x="6396037" y="2094667"/>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2. </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Campo de aplicación</a:t>
            </a:r>
            <a:endParaRPr lang="en-US" sz="1600" dirty="0"/>
          </a:p>
        </p:txBody>
      </p:sp>
      <p:sp>
        <p:nvSpPr>
          <p:cNvPr id="6" name="Text 3"/>
          <p:cNvSpPr/>
          <p:nvPr/>
        </p:nvSpPr>
        <p:spPr>
          <a:xfrm>
            <a:off x="6396037" y="2594848"/>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3. </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Referencias</a:t>
            </a:r>
            <a:endParaRPr lang="en-US" sz="1600" dirty="0"/>
          </a:p>
        </p:txBody>
      </p:sp>
      <p:sp>
        <p:nvSpPr>
          <p:cNvPr id="7" name="Text 4"/>
          <p:cNvSpPr/>
          <p:nvPr/>
        </p:nvSpPr>
        <p:spPr>
          <a:xfrm>
            <a:off x="6396037" y="3095030"/>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4. </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Definiciones</a:t>
            </a:r>
            <a:endParaRPr lang="en-US" sz="1600" dirty="0"/>
          </a:p>
        </p:txBody>
      </p:sp>
      <p:sp>
        <p:nvSpPr>
          <p:cNvPr id="8" name="Text 5"/>
          <p:cNvSpPr/>
          <p:nvPr/>
        </p:nvSpPr>
        <p:spPr>
          <a:xfrm>
            <a:off x="6396037" y="3595211"/>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5.</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 Obligación del Patrón</a:t>
            </a:r>
            <a:endParaRPr lang="en-US" sz="1600" dirty="0"/>
          </a:p>
        </p:txBody>
      </p:sp>
      <p:sp>
        <p:nvSpPr>
          <p:cNvPr id="9" name="Text 6"/>
          <p:cNvSpPr/>
          <p:nvPr/>
        </p:nvSpPr>
        <p:spPr>
          <a:xfrm>
            <a:off x="6396037" y="4095393"/>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6.</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 Obligaciones de los Trabajadores</a:t>
            </a:r>
            <a:endParaRPr lang="en-US" sz="1600" dirty="0"/>
          </a:p>
        </p:txBody>
      </p:sp>
      <p:sp>
        <p:nvSpPr>
          <p:cNvPr id="10" name="Text 7"/>
          <p:cNvSpPr/>
          <p:nvPr/>
        </p:nvSpPr>
        <p:spPr>
          <a:xfrm>
            <a:off x="6396037" y="4595574"/>
            <a:ext cx="7324725" cy="415766"/>
          </a:xfrm>
          <a:prstGeom prst="rect">
            <a:avLst/>
          </a:prstGeom>
          <a:noFill/>
          <a:ln/>
        </p:spPr>
        <p:txBody>
          <a:bodyPr wrap="squar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7.</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 Programa Específico de Seguridad e Higiene para la Operación y Mantenimiento de la Maquinaria y Equipo</a:t>
            </a:r>
            <a:endParaRPr lang="en-US" sz="1600" dirty="0"/>
          </a:p>
        </p:txBody>
      </p:sp>
      <p:sp>
        <p:nvSpPr>
          <p:cNvPr id="11" name="Text 8"/>
          <p:cNvSpPr/>
          <p:nvPr/>
        </p:nvSpPr>
        <p:spPr>
          <a:xfrm>
            <a:off x="6396037" y="5303639"/>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8.</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 Protectores y dispositivos de seguridad</a:t>
            </a:r>
            <a:endParaRPr lang="en-US" sz="1600" dirty="0"/>
          </a:p>
        </p:txBody>
      </p:sp>
      <p:sp>
        <p:nvSpPr>
          <p:cNvPr id="12" name="Text 9"/>
          <p:cNvSpPr/>
          <p:nvPr/>
        </p:nvSpPr>
        <p:spPr>
          <a:xfrm>
            <a:off x="6396037" y="5803821"/>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9. </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Unidades de verificación</a:t>
            </a:r>
            <a:endParaRPr lang="en-US" sz="1600" dirty="0"/>
          </a:p>
        </p:txBody>
      </p:sp>
      <p:sp>
        <p:nvSpPr>
          <p:cNvPr id="13" name="Text 10"/>
          <p:cNvSpPr/>
          <p:nvPr/>
        </p:nvSpPr>
        <p:spPr>
          <a:xfrm>
            <a:off x="6396037" y="6304002"/>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10.</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 Vigilancia</a:t>
            </a:r>
            <a:endParaRPr lang="en-US" sz="1600" dirty="0"/>
          </a:p>
        </p:txBody>
      </p:sp>
      <p:sp>
        <p:nvSpPr>
          <p:cNvPr id="14" name="Text 11"/>
          <p:cNvSpPr/>
          <p:nvPr/>
        </p:nvSpPr>
        <p:spPr>
          <a:xfrm>
            <a:off x="6396037" y="6804184"/>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11. </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Bibliografía</a:t>
            </a:r>
            <a:endParaRPr lang="en-US" sz="1600" dirty="0"/>
          </a:p>
        </p:txBody>
      </p:sp>
      <p:sp>
        <p:nvSpPr>
          <p:cNvPr id="15" name="Text 12"/>
          <p:cNvSpPr/>
          <p:nvPr/>
        </p:nvSpPr>
        <p:spPr>
          <a:xfrm>
            <a:off x="6396037" y="7304365"/>
            <a:ext cx="7324725" cy="207883"/>
          </a:xfrm>
          <a:prstGeom prst="rect">
            <a:avLst/>
          </a:prstGeom>
          <a:noFill/>
          <a:ln/>
        </p:spPr>
        <p:txBody>
          <a:bodyPr wrap="none" lIns="0" tIns="0" rIns="0" bIns="0" rtlCol="0" anchor="t"/>
          <a:lstStyle/>
          <a:p>
            <a:pPr algn="l" indent="0" marL="0">
              <a:lnSpc>
                <a:spcPts val="1600"/>
              </a:lnSpc>
              <a:buNone/>
            </a:pPr>
            <a:r>
              <a:rPr lang="en-US" sz="1600" b="1" dirty="0">
                <a:solidFill>
                  <a:srgbClr val="0F6FC6"/>
                </a:solidFill>
                <a:latin typeface="Raleway Light" pitchFamily="34" charset="0"/>
                <a:ea typeface="Raleway Light" pitchFamily="34" charset="-122"/>
                <a:cs typeface="Raleway Light" pitchFamily="34" charset="-120"/>
              </a:rPr>
              <a:t>12.</a:t>
            </a:r>
            <a:pPr algn="l" indent="0" marL="0">
              <a:lnSpc>
                <a:spcPts val="1600"/>
              </a:lnSpc>
              <a:buNone/>
            </a:pPr>
            <a:r>
              <a:rPr lang="en-US" sz="1600" dirty="0">
                <a:solidFill>
                  <a:srgbClr val="666666"/>
                </a:solidFill>
                <a:latin typeface="Raleway Light" pitchFamily="34" charset="0"/>
                <a:ea typeface="Raleway Light" pitchFamily="34" charset="-122"/>
                <a:cs typeface="Raleway Light" pitchFamily="34" charset="-120"/>
              </a:rPr>
              <a:t> Concordancia con normas internacionales</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283268"/>
          </a:xfrm>
          <a:prstGeom prst="rect">
            <a:avLst/>
          </a:prstGeom>
        </p:spPr>
      </p:pic>
      <p:sp>
        <p:nvSpPr>
          <p:cNvPr id="3" name="Text 0"/>
          <p:cNvSpPr/>
          <p:nvPr/>
        </p:nvSpPr>
        <p:spPr>
          <a:xfrm>
            <a:off x="919282" y="4241840"/>
            <a:ext cx="2180034" cy="262652"/>
          </a:xfrm>
          <a:prstGeom prst="rect">
            <a:avLst/>
          </a:prstGeom>
          <a:noFill/>
          <a:ln/>
        </p:spPr>
        <p:txBody>
          <a:bodyPr wrap="none" lIns="0" tIns="0" rIns="0" bIns="0" rtlCol="0" anchor="t"/>
          <a:lstStyle/>
          <a:p>
            <a:pPr algn="l" indent="0" marL="0">
              <a:lnSpc>
                <a:spcPts val="2050"/>
              </a:lnSpc>
              <a:buNone/>
            </a:pPr>
            <a:endParaRPr lang="en-US" sz="2050" dirty="0"/>
          </a:p>
        </p:txBody>
      </p:sp>
      <p:sp>
        <p:nvSpPr>
          <p:cNvPr id="4" name="Text 1"/>
          <p:cNvSpPr/>
          <p:nvPr/>
        </p:nvSpPr>
        <p:spPr>
          <a:xfrm>
            <a:off x="7748111" y="4268153"/>
            <a:ext cx="1970008" cy="246221"/>
          </a:xfrm>
          <a:prstGeom prst="rect">
            <a:avLst/>
          </a:prstGeom>
          <a:noFill/>
          <a:ln/>
        </p:spPr>
        <p:txBody>
          <a:bodyPr wrap="none" lIns="0" tIns="0" rIns="0" bIns="0" rtlCol="0" anchor="t"/>
          <a:lstStyle/>
          <a:p>
            <a:pPr algn="ctr" indent="0" marL="0">
              <a:lnSpc>
                <a:spcPts val="1900"/>
              </a:lnSpc>
              <a:buNone/>
            </a:pPr>
            <a:r>
              <a:rPr lang="en-US" sz="1550" b="1" dirty="0">
                <a:solidFill>
                  <a:srgbClr val="000000"/>
                </a:solidFill>
                <a:latin typeface="Raleway Bold" pitchFamily="34" charset="0"/>
                <a:ea typeface="Raleway Bold" pitchFamily="34" charset="-122"/>
                <a:cs typeface="Raleway Bold" pitchFamily="34" charset="-120"/>
              </a:rPr>
              <a:t>NORMA</a:t>
            </a:r>
            <a:endParaRPr lang="en-US" sz="1550" dirty="0"/>
          </a:p>
        </p:txBody>
      </p:sp>
      <p:sp>
        <p:nvSpPr>
          <p:cNvPr id="5" name="Text 2"/>
          <p:cNvSpPr/>
          <p:nvPr/>
        </p:nvSpPr>
        <p:spPr>
          <a:xfrm>
            <a:off x="6731079" y="4777026"/>
            <a:ext cx="4004072" cy="492443"/>
          </a:xfrm>
          <a:prstGeom prst="rect">
            <a:avLst/>
          </a:prstGeom>
          <a:noFill/>
          <a:ln/>
        </p:spPr>
        <p:txBody>
          <a:bodyPr wrap="none" lIns="0" tIns="0" rIns="0" bIns="0" rtlCol="0" anchor="t"/>
          <a:lstStyle/>
          <a:p>
            <a:pPr algn="ctr" indent="0" marL="0">
              <a:lnSpc>
                <a:spcPts val="3850"/>
              </a:lnSpc>
              <a:buNone/>
            </a:pPr>
            <a:r>
              <a:rPr lang="en-US" sz="3100" b="1" dirty="0">
                <a:solidFill>
                  <a:srgbClr val="086FB0"/>
                </a:solidFill>
                <a:latin typeface="Raleway Bold" pitchFamily="34" charset="0"/>
                <a:ea typeface="Raleway Bold" pitchFamily="34" charset="-122"/>
                <a:cs typeface="Raleway Bold" pitchFamily="34" charset="-120"/>
              </a:rPr>
              <a:t>NOM-004-STPS-1999</a:t>
            </a:r>
            <a:endParaRPr lang="en-US" sz="3100" dirty="0"/>
          </a:p>
        </p:txBody>
      </p:sp>
      <p:sp>
        <p:nvSpPr>
          <p:cNvPr id="6" name="Shape 3"/>
          <p:cNvSpPr/>
          <p:nvPr/>
        </p:nvSpPr>
        <p:spPr>
          <a:xfrm>
            <a:off x="3747730" y="5564862"/>
            <a:ext cx="9970889" cy="1148715"/>
          </a:xfrm>
          <a:prstGeom prst="roundRect">
            <a:avLst>
              <a:gd name="adj" fmla="val 20580"/>
            </a:avLst>
          </a:prstGeom>
          <a:noFill/>
          <a:ln w="15240">
            <a:solidFill>
              <a:srgbClr val="000000">
                <a:alpha val="8000"/>
              </a:srgbClr>
            </a:solidFill>
            <a:prstDash val="solid"/>
          </a:ln>
        </p:spPr>
      </p:sp>
      <p:sp>
        <p:nvSpPr>
          <p:cNvPr id="7" name="Shape 4"/>
          <p:cNvSpPr/>
          <p:nvPr/>
        </p:nvSpPr>
        <p:spPr>
          <a:xfrm>
            <a:off x="3762970" y="5580102"/>
            <a:ext cx="9940409" cy="1118235"/>
          </a:xfrm>
          <a:prstGeom prst="rect">
            <a:avLst/>
          </a:prstGeom>
          <a:solidFill>
            <a:srgbClr val="FFFFFF">
              <a:alpha val="4000"/>
            </a:srgbClr>
          </a:solidFill>
          <a:ln/>
        </p:spPr>
      </p:sp>
      <p:pic>
        <p:nvPicPr>
          <p:cNvPr id="8" name="Image 1" descr="preencoded.png">    </p:cNvPr>
          <p:cNvPicPr>
            <a:picLocks noChangeAspect="1"/>
          </p:cNvPicPr>
          <p:nvPr/>
        </p:nvPicPr>
        <p:blipFill>
          <a:blip r:embed="rId2"/>
          <a:stretch>
            <a:fillRect/>
          </a:stretch>
        </p:blipFill>
        <p:spPr>
          <a:xfrm>
            <a:off x="4026813" y="5745242"/>
            <a:ext cx="744141" cy="744141"/>
          </a:xfrm>
          <a:prstGeom prst="rect">
            <a:avLst/>
          </a:prstGeom>
        </p:spPr>
      </p:pic>
      <p:sp>
        <p:nvSpPr>
          <p:cNvPr id="9" name="Text 5"/>
          <p:cNvSpPr/>
          <p:nvPr/>
        </p:nvSpPr>
        <p:spPr>
          <a:xfrm>
            <a:off x="5303877" y="5745242"/>
            <a:ext cx="8136850" cy="787956"/>
          </a:xfrm>
          <a:prstGeom prst="rect">
            <a:avLst/>
          </a:prstGeom>
          <a:noFill/>
          <a:ln/>
        </p:spPr>
        <p:txBody>
          <a:bodyPr wrap="square" lIns="0" tIns="0" rIns="0" bIns="0" rtlCol="0" anchor="t"/>
          <a:lstStyle/>
          <a:p>
            <a:pPr algn="l" indent="0" marL="0">
              <a:lnSpc>
                <a:spcPts val="2050"/>
              </a:lnSpc>
              <a:buNone/>
            </a:pPr>
            <a:r>
              <a:rPr lang="en-US" sz="2050" b="1" dirty="0">
                <a:solidFill>
                  <a:srgbClr val="666666"/>
                </a:solidFill>
                <a:latin typeface="Raleway Light" pitchFamily="34" charset="0"/>
                <a:ea typeface="Raleway Light" pitchFamily="34" charset="-122"/>
                <a:cs typeface="Raleway Light" pitchFamily="34" charset="-120"/>
              </a:rPr>
              <a:t>NORMA Oficial Mexicana NOM-004-STPS-1999, Sistemas de protección y dispositivos de seguridad en la maquinaria y equipo que se utilice en los centros de trabajo.</a:t>
            </a:r>
            <a:endParaRPr lang="en-US" sz="2050" dirty="0"/>
          </a:p>
        </p:txBody>
      </p:sp>
      <p:sp>
        <p:nvSpPr>
          <p:cNvPr id="10" name="Text 6"/>
          <p:cNvSpPr/>
          <p:nvPr/>
        </p:nvSpPr>
        <p:spPr>
          <a:xfrm>
            <a:off x="3747730" y="7008971"/>
            <a:ext cx="9970889" cy="262652"/>
          </a:xfrm>
          <a:prstGeom prst="rect">
            <a:avLst/>
          </a:prstGeom>
          <a:noFill/>
          <a:ln/>
        </p:spPr>
        <p:txBody>
          <a:bodyPr wrap="none" lIns="0" tIns="0" rIns="0" bIns="0" rtlCol="0" anchor="t"/>
          <a:lstStyle/>
          <a:p>
            <a:pPr algn="l" indent="0" marL="0">
              <a:lnSpc>
                <a:spcPts val="2050"/>
              </a:lnSpc>
              <a:buNone/>
            </a:pPr>
            <a:r>
              <a:rPr lang="en-US" sz="2050" b="1" dirty="0">
                <a:solidFill>
                  <a:srgbClr val="7CCA62"/>
                </a:solidFill>
                <a:latin typeface="Raleway Light" pitchFamily="34" charset="0"/>
                <a:ea typeface="Raleway Light" pitchFamily="34" charset="-122"/>
                <a:cs typeface="Raleway Light" pitchFamily="34" charset="-120"/>
              </a:rPr>
              <a:t>INSTRUCTOR:</a:t>
            </a:r>
            <a:pPr algn="l" indent="0" marL="0">
              <a:lnSpc>
                <a:spcPts val="2050"/>
              </a:lnSpc>
              <a:buNone/>
            </a:pPr>
            <a:r>
              <a:rPr lang="en-US" sz="2050" b="1" dirty="0">
                <a:solidFill>
                  <a:srgbClr val="666666"/>
                </a:solidFill>
                <a:latin typeface="Raleway Light" pitchFamily="34" charset="0"/>
                <a:ea typeface="Raleway Light" pitchFamily="34" charset="-122"/>
                <a:cs typeface="Raleway Light" pitchFamily="34" charset="-120"/>
              </a:rPr>
              <a:t> </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Andrés Cavezza.</a:t>
            </a:r>
            <a:endParaRPr lang="en-US" sz="2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510552"/>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1. Objetivo</a:t>
            </a:r>
            <a:endParaRPr lang="en-US" sz="3250" dirty="0"/>
          </a:p>
        </p:txBody>
      </p:sp>
      <p:sp>
        <p:nvSpPr>
          <p:cNvPr id="4" name="Text 1"/>
          <p:cNvSpPr/>
          <p:nvPr/>
        </p:nvSpPr>
        <p:spPr>
          <a:xfrm>
            <a:off x="6452473" y="3442097"/>
            <a:ext cx="7211854" cy="1103948"/>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Establecer las condiciones de seguridad y los sistemas de protección y dispositivos para prevenir y proteger a los trabajadores contra los riesgos de trabajo que genere la operación y mantenimiento de la maquinaria y equipo.</a:t>
            </a:r>
            <a:endParaRPr lang="en-US" sz="2150" dirty="0"/>
          </a:p>
        </p:txBody>
      </p:sp>
      <p:sp>
        <p:nvSpPr>
          <p:cNvPr id="5" name="Text 2"/>
          <p:cNvSpPr/>
          <p:nvPr/>
        </p:nvSpPr>
        <p:spPr>
          <a:xfrm>
            <a:off x="6452473" y="485655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544306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805005"/>
            <a:ext cx="511849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2. Campo de Aplicación</a:t>
            </a:r>
            <a:endParaRPr lang="en-US" sz="3250" dirty="0"/>
          </a:p>
        </p:txBody>
      </p:sp>
      <p:sp>
        <p:nvSpPr>
          <p:cNvPr id="4" name="Text 1"/>
          <p:cNvSpPr/>
          <p:nvPr/>
        </p:nvSpPr>
        <p:spPr>
          <a:xfrm>
            <a:off x="966073" y="5736550"/>
            <a:ext cx="126982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presente Norma rige en todo el territorio nacional y aplica en todos los centros trabajo que por la naturaleza de sus procesos empleen maquinaria y equipo.</a:t>
            </a:r>
            <a:endParaRPr lang="en-US" sz="2150" dirty="0"/>
          </a:p>
        </p:txBody>
      </p:sp>
      <p:sp>
        <p:nvSpPr>
          <p:cNvPr id="5" name="Text 2"/>
          <p:cNvSpPr/>
          <p:nvPr/>
        </p:nvSpPr>
        <p:spPr>
          <a:xfrm>
            <a:off x="966073" y="6599039"/>
            <a:ext cx="126982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016794"/>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3. Referencias</a:t>
            </a:r>
            <a:endParaRPr lang="en-US" sz="3250" dirty="0"/>
          </a:p>
        </p:txBody>
      </p:sp>
      <p:sp>
        <p:nvSpPr>
          <p:cNvPr id="4" name="Text 1"/>
          <p:cNvSpPr/>
          <p:nvPr/>
        </p:nvSpPr>
        <p:spPr>
          <a:xfrm>
            <a:off x="6452473" y="1948339"/>
            <a:ext cx="7211854" cy="827961"/>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Para la correcta interpretación de esta Norma, deben consultarse las siguientes normas oficiales mexicanas y normas mexicanas vigentes: </a:t>
            </a:r>
            <a:endParaRPr lang="en-US" sz="2150" dirty="0"/>
          </a:p>
        </p:txBody>
      </p:sp>
      <p:sp>
        <p:nvSpPr>
          <p:cNvPr id="5" name="Text 2"/>
          <p:cNvSpPr/>
          <p:nvPr/>
        </p:nvSpPr>
        <p:spPr>
          <a:xfrm>
            <a:off x="6452473" y="308681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673316"/>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0F6FC6"/>
                </a:solidFill>
                <a:latin typeface="Raleway Light" pitchFamily="34" charset="0"/>
                <a:ea typeface="Raleway Light" pitchFamily="34" charset="-122"/>
                <a:cs typeface="Raleway Light" pitchFamily="34" charset="-120"/>
              </a:rPr>
              <a:t>NOM-001-STPS-1993</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Relativa a las condiciones de seguridad e higiene en los edificios, locales, instalaciones y áreas de los centros de trabajo. </a:t>
            </a:r>
            <a:endParaRPr lang="en-US" sz="2150" dirty="0"/>
          </a:p>
        </p:txBody>
      </p:sp>
      <p:sp>
        <p:nvSpPr>
          <p:cNvPr id="7" name="Text 4"/>
          <p:cNvSpPr/>
          <p:nvPr/>
        </p:nvSpPr>
        <p:spPr>
          <a:xfrm>
            <a:off x="6452473" y="4597837"/>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7CCA62"/>
                </a:solidFill>
                <a:latin typeface="Raleway Light" pitchFamily="34" charset="0"/>
                <a:ea typeface="Raleway Light" pitchFamily="34" charset="-122"/>
                <a:cs typeface="Raleway Light" pitchFamily="34" charset="-120"/>
              </a:rPr>
              <a:t>NOM-005-STPS-1998</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Relativa a las condiciones de seguridad e higiene en los centros de trabajo para el manejo, transporte y almacenamiento de sustancias químicas peligrosas. </a:t>
            </a:r>
            <a:endParaRPr lang="en-US" sz="2150" dirty="0"/>
          </a:p>
        </p:txBody>
      </p:sp>
      <p:sp>
        <p:nvSpPr>
          <p:cNvPr id="8" name="Text 5"/>
          <p:cNvSpPr/>
          <p:nvPr/>
        </p:nvSpPr>
        <p:spPr>
          <a:xfrm>
            <a:off x="6452473" y="5798344"/>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10CF9B"/>
                </a:solidFill>
                <a:latin typeface="Raleway Light" pitchFamily="34" charset="0"/>
                <a:ea typeface="Raleway Light" pitchFamily="34" charset="-122"/>
                <a:cs typeface="Raleway Light" pitchFamily="34" charset="-120"/>
              </a:rPr>
              <a:t>NOM-017-STPS-1993</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Relativa al equipo de protección personal para los trabajadores en los centros de trabajo. </a:t>
            </a:r>
            <a:endParaRPr lang="en-US" sz="2150" dirty="0"/>
          </a:p>
        </p:txBody>
      </p:sp>
      <p:sp>
        <p:nvSpPr>
          <p:cNvPr id="9" name="Text 6"/>
          <p:cNvSpPr/>
          <p:nvPr/>
        </p:nvSpPr>
        <p:spPr>
          <a:xfrm>
            <a:off x="6452473" y="693681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982266"/>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191381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50031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308681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67331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425981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846320"/>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7CCA62"/>
                </a:solidFill>
                <a:latin typeface="Raleway Light" pitchFamily="34" charset="0"/>
                <a:ea typeface="Raleway Light" pitchFamily="34" charset="-122"/>
                <a:cs typeface="Raleway Light" pitchFamily="34" charset="-120"/>
              </a:rPr>
              <a:t>NOM-022-STPS-1993</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Relativa a las condiciones de seguridad en los centros de trabajo en donde la electricidad estática represente un riesgo.* </a:t>
            </a:r>
            <a:endParaRPr lang="en-US" sz="2150" dirty="0"/>
          </a:p>
        </p:txBody>
      </p:sp>
      <p:sp>
        <p:nvSpPr>
          <p:cNvPr id="10" name="Text 7"/>
          <p:cNvSpPr/>
          <p:nvPr/>
        </p:nvSpPr>
        <p:spPr>
          <a:xfrm>
            <a:off x="966073" y="5770840"/>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10CF9B"/>
                </a:solidFill>
                <a:latin typeface="Raleway Light" pitchFamily="34" charset="0"/>
                <a:ea typeface="Raleway Light" pitchFamily="34" charset="-122"/>
                <a:cs typeface="Raleway Light" pitchFamily="34" charset="-120"/>
              </a:rPr>
              <a:t>NOM-026-STPS-1998</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Colores y señales de seguridad e higiene, e identificación de riesgos por fluidos conducidos en tuberías. </a:t>
            </a:r>
            <a:endParaRPr lang="en-US" sz="2150" dirty="0"/>
          </a:p>
        </p:txBody>
      </p:sp>
      <p:sp>
        <p:nvSpPr>
          <p:cNvPr id="11" name="Text 8"/>
          <p:cNvSpPr/>
          <p:nvPr/>
        </p:nvSpPr>
        <p:spPr>
          <a:xfrm>
            <a:off x="966073" y="6695361"/>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0BD0D9"/>
                </a:solidFill>
                <a:latin typeface="Raleway Light" pitchFamily="34" charset="0"/>
                <a:ea typeface="Raleway Light" pitchFamily="34" charset="-122"/>
                <a:cs typeface="Raleway Light" pitchFamily="34" charset="-120"/>
              </a:rPr>
              <a:t>NMX-CC-018-1996-IMNC</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Directrices para desarrollar manuales de calidad.</a:t>
            </a:r>
            <a:endParaRPr lang="en-US" sz="21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22027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6452473" y="1772245"/>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4. Definiciones</a:t>
            </a:r>
            <a:endParaRPr lang="en-US" sz="3250" dirty="0"/>
          </a:p>
        </p:txBody>
      </p:sp>
      <p:sp>
        <p:nvSpPr>
          <p:cNvPr id="5" name="Text 2"/>
          <p:cNvSpPr/>
          <p:nvPr/>
        </p:nvSpPr>
        <p:spPr>
          <a:xfrm>
            <a:off x="6452473" y="270379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290292"/>
            <a:ext cx="7211854" cy="1655921"/>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Autoridad laboral:</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Las unidades administrativas competentes de la Secretaría del Trabajo y Previsión Social, que realicen funciones de inspección en materia de seguridad e higiene en el trabajo, y las correspondientes de las entidades federativas y del Distrito Federal, que actúen en auxilio de aquéllas.</a:t>
            </a:r>
            <a:endParaRPr lang="en-US" sz="2150" dirty="0"/>
          </a:p>
        </p:txBody>
      </p:sp>
      <p:sp>
        <p:nvSpPr>
          <p:cNvPr id="7" name="Text 4"/>
          <p:cNvSpPr/>
          <p:nvPr/>
        </p:nvSpPr>
        <p:spPr>
          <a:xfrm>
            <a:off x="6452473" y="5256728"/>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Candado de seguridad:</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Cerradura que evita que cualquier trabajador active la maquinaria y equipo.</a:t>
            </a:r>
            <a:endParaRPr lang="en-US" sz="2150" dirty="0"/>
          </a:p>
        </p:txBody>
      </p:sp>
      <p:sp>
        <p:nvSpPr>
          <p:cNvPr id="8" name="Text 5"/>
          <p:cNvSpPr/>
          <p:nvPr/>
        </p:nvSpPr>
        <p:spPr>
          <a:xfrm>
            <a:off x="6452473" y="6119217"/>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Carrera:</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Distancia que recorre el componente de una máquina por un movimiento alternativo.</a:t>
            </a:r>
            <a:endParaRPr lang="en-US" sz="2150" dirty="0"/>
          </a:p>
        </p:txBody>
      </p:sp>
      <p:sp>
        <p:nvSpPr>
          <p:cNvPr id="9" name="Text 6"/>
          <p:cNvSpPr/>
          <p:nvPr/>
        </p:nvSpPr>
        <p:spPr>
          <a:xfrm>
            <a:off x="6452473" y="698170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940832"/>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187237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45887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304538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631883"/>
            <a:ext cx="7211854" cy="1379934"/>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Centro de trabajo:</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Todo aquel lugar, cualquiera que sea su denominación, en el que se realicen actividades de producción, de comercialización o de prestación de servicios, o en el que laboren personas que estén sujetas a una relación de trabajo.</a:t>
            </a:r>
            <a:endParaRPr lang="en-US" sz="2150" dirty="0"/>
          </a:p>
        </p:txBody>
      </p:sp>
      <p:sp>
        <p:nvSpPr>
          <p:cNvPr id="8" name="Text 5"/>
          <p:cNvSpPr/>
          <p:nvPr/>
        </p:nvSpPr>
        <p:spPr>
          <a:xfrm>
            <a:off x="966073" y="5322332"/>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Ciclo: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Movimiento alternativo o rotativo durante el cual el componente de una máquina efectúa un trabajo.</a:t>
            </a:r>
            <a:endParaRPr lang="en-US" sz="2150" dirty="0"/>
          </a:p>
        </p:txBody>
      </p:sp>
      <p:sp>
        <p:nvSpPr>
          <p:cNvPr id="9" name="Text 6"/>
          <p:cNvSpPr/>
          <p:nvPr/>
        </p:nvSpPr>
        <p:spPr>
          <a:xfrm>
            <a:off x="966073" y="6184821"/>
            <a:ext cx="7211854" cy="1103948"/>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Interruptor final de carrera:</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Dispositivo manual o automático que impide el desplazamiento del portaherramienta desde la posición inicial hasta el punto de operación.</a:t>
            </a:r>
            <a:endParaRPr lang="en-US" sz="21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218503"/>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4. Definiciones</a:t>
            </a:r>
            <a:endParaRPr lang="en-US" sz="3250" dirty="0"/>
          </a:p>
        </p:txBody>
      </p:sp>
      <p:sp>
        <p:nvSpPr>
          <p:cNvPr id="4" name="Text 1"/>
          <p:cNvSpPr/>
          <p:nvPr/>
        </p:nvSpPr>
        <p:spPr>
          <a:xfrm>
            <a:off x="966073" y="5150048"/>
            <a:ext cx="12698254" cy="275987"/>
          </a:xfrm>
          <a:prstGeom prst="rect">
            <a:avLst/>
          </a:prstGeom>
          <a:noFill/>
          <a:ln/>
        </p:spPr>
        <p:txBody>
          <a:bodyPr wrap="non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Dieléctrico: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Material que impide la conductividad eléctrica.</a:t>
            </a:r>
            <a:endParaRPr lang="en-US" sz="2150" dirty="0"/>
          </a:p>
        </p:txBody>
      </p:sp>
      <p:sp>
        <p:nvSpPr>
          <p:cNvPr id="5" name="Text 2"/>
          <p:cNvSpPr/>
          <p:nvPr/>
        </p:nvSpPr>
        <p:spPr>
          <a:xfrm>
            <a:off x="966073" y="5736550"/>
            <a:ext cx="12698254" cy="551974"/>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Dispositivo sensitivo: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Elemento que mantiene un mecanismo en operación mientras ningún objeto interfiera con el sensor del mismo y provoque el paro.</a:t>
            </a:r>
            <a:endParaRPr lang="en-US" sz="2150" dirty="0"/>
          </a:p>
        </p:txBody>
      </p:sp>
      <p:sp>
        <p:nvSpPr>
          <p:cNvPr id="6" name="Text 3"/>
          <p:cNvSpPr/>
          <p:nvPr/>
        </p:nvSpPr>
        <p:spPr>
          <a:xfrm>
            <a:off x="966073" y="6599039"/>
            <a:ext cx="126982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7185541"/>
            <a:ext cx="126982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768310"/>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6452473" y="169985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28635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287285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345936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404586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4632365"/>
            <a:ext cx="7211854" cy="1103948"/>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Electroerosionadora: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Máquina-herramienta en la que el metal de la pieza a mecanizar se elimina por la acción de descargas eléctricas entre la pieza y un electrodo sumergido en un aceite electrolito o dieléctrico.</a:t>
            </a:r>
            <a:endParaRPr lang="en-US" sz="2150" dirty="0"/>
          </a:p>
        </p:txBody>
      </p:sp>
      <p:sp>
        <p:nvSpPr>
          <p:cNvPr id="10" name="Text 7"/>
          <p:cNvSpPr/>
          <p:nvPr/>
        </p:nvSpPr>
        <p:spPr>
          <a:xfrm>
            <a:off x="6452473" y="6046827"/>
            <a:ext cx="7211854" cy="827961"/>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Mando bimanual: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Es el dispositivo que obliga a que el operador use simultáneamente las dos manos para poder accionarlo.</a:t>
            </a:r>
            <a:endParaRPr lang="en-US" sz="2150" dirty="0"/>
          </a:p>
        </p:txBody>
      </p:sp>
      <p:sp>
        <p:nvSpPr>
          <p:cNvPr id="11" name="Text 8"/>
          <p:cNvSpPr/>
          <p:nvPr/>
        </p:nvSpPr>
        <p:spPr>
          <a:xfrm>
            <a:off x="6452473" y="718530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2410539"/>
            <a:ext cx="7211854" cy="1103948"/>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Mantenimiento preventivo: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Es</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la acción de inspeccionar, probar y reacondicionar la maquinaria y equipo a intervalos regulares con el fin de prevenir fallas de funcionamiento.</a:t>
            </a:r>
            <a:endParaRPr lang="en-US" sz="2150" dirty="0"/>
          </a:p>
        </p:txBody>
      </p:sp>
      <p:sp>
        <p:nvSpPr>
          <p:cNvPr id="4" name="Text 1"/>
          <p:cNvSpPr/>
          <p:nvPr/>
        </p:nvSpPr>
        <p:spPr>
          <a:xfrm>
            <a:off x="966073" y="3825002"/>
            <a:ext cx="7211854" cy="827961"/>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Mantenimiento correctivo: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Es la acción de revisar y reparar la maquinaria y equipo que estaba trabajando hasta el momento en que sufrió la falla.</a:t>
            </a:r>
            <a:endParaRPr lang="en-US" sz="2150" dirty="0"/>
          </a:p>
        </p:txBody>
      </p:sp>
      <p:sp>
        <p:nvSpPr>
          <p:cNvPr id="5" name="Text 2"/>
          <p:cNvSpPr/>
          <p:nvPr/>
        </p:nvSpPr>
        <p:spPr>
          <a:xfrm>
            <a:off x="966073" y="4963478"/>
            <a:ext cx="7211854" cy="1103948"/>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Maquinaria y equipo</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Es el conjunto de mecanismos y elementos combinados destinados a recibir una forma de energía, para transformarla a una función determinada.</a:t>
            </a:r>
            <a:endParaRPr lang="en-US" sz="21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373761"/>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4. Definiciones</a:t>
            </a:r>
            <a:endParaRPr lang="en-US" sz="3250" dirty="0"/>
          </a:p>
        </p:txBody>
      </p:sp>
      <p:sp>
        <p:nvSpPr>
          <p:cNvPr id="4" name="Text 1"/>
          <p:cNvSpPr/>
          <p:nvPr/>
        </p:nvSpPr>
        <p:spPr>
          <a:xfrm>
            <a:off x="966073" y="5305306"/>
            <a:ext cx="12698254" cy="551974"/>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Protección por obstáculos:</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Barreras físicas diseñadas y construidas para aislar al trabajador de una zona de riesgo y evitar, de este modo, que se produzcan daños a la salud del trabajador.</a:t>
            </a:r>
            <a:endParaRPr lang="en-US" sz="2150" dirty="0"/>
          </a:p>
        </p:txBody>
      </p:sp>
      <p:sp>
        <p:nvSpPr>
          <p:cNvPr id="5" name="Text 2"/>
          <p:cNvSpPr/>
          <p:nvPr/>
        </p:nvSpPr>
        <p:spPr>
          <a:xfrm>
            <a:off x="966073" y="6167795"/>
            <a:ext cx="12698254" cy="551974"/>
          </a:xfrm>
          <a:prstGeom prst="rect">
            <a:avLst/>
          </a:prstGeom>
          <a:noFill/>
          <a:ln/>
        </p:spPr>
        <p:txBody>
          <a:bodyPr wrap="squar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Riesgo potencial</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Es la probabilidad de que la maquinaria y equipo causen lesiones a los trabajadores.</a:t>
            </a:r>
            <a:endParaRPr lang="en-US" sz="2150" dirty="0"/>
          </a:p>
        </p:txBody>
      </p:sp>
      <p:sp>
        <p:nvSpPr>
          <p:cNvPr id="6" name="Text 3"/>
          <p:cNvSpPr/>
          <p:nvPr/>
        </p:nvSpPr>
        <p:spPr>
          <a:xfrm>
            <a:off x="966073" y="7030283"/>
            <a:ext cx="126982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342805"/>
            <a:ext cx="6097191"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5. Obligaciones del Patrón</a:t>
            </a:r>
            <a:endParaRPr lang="en-US" sz="3250" dirty="0"/>
          </a:p>
        </p:txBody>
      </p:sp>
      <p:sp>
        <p:nvSpPr>
          <p:cNvPr id="4" name="Text 1"/>
          <p:cNvSpPr/>
          <p:nvPr/>
        </p:nvSpPr>
        <p:spPr>
          <a:xfrm>
            <a:off x="966073" y="5274350"/>
            <a:ext cx="126982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Mostrar a la autoridad laboral, cuando así lo solicite, los documentos que la presente Norma le obligue a elaborar.</a:t>
            </a:r>
            <a:endParaRPr lang="en-US" sz="2150" dirty="0"/>
          </a:p>
        </p:txBody>
      </p:sp>
      <p:sp>
        <p:nvSpPr>
          <p:cNvPr id="5" name="Text 2"/>
          <p:cNvSpPr/>
          <p:nvPr/>
        </p:nvSpPr>
        <p:spPr>
          <a:xfrm>
            <a:off x="966073" y="5922883"/>
            <a:ext cx="126982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Elaborar un estudio para analizar el riesgo potencial generado por la maquinaria y equipo en el que se debe hacer un inventario de todos los factores y condiciones peligrosas que afecten a la salud del trabajador.</a:t>
            </a:r>
            <a:endParaRPr lang="en-US" sz="2150" dirty="0"/>
          </a:p>
        </p:txBody>
      </p:sp>
      <p:sp>
        <p:nvSpPr>
          <p:cNvPr id="6" name="Text 3"/>
          <p:cNvSpPr/>
          <p:nvPr/>
        </p:nvSpPr>
        <p:spPr>
          <a:xfrm>
            <a:off x="966073" y="7061359"/>
            <a:ext cx="126982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568887"/>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En la elaboración del estudio de riesgo potencial se debe analizar:</a:t>
            </a:r>
            <a:endParaRPr lang="en-US" sz="2150" dirty="0"/>
          </a:p>
        </p:txBody>
      </p:sp>
      <p:sp>
        <p:nvSpPr>
          <p:cNvPr id="4" name="Text 1"/>
          <p:cNvSpPr/>
          <p:nvPr/>
        </p:nvSpPr>
        <p:spPr>
          <a:xfrm>
            <a:off x="966073" y="2217420"/>
            <a:ext cx="7211854" cy="827961"/>
          </a:xfrm>
          <a:prstGeom prst="rect">
            <a:avLst/>
          </a:prstGeom>
          <a:noFill/>
          <a:ln/>
        </p:spPr>
        <p:txBody>
          <a:bodyPr wrap="squar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Las partes en movimiento, generación de calor y electricidad estática de la maquinaria y equipo.</a:t>
            </a:r>
            <a:endParaRPr lang="en-US" sz="2150" dirty="0"/>
          </a:p>
        </p:txBody>
      </p:sp>
      <p:sp>
        <p:nvSpPr>
          <p:cNvPr id="5" name="Text 2"/>
          <p:cNvSpPr/>
          <p:nvPr/>
        </p:nvSpPr>
        <p:spPr>
          <a:xfrm>
            <a:off x="966073" y="3141940"/>
            <a:ext cx="7211854" cy="827961"/>
          </a:xfrm>
          <a:prstGeom prst="rect">
            <a:avLst/>
          </a:prstGeom>
          <a:noFill/>
          <a:ln/>
        </p:spPr>
        <p:txBody>
          <a:bodyPr wrap="squar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Las superficies cortantes, proyección y calentamiento de la materia prima, subproducto y producto terminado.</a:t>
            </a:r>
            <a:endParaRPr lang="en-US" sz="2150" dirty="0"/>
          </a:p>
        </p:txBody>
      </p:sp>
      <p:sp>
        <p:nvSpPr>
          <p:cNvPr id="6" name="Text 3"/>
          <p:cNvSpPr/>
          <p:nvPr/>
        </p:nvSpPr>
        <p:spPr>
          <a:xfrm>
            <a:off x="966073" y="4066461"/>
            <a:ext cx="7211854" cy="275987"/>
          </a:xfrm>
          <a:prstGeom prst="rect">
            <a:avLst/>
          </a:prstGeom>
          <a:noFill/>
          <a:ln/>
        </p:spPr>
        <p:txBody>
          <a:bodyPr wrap="non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manejo y condiciones de la herramienta.</a:t>
            </a:r>
            <a:endParaRPr lang="en-US" sz="2150" dirty="0"/>
          </a:p>
        </p:txBody>
      </p:sp>
      <p:sp>
        <p:nvSpPr>
          <p:cNvPr id="7" name="Text 4"/>
          <p:cNvSpPr/>
          <p:nvPr/>
        </p:nvSpPr>
        <p:spPr>
          <a:xfrm>
            <a:off x="966073" y="465296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5239464"/>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Para todo riesgo que se haya detectado, se debe determinar:</a:t>
            </a:r>
            <a:endParaRPr lang="en-US" sz="2150" dirty="0"/>
          </a:p>
        </p:txBody>
      </p:sp>
      <p:sp>
        <p:nvSpPr>
          <p:cNvPr id="9" name="Text 6"/>
          <p:cNvSpPr/>
          <p:nvPr/>
        </p:nvSpPr>
        <p:spPr>
          <a:xfrm>
            <a:off x="966073" y="5887998"/>
            <a:ext cx="7211854" cy="275987"/>
          </a:xfrm>
          <a:prstGeom prst="rect">
            <a:avLst/>
          </a:prstGeom>
          <a:noFill/>
          <a:ln/>
        </p:spPr>
        <p:txBody>
          <a:bodyPr wrap="non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tipo de daño.</a:t>
            </a:r>
            <a:endParaRPr lang="en-US" sz="2150" dirty="0"/>
          </a:p>
        </p:txBody>
      </p:sp>
      <p:sp>
        <p:nvSpPr>
          <p:cNvPr id="10" name="Text 7"/>
          <p:cNvSpPr/>
          <p:nvPr/>
        </p:nvSpPr>
        <p:spPr>
          <a:xfrm>
            <a:off x="966073" y="6260544"/>
            <a:ext cx="7211854" cy="275987"/>
          </a:xfrm>
          <a:prstGeom prst="rect">
            <a:avLst/>
          </a:prstGeom>
          <a:noFill/>
          <a:ln/>
        </p:spPr>
        <p:txBody>
          <a:bodyPr wrap="non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gravedad del daño.</a:t>
            </a:r>
            <a:endParaRPr lang="en-US" sz="2150" dirty="0"/>
          </a:p>
        </p:txBody>
      </p:sp>
      <p:sp>
        <p:nvSpPr>
          <p:cNvPr id="11" name="Text 8"/>
          <p:cNvSpPr/>
          <p:nvPr/>
        </p:nvSpPr>
        <p:spPr>
          <a:xfrm>
            <a:off x="966073" y="6633091"/>
            <a:ext cx="7211854" cy="275987"/>
          </a:xfrm>
          <a:prstGeom prst="rect">
            <a:avLst/>
          </a:prstGeom>
          <a:noFill/>
          <a:ln/>
        </p:spPr>
        <p:txBody>
          <a:bodyPr wrap="non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probabilidad de ocurrencia.</a:t>
            </a:r>
            <a:endParaRPr lang="en-US" sz="21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496258"/>
            <a:ext cx="6445329"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5. Obligaciones de el Patrón</a:t>
            </a:r>
            <a:endParaRPr lang="en-US" sz="3250" dirty="0"/>
          </a:p>
        </p:txBody>
      </p:sp>
      <p:sp>
        <p:nvSpPr>
          <p:cNvPr id="4" name="Text 1"/>
          <p:cNvSpPr/>
          <p:nvPr/>
        </p:nvSpPr>
        <p:spPr>
          <a:xfrm>
            <a:off x="6452473" y="2427803"/>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En base al estudio para analizar el riesgo potencial, el patrón debe:</a:t>
            </a:r>
            <a:endParaRPr lang="en-US" sz="2150" dirty="0"/>
          </a:p>
        </p:txBody>
      </p:sp>
      <p:sp>
        <p:nvSpPr>
          <p:cNvPr id="5" name="Text 2"/>
          <p:cNvSpPr/>
          <p:nvPr/>
        </p:nvSpPr>
        <p:spPr>
          <a:xfrm>
            <a:off x="6452473" y="329029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876794"/>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Elaborar el Programa Específico de Seguridad e Higiene para la Operación y Mantenimiento de la Maquinaria y Equipo, darlo a conocer a los trabajadores y asegurarse de su cumplimiento.</a:t>
            </a:r>
            <a:endParaRPr lang="en-US" sz="2150" dirty="0"/>
          </a:p>
        </p:txBody>
      </p:sp>
      <p:sp>
        <p:nvSpPr>
          <p:cNvPr id="7" name="Text 4"/>
          <p:cNvSpPr/>
          <p:nvPr/>
        </p:nvSpPr>
        <p:spPr>
          <a:xfrm>
            <a:off x="6452473" y="5077301"/>
            <a:ext cx="7211854" cy="165592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Contar con personal capacitado y un manual de primeros auxilios en el que se definan los procedimientos para la atención de emergencias. Se puede tomar como referencia la guía no obligatoria de la Norma Oficial Mexicana </a:t>
            </a:r>
            <a:pPr algn="l" lvl="1"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NOM-005-STPS-1998.</a:t>
            </a:r>
            <a:endParaRPr lang="en-US" sz="21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29623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88273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46923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305573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64224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4228743"/>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Señalar las áreas de tránsito y de operación de acuerdo a lo establecido en las </a:t>
            </a:r>
            <a:pPr algn="l" lvl="1"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NOM-001-STPS-1993 </a:t>
            </a:r>
            <a:pPr algn="l" lvl="1"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y </a:t>
            </a:r>
            <a:pPr algn="l" lvl="1"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NOM-026-STPS-1998.</a:t>
            </a:r>
            <a:endParaRPr lang="en-US" sz="2150" dirty="0"/>
          </a:p>
        </p:txBody>
      </p:sp>
      <p:sp>
        <p:nvSpPr>
          <p:cNvPr id="9" name="Text 6"/>
          <p:cNvSpPr/>
          <p:nvPr/>
        </p:nvSpPr>
        <p:spPr>
          <a:xfrm>
            <a:off x="966073" y="5153263"/>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Dotar a los trabajadores del equipo de protección personal de acuerdo a lo establecido en la </a:t>
            </a:r>
            <a:pPr algn="l" lvl="1" indent="0" marL="0">
              <a:lnSpc>
                <a:spcPts val="2150"/>
              </a:lnSpc>
              <a:buNone/>
            </a:pPr>
            <a:r>
              <a:rPr lang="en-US" sz="2150" b="1" dirty="0">
                <a:solidFill>
                  <a:srgbClr val="10CF9B"/>
                </a:solidFill>
                <a:latin typeface="Raleway Light" pitchFamily="34" charset="0"/>
                <a:ea typeface="Raleway Light" pitchFamily="34" charset="-122"/>
                <a:cs typeface="Raleway Light" pitchFamily="34" charset="-120"/>
              </a:rPr>
              <a:t>NOM-017-STPS-1993</a:t>
            </a:r>
            <a:pPr algn="l" lvl="1"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a:t>
            </a:r>
            <a:endParaRPr lang="en-US" sz="2150" dirty="0"/>
          </a:p>
        </p:txBody>
      </p:sp>
      <p:sp>
        <p:nvSpPr>
          <p:cNvPr id="10" name="Text 7"/>
          <p:cNvSpPr/>
          <p:nvPr/>
        </p:nvSpPr>
        <p:spPr>
          <a:xfrm>
            <a:off x="966073" y="6077783"/>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Capacitar a los trabajadores para la operación segura de la maquinaria y equipo, así como de las herramientas que utilicen para desarrollar su actividad.</a:t>
            </a:r>
            <a:endParaRPr lang="en-US" sz="21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892492"/>
            <a:ext cx="7211854" cy="1035129"/>
          </a:xfrm>
          <a:prstGeom prst="rect">
            <a:avLst/>
          </a:prstGeom>
          <a:noFill/>
          <a:ln/>
        </p:spPr>
        <p:txBody>
          <a:bodyPr wrap="squar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6. Obligaciones de los Trabajadores</a:t>
            </a:r>
            <a:endParaRPr lang="en-US" sz="3250" dirty="0"/>
          </a:p>
        </p:txBody>
      </p:sp>
      <p:sp>
        <p:nvSpPr>
          <p:cNvPr id="4" name="Text 1"/>
          <p:cNvSpPr/>
          <p:nvPr/>
        </p:nvSpPr>
        <p:spPr>
          <a:xfrm>
            <a:off x="6452473" y="2341602"/>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Participar en la capacitación que proporcione el patrón.</a:t>
            </a:r>
            <a:endParaRPr lang="en-US" sz="2150" dirty="0"/>
          </a:p>
        </p:txBody>
      </p:sp>
      <p:sp>
        <p:nvSpPr>
          <p:cNvPr id="5" name="Text 2"/>
          <p:cNvSpPr/>
          <p:nvPr/>
        </p:nvSpPr>
        <p:spPr>
          <a:xfrm>
            <a:off x="6452473" y="2990136"/>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Cumplir con las medidas que señale el Programa Específico de Seguridad e Higiene para la Operación y Mantenimiento de la Maquinaria y Equipo.</a:t>
            </a:r>
            <a:endParaRPr lang="en-US" sz="2150" dirty="0"/>
          </a:p>
        </p:txBody>
      </p:sp>
      <p:sp>
        <p:nvSpPr>
          <p:cNvPr id="6" name="Text 3"/>
          <p:cNvSpPr/>
          <p:nvPr/>
        </p:nvSpPr>
        <p:spPr>
          <a:xfrm>
            <a:off x="6452473" y="412861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471511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530161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588811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6452473" y="647461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6452473" y="706112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17193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75843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34493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93143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51794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410444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69094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5277445"/>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Reportar al patrón cuando los sistemas de protección y dispositivos de seguridad de la maquinaria y equipo se encuentren deteriorados, fuera de funcionamiento o bloqueados.</a:t>
            </a:r>
            <a:endParaRPr lang="en-US" sz="2150" dirty="0"/>
          </a:p>
        </p:txBody>
      </p:sp>
      <p:sp>
        <p:nvSpPr>
          <p:cNvPr id="11" name="Text 8"/>
          <p:cNvSpPr/>
          <p:nvPr/>
        </p:nvSpPr>
        <p:spPr>
          <a:xfrm>
            <a:off x="966073" y="6477952"/>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Utilizar el equipo de protección personal de acuerdo a las instrucciones de uso y mantenimiento proporcionadas por el patrón.</a:t>
            </a:r>
            <a:endParaRPr lang="en-US" sz="21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44791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6452473" y="203442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62092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20742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379392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438042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496693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6452473" y="5553432"/>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Usar el cabello corto o recogido, no portar cadenas, anillos, pulseras, mangas sueltas u otros objetos que pudieran ser factor de riesgo durante la operación.</a:t>
            </a:r>
            <a:endParaRPr lang="en-US" sz="2150" dirty="0"/>
          </a:p>
        </p:txBody>
      </p:sp>
      <p:sp>
        <p:nvSpPr>
          <p:cNvPr id="11" name="Text 8"/>
          <p:cNvSpPr/>
          <p:nvPr/>
        </p:nvSpPr>
        <p:spPr>
          <a:xfrm>
            <a:off x="6452473" y="6477952"/>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Reportar al patrón cualquier anomalía de la maquinaria y equipo que pueda implicar riesgo.</a:t>
            </a:r>
            <a:endParaRPr lang="en-US" sz="21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466987"/>
            <a:ext cx="12698254" cy="1035129"/>
          </a:xfrm>
          <a:prstGeom prst="rect">
            <a:avLst/>
          </a:prstGeom>
          <a:noFill/>
          <a:ln/>
        </p:spPr>
        <p:txBody>
          <a:bodyPr wrap="squar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7. Programa Específico de Seguridad para la Operación y Mantenimiento de la Maquinaria y Equipo</a:t>
            </a:r>
            <a:endParaRPr lang="en-US" sz="3250" dirty="0"/>
          </a:p>
        </p:txBody>
      </p:sp>
      <p:sp>
        <p:nvSpPr>
          <p:cNvPr id="4" name="Text 1"/>
          <p:cNvSpPr/>
          <p:nvPr/>
        </p:nvSpPr>
        <p:spPr>
          <a:xfrm>
            <a:off x="966073" y="5916097"/>
            <a:ext cx="126982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Operación de la maquinaria y equipo. El programa debe contener procedimientos para que:</a:t>
            </a:r>
            <a:endParaRPr lang="en-US" sz="2150" dirty="0"/>
          </a:p>
        </p:txBody>
      </p:sp>
      <p:sp>
        <p:nvSpPr>
          <p:cNvPr id="5" name="Text 2"/>
          <p:cNvSpPr/>
          <p:nvPr/>
        </p:nvSpPr>
        <p:spPr>
          <a:xfrm>
            <a:off x="966073" y="6288643"/>
            <a:ext cx="126982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Los protectores y dispositivos de seguridad se instalen en el lugar requerido y se utilicen durante la operación.</a:t>
            </a:r>
            <a:endParaRPr lang="en-US" sz="2150" dirty="0"/>
          </a:p>
        </p:txBody>
      </p:sp>
      <p:sp>
        <p:nvSpPr>
          <p:cNvPr id="6" name="Text 3"/>
          <p:cNvSpPr/>
          <p:nvPr/>
        </p:nvSpPr>
        <p:spPr>
          <a:xfrm>
            <a:off x="966073" y="6937177"/>
            <a:ext cx="126982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Se mantenga limpia y ordenada el área de trabajo.</a:t>
            </a:r>
            <a:endParaRPr lang="en-US" sz="21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2389942"/>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maquinaria y equipo estén ajustados para prevenir un riesgo.</a:t>
            </a:r>
            <a:endParaRPr lang="en-US" sz="2150" dirty="0"/>
          </a:p>
        </p:txBody>
      </p:sp>
      <p:sp>
        <p:nvSpPr>
          <p:cNvPr id="4" name="Text 1"/>
          <p:cNvSpPr/>
          <p:nvPr/>
        </p:nvSpPr>
        <p:spPr>
          <a:xfrm>
            <a:off x="966073" y="3038475"/>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Las conexiones de la maquinaria y equipo y sus contactos eléctricos estén protegidos y no sean un factor de riesgo.</a:t>
            </a:r>
            <a:endParaRPr lang="en-US" sz="2150" dirty="0"/>
          </a:p>
        </p:txBody>
      </p:sp>
      <p:sp>
        <p:nvSpPr>
          <p:cNvPr id="5" name="Text 2"/>
          <p:cNvSpPr/>
          <p:nvPr/>
        </p:nvSpPr>
        <p:spPr>
          <a:xfrm>
            <a:off x="966073" y="3962995"/>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cambio y uso de la herramienta y el herramental se realice en forma segura.</a:t>
            </a:r>
            <a:endParaRPr lang="en-US" sz="2150" dirty="0"/>
          </a:p>
        </p:txBody>
      </p:sp>
      <p:sp>
        <p:nvSpPr>
          <p:cNvPr id="6" name="Text 3"/>
          <p:cNvSpPr/>
          <p:nvPr/>
        </p:nvSpPr>
        <p:spPr>
          <a:xfrm>
            <a:off x="966073" y="4611529"/>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desarrollo de las actividades de operación se efectúe en forma segura.</a:t>
            </a:r>
            <a:endParaRPr lang="en-US" sz="2150" dirty="0"/>
          </a:p>
        </p:txBody>
      </p:sp>
      <p:sp>
        <p:nvSpPr>
          <p:cNvPr id="7" name="Text 4"/>
          <p:cNvSpPr/>
          <p:nvPr/>
        </p:nvSpPr>
        <p:spPr>
          <a:xfrm>
            <a:off x="966073" y="5260062"/>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sistema de alimentación y retiro de la materia prima, subproducto y producto terminado no sean un factor de riesgo.</a:t>
            </a:r>
            <a:endParaRPr lang="en-US" sz="21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653201"/>
            <a:ext cx="12698254" cy="1035129"/>
          </a:xfrm>
          <a:prstGeom prst="rect">
            <a:avLst/>
          </a:prstGeom>
          <a:noFill/>
          <a:ln/>
        </p:spPr>
        <p:txBody>
          <a:bodyPr wrap="squar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7. Programa Específico de Seguridad para la Operación y Mantenimiento de la Maquinaria y Equipo</a:t>
            </a:r>
            <a:endParaRPr lang="en-US" sz="3250" dirty="0"/>
          </a:p>
        </p:txBody>
      </p:sp>
      <p:sp>
        <p:nvSpPr>
          <p:cNvPr id="4" name="Text 1"/>
          <p:cNvSpPr/>
          <p:nvPr/>
        </p:nvSpPr>
        <p:spPr>
          <a:xfrm>
            <a:off x="966073" y="6102310"/>
            <a:ext cx="126982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Mantenimiento de la maquinaria y equipo El programa debe contener:</a:t>
            </a:r>
            <a:endParaRPr lang="en-US" sz="2150" dirty="0"/>
          </a:p>
        </p:txBody>
      </p:sp>
      <p:sp>
        <p:nvSpPr>
          <p:cNvPr id="5" name="Text 2"/>
          <p:cNvSpPr/>
          <p:nvPr/>
        </p:nvSpPr>
        <p:spPr>
          <a:xfrm>
            <a:off x="966073" y="6474857"/>
            <a:ext cx="126982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capacitación que se debe otorgar a los trabajadores que realicen las actividades de mantenimiento.</a:t>
            </a:r>
            <a:endParaRPr lang="en-US" sz="21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496258"/>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6452473" y="2427803"/>
            <a:ext cx="7211854" cy="165592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periodicidad y el procedimiento para realizar el mantenimiento preventivo y, en su caso, el correctivo, a fin de garantizar que todos los componentes de la maquinaria y equipo estén en condiciones seguras de operación, y se debe cumplir, al menos, con las siguientes condiciones:</a:t>
            </a:r>
            <a:endParaRPr lang="en-US" sz="2150" dirty="0"/>
          </a:p>
        </p:txBody>
      </p:sp>
      <p:sp>
        <p:nvSpPr>
          <p:cNvPr id="5" name="Text 2"/>
          <p:cNvSpPr/>
          <p:nvPr/>
        </p:nvSpPr>
        <p:spPr>
          <a:xfrm>
            <a:off x="6452473" y="439424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4980742"/>
            <a:ext cx="7211854" cy="827961"/>
          </a:xfrm>
          <a:prstGeom prst="rect">
            <a:avLst/>
          </a:prstGeom>
          <a:noFill/>
          <a:ln/>
        </p:spPr>
        <p:txBody>
          <a:bodyPr wrap="squar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Al concluir el mantenimiento, los protectores y dispositivos deben estar en su lugar y en condiciones de funcionamiento.</a:t>
            </a:r>
            <a:endParaRPr lang="en-US" sz="2150" dirty="0"/>
          </a:p>
        </p:txBody>
      </p:sp>
      <p:sp>
        <p:nvSpPr>
          <p:cNvPr id="7" name="Text 4"/>
          <p:cNvSpPr/>
          <p:nvPr/>
        </p:nvSpPr>
        <p:spPr>
          <a:xfrm>
            <a:off x="6452473" y="5905262"/>
            <a:ext cx="7211854" cy="827961"/>
          </a:xfrm>
          <a:prstGeom prst="rect">
            <a:avLst/>
          </a:prstGeom>
          <a:noFill/>
          <a:ln/>
        </p:spPr>
        <p:txBody>
          <a:bodyPr wrap="squar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Cuando se modifique o reconstruya una maquinaria o equipo, se deben preservar las condiciones de seguridad.</a:t>
            </a:r>
            <a:endParaRPr lang="en-US" sz="21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713667"/>
            <a:ext cx="7211854" cy="827961"/>
          </a:xfrm>
          <a:prstGeom prst="rect">
            <a:avLst/>
          </a:prstGeom>
          <a:noFill/>
          <a:ln/>
        </p:spPr>
        <p:txBody>
          <a:bodyPr wrap="square" lIns="0" tIns="0" rIns="0" bIns="0" rtlCol="0" anchor="t"/>
          <a:lstStyle/>
          <a:p>
            <a:pPr algn="l" lvl="2" marL="10287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bloqueo de energía se realizará antes y durante el mantenimiento de la maquinaria y equipo, cumpliendo además con lo siguiente:</a:t>
            </a:r>
            <a:endParaRPr lang="en-US" sz="2150" dirty="0"/>
          </a:p>
        </p:txBody>
      </p:sp>
      <p:sp>
        <p:nvSpPr>
          <p:cNvPr id="4" name="Text 1"/>
          <p:cNvSpPr/>
          <p:nvPr/>
        </p:nvSpPr>
        <p:spPr>
          <a:xfrm>
            <a:off x="966073" y="285214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3438644"/>
            <a:ext cx="7211854" cy="551974"/>
          </a:xfrm>
          <a:prstGeom prst="rect">
            <a:avLst/>
          </a:prstGeom>
          <a:noFill/>
          <a:ln/>
        </p:spPr>
        <p:txBody>
          <a:bodyPr wrap="square" lIns="0" tIns="0" rIns="0" bIns="0" rtlCol="0" anchor="t"/>
          <a:lstStyle/>
          <a:p>
            <a:pPr algn="l" lvl="3" marL="13716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Deberá realizarse por el encargado del mantenimiento.</a:t>
            </a:r>
            <a:endParaRPr lang="en-US" sz="2150" dirty="0"/>
          </a:p>
        </p:txBody>
      </p:sp>
      <p:sp>
        <p:nvSpPr>
          <p:cNvPr id="6" name="Text 3"/>
          <p:cNvSpPr/>
          <p:nvPr/>
        </p:nvSpPr>
        <p:spPr>
          <a:xfrm>
            <a:off x="966073" y="4087178"/>
            <a:ext cx="7211854" cy="827961"/>
          </a:xfrm>
          <a:prstGeom prst="rect">
            <a:avLst/>
          </a:prstGeom>
          <a:noFill/>
          <a:ln/>
        </p:spPr>
        <p:txBody>
          <a:bodyPr wrap="square" lIns="0" tIns="0" rIns="0" bIns="0" rtlCol="0" anchor="t"/>
          <a:lstStyle/>
          <a:p>
            <a:pPr algn="l" lvl="3" marL="13716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Deberá avisarse previamente a los trabajadores involucrados, cuando se realice el bloqueo de energía.</a:t>
            </a:r>
            <a:endParaRPr lang="en-US" sz="2150" dirty="0"/>
          </a:p>
        </p:txBody>
      </p:sp>
      <p:sp>
        <p:nvSpPr>
          <p:cNvPr id="7" name="Text 4"/>
          <p:cNvSpPr/>
          <p:nvPr/>
        </p:nvSpPr>
        <p:spPr>
          <a:xfrm>
            <a:off x="966073" y="5011698"/>
            <a:ext cx="7211854" cy="551974"/>
          </a:xfrm>
          <a:prstGeom prst="rect">
            <a:avLst/>
          </a:prstGeom>
          <a:noFill/>
          <a:ln/>
        </p:spPr>
        <p:txBody>
          <a:bodyPr wrap="square" lIns="0" tIns="0" rIns="0" bIns="0" rtlCol="0" anchor="t"/>
          <a:lstStyle/>
          <a:p>
            <a:pPr algn="l" lvl="3" marL="13716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Identificar los interruptores, válvulas y puntos que requieran inmovilización.</a:t>
            </a:r>
            <a:endParaRPr lang="en-US" sz="2150" dirty="0"/>
          </a:p>
        </p:txBody>
      </p:sp>
      <p:sp>
        <p:nvSpPr>
          <p:cNvPr id="8" name="Text 5"/>
          <p:cNvSpPr/>
          <p:nvPr/>
        </p:nvSpPr>
        <p:spPr>
          <a:xfrm>
            <a:off x="966073" y="5660231"/>
            <a:ext cx="7211854" cy="1103948"/>
          </a:xfrm>
          <a:prstGeom prst="rect">
            <a:avLst/>
          </a:prstGeom>
          <a:noFill/>
          <a:ln/>
        </p:spPr>
        <p:txBody>
          <a:bodyPr wrap="square" lIns="0" tIns="0" rIns="0" bIns="0" rtlCol="0" anchor="t"/>
          <a:lstStyle/>
          <a:p>
            <a:pPr algn="l" lvl="3" marL="13716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Bloquear la energía en tableros, controles o equipos, a fin de des-energizar, desactivar o impedir la operación de la maquinaria y equipo.</a:t>
            </a:r>
            <a:endParaRPr lang="en-US" sz="21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400181"/>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6452473" y="3331726"/>
            <a:ext cx="7211854" cy="551974"/>
          </a:xfrm>
          <a:prstGeom prst="rect">
            <a:avLst/>
          </a:prstGeom>
          <a:noFill/>
          <a:ln/>
        </p:spPr>
        <p:txBody>
          <a:bodyPr wrap="square" lIns="0" tIns="0" rIns="0" bIns="0" rtlCol="0" anchor="t"/>
          <a:lstStyle/>
          <a:p>
            <a:pPr algn="l" lvl="3" marL="13716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Colocar tarjetas de aviso, cumpliendo con lo establecido en el apéndice A.</a:t>
            </a:r>
            <a:endParaRPr lang="en-US" sz="2150" dirty="0"/>
          </a:p>
        </p:txBody>
      </p:sp>
      <p:sp>
        <p:nvSpPr>
          <p:cNvPr id="5" name="Text 2"/>
          <p:cNvSpPr/>
          <p:nvPr/>
        </p:nvSpPr>
        <p:spPr>
          <a:xfrm>
            <a:off x="6452473" y="3980259"/>
            <a:ext cx="7211854" cy="275987"/>
          </a:xfrm>
          <a:prstGeom prst="rect">
            <a:avLst/>
          </a:prstGeom>
          <a:noFill/>
          <a:ln/>
        </p:spPr>
        <p:txBody>
          <a:bodyPr wrap="none" lIns="0" tIns="0" rIns="0" bIns="0" rtlCol="0" anchor="t"/>
          <a:lstStyle/>
          <a:p>
            <a:pPr algn="l" lvl="3" marL="13716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Colocar los candados de seguridad.</a:t>
            </a:r>
            <a:endParaRPr lang="en-US" sz="2150" dirty="0"/>
          </a:p>
        </p:txBody>
      </p:sp>
      <p:sp>
        <p:nvSpPr>
          <p:cNvPr id="6" name="Text 3"/>
          <p:cNvSpPr/>
          <p:nvPr/>
        </p:nvSpPr>
        <p:spPr>
          <a:xfrm>
            <a:off x="6452473" y="4352806"/>
            <a:ext cx="7211854" cy="275987"/>
          </a:xfrm>
          <a:prstGeom prst="rect">
            <a:avLst/>
          </a:prstGeom>
          <a:noFill/>
          <a:ln/>
        </p:spPr>
        <p:txBody>
          <a:bodyPr wrap="none" lIns="0" tIns="0" rIns="0" bIns="0" rtlCol="0" anchor="t"/>
          <a:lstStyle/>
          <a:p>
            <a:pPr algn="l" lvl="3" marL="13716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Asegurarse que se realizó el bloqueo.</a:t>
            </a:r>
            <a:endParaRPr lang="en-US" sz="2150" dirty="0"/>
          </a:p>
        </p:txBody>
      </p:sp>
      <p:sp>
        <p:nvSpPr>
          <p:cNvPr id="7" name="Text 4"/>
          <p:cNvSpPr/>
          <p:nvPr/>
        </p:nvSpPr>
        <p:spPr>
          <a:xfrm>
            <a:off x="6452473" y="4725353"/>
            <a:ext cx="7211854" cy="1103948"/>
          </a:xfrm>
          <a:prstGeom prst="rect">
            <a:avLst/>
          </a:prstGeom>
          <a:noFill/>
          <a:ln/>
        </p:spPr>
        <p:txBody>
          <a:bodyPr wrap="square" lIns="0" tIns="0" rIns="0" bIns="0" rtlCol="0" anchor="t"/>
          <a:lstStyle/>
          <a:p>
            <a:pPr algn="l" lvl="3" marL="13716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Avisar a los trabajadores involucrados cuando haya sido retirado el bloqueo. El trabajador que colocó las tarjetas de aviso, debe ser el que las retire.</a:t>
            </a:r>
            <a:endParaRPr lang="en-US" sz="21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5058728"/>
          </a:xfrm>
          <a:prstGeom prst="rect">
            <a:avLst/>
          </a:prstGeom>
        </p:spPr>
      </p:pic>
      <p:sp>
        <p:nvSpPr>
          <p:cNvPr id="3" name="Text 0"/>
          <p:cNvSpPr/>
          <p:nvPr/>
        </p:nvSpPr>
        <p:spPr>
          <a:xfrm>
            <a:off x="944285" y="6043851"/>
            <a:ext cx="7515820" cy="1348978"/>
          </a:xfrm>
          <a:prstGeom prst="rect">
            <a:avLst/>
          </a:prstGeom>
          <a:noFill/>
          <a:ln/>
        </p:spPr>
        <p:txBody>
          <a:bodyPr wrap="square" lIns="0" tIns="0" rIns="0" bIns="0" rtlCol="0" anchor="t"/>
          <a:lstStyle/>
          <a:p>
            <a:pPr algn="l" lvl="1" marL="685800" indent="-342900">
              <a:lnSpc>
                <a:spcPts val="2100"/>
              </a:lnSpc>
              <a:buSzPct val="100000"/>
              <a:buChar char="•"/>
            </a:pPr>
            <a:r>
              <a:rPr lang="en-US" sz="2100" dirty="0">
                <a:solidFill>
                  <a:srgbClr val="666666"/>
                </a:solidFill>
                <a:latin typeface="Raleway Light" pitchFamily="34" charset="0"/>
                <a:ea typeface="Raleway Light" pitchFamily="34" charset="-122"/>
                <a:cs typeface="Raleway Light" pitchFamily="34" charset="-120"/>
              </a:rPr>
              <a:t>Se debe llevar un registro del mantenimiento preventivo y correctivo que se le aplique a la maquinaria y equipo, indicando en que fecha se realizó; mantener este registro, al menos, durante doce meses.</a:t>
            </a:r>
            <a:endParaRPr lang="en-US" sz="2100" dirty="0"/>
          </a:p>
        </p:txBody>
      </p:sp>
      <p:sp>
        <p:nvSpPr>
          <p:cNvPr id="4" name="Text 1"/>
          <p:cNvSpPr/>
          <p:nvPr/>
        </p:nvSpPr>
        <p:spPr>
          <a:xfrm>
            <a:off x="9125903" y="6043851"/>
            <a:ext cx="4567714" cy="269796"/>
          </a:xfrm>
          <a:prstGeom prst="rect">
            <a:avLst/>
          </a:prstGeom>
          <a:noFill/>
          <a:ln/>
        </p:spPr>
        <p:txBody>
          <a:bodyPr wrap="none" lIns="0" tIns="0" rIns="0" bIns="0" rtlCol="0" anchor="t"/>
          <a:lstStyle/>
          <a:p>
            <a:pPr algn="l" indent="0" marL="0">
              <a:lnSpc>
                <a:spcPts val="2100"/>
              </a:lnSpc>
              <a:buNone/>
            </a:pPr>
            <a:endParaRPr lang="en-US" sz="21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511754"/>
            <a:ext cx="9770388"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8. Protectores y dispositivos de seguridad</a:t>
            </a:r>
            <a:endParaRPr lang="en-US" sz="3250" dirty="0"/>
          </a:p>
        </p:txBody>
      </p:sp>
      <p:sp>
        <p:nvSpPr>
          <p:cNvPr id="4" name="Text 1"/>
          <p:cNvSpPr/>
          <p:nvPr/>
        </p:nvSpPr>
        <p:spPr>
          <a:xfrm>
            <a:off x="966073" y="5443299"/>
            <a:ext cx="12698254"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8.1</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Protectores de seguridad en la maquinaria y equipo.</a:t>
            </a:r>
            <a:endParaRPr lang="en-US" sz="2150" dirty="0"/>
          </a:p>
        </p:txBody>
      </p:sp>
      <p:sp>
        <p:nvSpPr>
          <p:cNvPr id="5" name="Text 2"/>
          <p:cNvSpPr/>
          <p:nvPr/>
        </p:nvSpPr>
        <p:spPr>
          <a:xfrm>
            <a:off x="966073" y="6029801"/>
            <a:ext cx="12698254" cy="551974"/>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Los protectores son elementos que cubren a la maquinaria y equipo para evitar el acceso al punto de operación y evitar un riesgo al trabajador.</a:t>
            </a:r>
            <a:endParaRPr lang="en-US" sz="2150" dirty="0"/>
          </a:p>
        </p:txBody>
      </p:sp>
      <p:sp>
        <p:nvSpPr>
          <p:cNvPr id="6" name="Text 3"/>
          <p:cNvSpPr/>
          <p:nvPr/>
        </p:nvSpPr>
        <p:spPr>
          <a:xfrm>
            <a:off x="966073" y="6892290"/>
            <a:ext cx="12698254" cy="275987"/>
          </a:xfrm>
          <a:prstGeom prst="rect">
            <a:avLst/>
          </a:prstGeom>
          <a:noFill/>
          <a:ln/>
        </p:spPr>
        <p:txBody>
          <a:bodyPr wrap="non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endParaRPr lang="en-US" sz="21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630799"/>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2562344"/>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8.1.1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Se debe verificar que los protectores cumplan con las siguientes condiciones:</a:t>
            </a:r>
            <a:endParaRPr lang="en-US" sz="2150" dirty="0"/>
          </a:p>
        </p:txBody>
      </p:sp>
      <p:sp>
        <p:nvSpPr>
          <p:cNvPr id="5" name="Text 2"/>
          <p:cNvSpPr/>
          <p:nvPr/>
        </p:nvSpPr>
        <p:spPr>
          <a:xfrm>
            <a:off x="966073" y="3424833"/>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a)</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Proporcionar una protección total al trabajador.</a:t>
            </a:r>
            <a:endParaRPr lang="en-US" sz="2150" dirty="0"/>
          </a:p>
        </p:txBody>
      </p:sp>
      <p:sp>
        <p:nvSpPr>
          <p:cNvPr id="6" name="Text 3"/>
          <p:cNvSpPr/>
          <p:nvPr/>
        </p:nvSpPr>
        <p:spPr>
          <a:xfrm>
            <a:off x="966073" y="4011335"/>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b)</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Permitir los ajustes necesarios en el punto de operación.</a:t>
            </a:r>
            <a:endParaRPr lang="en-US" sz="2150" dirty="0"/>
          </a:p>
        </p:txBody>
      </p:sp>
      <p:sp>
        <p:nvSpPr>
          <p:cNvPr id="7" name="Text 4"/>
          <p:cNvSpPr/>
          <p:nvPr/>
        </p:nvSpPr>
        <p:spPr>
          <a:xfrm>
            <a:off x="966073" y="4873823"/>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c)</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permitir el movimiento libre del trabajador.</a:t>
            </a:r>
            <a:endParaRPr lang="en-US" sz="2150" dirty="0"/>
          </a:p>
        </p:txBody>
      </p:sp>
      <p:sp>
        <p:nvSpPr>
          <p:cNvPr id="8" name="Text 5"/>
          <p:cNvSpPr/>
          <p:nvPr/>
        </p:nvSpPr>
        <p:spPr>
          <a:xfrm>
            <a:off x="966073" y="5460325"/>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d)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Impedir el acceso a la zona de riesgo a los trabajadores no autorizados.</a:t>
            </a:r>
            <a:endParaRPr lang="en-US" sz="2150" dirty="0"/>
          </a:p>
        </p:txBody>
      </p:sp>
      <p:sp>
        <p:nvSpPr>
          <p:cNvPr id="9" name="Text 6"/>
          <p:cNvSpPr/>
          <p:nvPr/>
        </p:nvSpPr>
        <p:spPr>
          <a:xfrm>
            <a:off x="966073" y="632281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376011"/>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e)</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evitar que interfieran con la operación de la maquinaria y equipo.</a:t>
            </a:r>
            <a:endParaRPr lang="en-US" sz="2150" dirty="0"/>
          </a:p>
        </p:txBody>
      </p:sp>
      <p:sp>
        <p:nvSpPr>
          <p:cNvPr id="4" name="Text 1"/>
          <p:cNvSpPr/>
          <p:nvPr/>
        </p:nvSpPr>
        <p:spPr>
          <a:xfrm>
            <a:off x="6452473" y="3238500"/>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f)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no ser un factor de riesgo por sí mismos.</a:t>
            </a:r>
            <a:endParaRPr lang="en-US" sz="2150" dirty="0"/>
          </a:p>
        </p:txBody>
      </p:sp>
      <p:sp>
        <p:nvSpPr>
          <p:cNvPr id="5" name="Text 2"/>
          <p:cNvSpPr/>
          <p:nvPr/>
        </p:nvSpPr>
        <p:spPr>
          <a:xfrm>
            <a:off x="6452473" y="3825002"/>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g)</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permitir la visibilidad necesaria para efectuar la operación.</a:t>
            </a:r>
            <a:endParaRPr lang="en-US" sz="2150" dirty="0"/>
          </a:p>
        </p:txBody>
      </p:sp>
      <p:sp>
        <p:nvSpPr>
          <p:cNvPr id="6" name="Text 3"/>
          <p:cNvSpPr/>
          <p:nvPr/>
        </p:nvSpPr>
        <p:spPr>
          <a:xfrm>
            <a:off x="6452473" y="4687491"/>
            <a:ext cx="7211854" cy="827961"/>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h)</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señalarse cuando su funcionamiento no sea evidente por sí mismo, de acuerdo a lo establecido en la </a:t>
            </a:r>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NOM-026-STPS-1998.</a:t>
            </a:r>
            <a:endParaRPr lang="en-US" sz="2150" dirty="0"/>
          </a:p>
        </p:txBody>
      </p:sp>
      <p:sp>
        <p:nvSpPr>
          <p:cNvPr id="7" name="Text 4"/>
          <p:cNvSpPr/>
          <p:nvPr/>
        </p:nvSpPr>
        <p:spPr>
          <a:xfrm>
            <a:off x="6452473" y="582596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182291"/>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211383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70033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328683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87334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445984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5046345"/>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i)</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de ser posible estar integrados a la maquinaria y equipo;</a:t>
            </a:r>
            <a:endParaRPr lang="en-US" sz="2150" dirty="0"/>
          </a:p>
        </p:txBody>
      </p:sp>
      <p:sp>
        <p:nvSpPr>
          <p:cNvPr id="10" name="Text 7"/>
          <p:cNvSpPr/>
          <p:nvPr/>
        </p:nvSpPr>
        <p:spPr>
          <a:xfrm>
            <a:off x="966073" y="5908834"/>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j)</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estar fijos y ser resistentes para hacer su función segura;</a:t>
            </a:r>
            <a:endParaRPr lang="en-US" sz="2150" dirty="0"/>
          </a:p>
        </p:txBody>
      </p:sp>
      <p:sp>
        <p:nvSpPr>
          <p:cNvPr id="11" name="Text 8"/>
          <p:cNvSpPr/>
          <p:nvPr/>
        </p:nvSpPr>
        <p:spPr>
          <a:xfrm>
            <a:off x="966073" y="6771323"/>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k)</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no obstaculizar el desalojo del material de desperdicio.</a:t>
            </a:r>
            <a:endParaRPr lang="en-US" sz="21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391025"/>
            <a:ext cx="977050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8. Protectores y dispositivo</a:t>
            </a:r>
            <a:pPr algn="l" indent="0" marL="0">
              <a:lnSpc>
                <a:spcPts val="4050"/>
              </a:lnSpc>
              <a:buNone/>
            </a:pPr>
            <a:r>
              <a:rPr lang="en-US" sz="3250" b="1" u="sng" dirty="0">
                <a:solidFill>
                  <a:srgbClr val="086FB0"/>
                </a:solidFill>
                <a:latin typeface="Raleway Bold" pitchFamily="34" charset="0"/>
                <a:ea typeface="Raleway Bold" pitchFamily="34" charset="-122"/>
                <a:cs typeface="Raleway Bold" pitchFamily="34" charset="-120"/>
              </a:rPr>
              <a:t>s de seguridad</a:t>
            </a:r>
            <a:endParaRPr lang="en-US" sz="3250" dirty="0"/>
          </a:p>
        </p:txBody>
      </p:sp>
      <p:sp>
        <p:nvSpPr>
          <p:cNvPr id="4" name="Text 1"/>
          <p:cNvSpPr/>
          <p:nvPr/>
        </p:nvSpPr>
        <p:spPr>
          <a:xfrm>
            <a:off x="966073" y="5322570"/>
            <a:ext cx="12698254"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8.1.2</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Se debe incorporar una protección al control de mando para evitar un funcionamiento accidental.</a:t>
            </a:r>
            <a:endParaRPr lang="en-US" sz="2150" dirty="0"/>
          </a:p>
        </p:txBody>
      </p:sp>
      <p:sp>
        <p:nvSpPr>
          <p:cNvPr id="5" name="Text 2"/>
          <p:cNvSpPr/>
          <p:nvPr/>
        </p:nvSpPr>
        <p:spPr>
          <a:xfrm>
            <a:off x="966073" y="6185059"/>
            <a:ext cx="12698254" cy="1103948"/>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8.1.3</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En los centros de trabajo en donde por la instalación de la maquinaria y equipo no sea posible utilizar protectores de seguridad para resguardar elementos de transmisión de energía mecánica, se debe utilizar la técnica de protección por obstáculos. Cuando se utilicen barandales, éstos deben cumplir con las condiciones establecidas en la </a:t>
            </a:r>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NOM-001-STPS-1993.</a:t>
            </a:r>
            <a:endParaRPr lang="en-US" sz="21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372076"/>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2303621"/>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8.2 Dispositivos de seguridad.</a:t>
            </a:r>
            <a:endParaRPr lang="en-US" sz="2150" dirty="0"/>
          </a:p>
        </p:txBody>
      </p:sp>
      <p:sp>
        <p:nvSpPr>
          <p:cNvPr id="5" name="Text 2"/>
          <p:cNvSpPr/>
          <p:nvPr/>
        </p:nvSpPr>
        <p:spPr>
          <a:xfrm>
            <a:off x="966073" y="2890123"/>
            <a:ext cx="7211854" cy="1103948"/>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Son elementos que se deben instalar para impedir el desarrollo de una fase peligrosa en cuanto se detecta dentro de la zona de riesgo de la maquinaria y equipo, la presencia de un trabajador o parte de su cuerpo.</a:t>
            </a:r>
            <a:endParaRPr lang="en-US" sz="2150" dirty="0"/>
          </a:p>
        </p:txBody>
      </p:sp>
      <p:sp>
        <p:nvSpPr>
          <p:cNvPr id="6" name="Text 3"/>
          <p:cNvSpPr/>
          <p:nvPr/>
        </p:nvSpPr>
        <p:spPr>
          <a:xfrm>
            <a:off x="966073" y="4304586"/>
            <a:ext cx="7211854" cy="827961"/>
          </a:xfrm>
          <a:prstGeom prst="rect">
            <a:avLst/>
          </a:prstGeom>
          <a:noFill/>
          <a:ln/>
        </p:spPr>
        <p:txBody>
          <a:bodyPr wrap="squar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   8.2.1</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La maquinaria y equipo deben estar provistos de dispositivos de seguridad para paro de urgencia de fácil activación.</a:t>
            </a:r>
            <a:endParaRPr lang="en-US" sz="2150" dirty="0"/>
          </a:p>
        </p:txBody>
      </p:sp>
      <p:sp>
        <p:nvSpPr>
          <p:cNvPr id="7" name="Text 4"/>
          <p:cNvSpPr/>
          <p:nvPr/>
        </p:nvSpPr>
        <p:spPr>
          <a:xfrm>
            <a:off x="966073" y="5443061"/>
            <a:ext cx="7211854" cy="827961"/>
          </a:xfrm>
          <a:prstGeom prst="rect">
            <a:avLst/>
          </a:prstGeom>
          <a:noFill/>
          <a:ln/>
        </p:spPr>
        <p:txBody>
          <a:bodyPr wrap="squar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   8.2.2</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La maquinaria y equipo deben contar con dispositivos de seguridad para que las fallas de energía no generen condiciones de riesgo.</a:t>
            </a:r>
            <a:endParaRPr lang="en-US" sz="2150" dirty="0"/>
          </a:p>
        </p:txBody>
      </p:sp>
      <p:sp>
        <p:nvSpPr>
          <p:cNvPr id="8" name="Text 5"/>
          <p:cNvSpPr/>
          <p:nvPr/>
        </p:nvSpPr>
        <p:spPr>
          <a:xfrm>
            <a:off x="966073" y="6581537"/>
            <a:ext cx="7211854" cy="275987"/>
          </a:xfrm>
          <a:prstGeom prst="rect">
            <a:avLst/>
          </a:prstGeom>
          <a:noFill/>
          <a:ln/>
        </p:spPr>
        <p:txBody>
          <a:bodyPr wrap="non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endParaRPr lang="en-US" sz="21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630799"/>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6452473" y="2562344"/>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8.2.3</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Se debe garantizar que los dispositivos de seguridad cumplan con las siguientes condiciones:</a:t>
            </a:r>
            <a:endParaRPr lang="en-US" sz="2150" dirty="0"/>
          </a:p>
        </p:txBody>
      </p:sp>
      <p:sp>
        <p:nvSpPr>
          <p:cNvPr id="5" name="Text 2"/>
          <p:cNvSpPr/>
          <p:nvPr/>
        </p:nvSpPr>
        <p:spPr>
          <a:xfrm>
            <a:off x="6452473" y="3424833"/>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a)</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ser accesibles al operador.</a:t>
            </a:r>
            <a:endParaRPr lang="en-US" sz="2150" dirty="0"/>
          </a:p>
        </p:txBody>
      </p:sp>
      <p:sp>
        <p:nvSpPr>
          <p:cNvPr id="6" name="Text 3"/>
          <p:cNvSpPr/>
          <p:nvPr/>
        </p:nvSpPr>
        <p:spPr>
          <a:xfrm>
            <a:off x="6452473" y="4011335"/>
            <a:ext cx="7211854" cy="827961"/>
          </a:xfrm>
          <a:prstGeom prst="rect">
            <a:avLst/>
          </a:prstGeom>
          <a:noFill/>
          <a:ln/>
        </p:spPr>
        <p:txBody>
          <a:bodyPr wrap="squar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b)</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cuando su funcionamiento no sea evidente se debe señalar que existe un dispositivo de seguridad, de acuerdo a lo establecido en la </a:t>
            </a:r>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NOM-026-STPS-1998.</a:t>
            </a:r>
            <a:endParaRPr lang="en-US" sz="2150" dirty="0"/>
          </a:p>
        </p:txBody>
      </p:sp>
      <p:sp>
        <p:nvSpPr>
          <p:cNvPr id="7" name="Text 4"/>
          <p:cNvSpPr/>
          <p:nvPr/>
        </p:nvSpPr>
        <p:spPr>
          <a:xfrm>
            <a:off x="6452473" y="5149810"/>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c)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proporcionar una protección total al trabajador.</a:t>
            </a:r>
            <a:endParaRPr lang="en-US" sz="2150" dirty="0"/>
          </a:p>
        </p:txBody>
      </p:sp>
      <p:sp>
        <p:nvSpPr>
          <p:cNvPr id="8" name="Text 5"/>
          <p:cNvSpPr/>
          <p:nvPr/>
        </p:nvSpPr>
        <p:spPr>
          <a:xfrm>
            <a:off x="6452473" y="5736312"/>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d)</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estar integrados a la maquinaria y equipo.</a:t>
            </a:r>
            <a:endParaRPr lang="en-US" sz="2150" dirty="0"/>
          </a:p>
        </p:txBody>
      </p:sp>
      <p:sp>
        <p:nvSpPr>
          <p:cNvPr id="9" name="Text 6"/>
          <p:cNvSpPr/>
          <p:nvPr/>
        </p:nvSpPr>
        <p:spPr>
          <a:xfrm>
            <a:off x="6452473" y="632281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665327"/>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2596872"/>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e)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facilitar su mantenimiento, conservación y limpieza general.</a:t>
            </a:r>
            <a:endParaRPr lang="en-US" sz="2150" dirty="0"/>
          </a:p>
        </p:txBody>
      </p:sp>
      <p:sp>
        <p:nvSpPr>
          <p:cNvPr id="5" name="Text 2"/>
          <p:cNvSpPr/>
          <p:nvPr/>
        </p:nvSpPr>
        <p:spPr>
          <a:xfrm>
            <a:off x="966073" y="3459361"/>
            <a:ext cx="7211854" cy="275987"/>
          </a:xfrm>
          <a:prstGeom prst="rect">
            <a:avLst/>
          </a:prstGeom>
          <a:noFill/>
          <a:ln/>
        </p:spPr>
        <p:txBody>
          <a:bodyPr wrap="non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f)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estar protegidos contra una operación involuntaria.</a:t>
            </a:r>
            <a:endParaRPr lang="en-US" sz="2150" dirty="0"/>
          </a:p>
        </p:txBody>
      </p:sp>
      <p:sp>
        <p:nvSpPr>
          <p:cNvPr id="6" name="Text 3"/>
          <p:cNvSpPr/>
          <p:nvPr/>
        </p:nvSpPr>
        <p:spPr>
          <a:xfrm>
            <a:off x="966073" y="4045863"/>
            <a:ext cx="7211854" cy="827961"/>
          </a:xfrm>
          <a:prstGeom prst="rect">
            <a:avLst/>
          </a:prstGeom>
          <a:noFill/>
          <a:ln/>
        </p:spPr>
        <p:txBody>
          <a:bodyPr wrap="squar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g)</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dispositivo debe prever que una falla en el sistema no evite su propio funcionamiento y que a su vez evite la iniciación del ciclo hasta que la falla sea corregida.</a:t>
            </a:r>
            <a:endParaRPr lang="en-US" sz="2150" dirty="0"/>
          </a:p>
        </p:txBody>
      </p:sp>
      <p:sp>
        <p:nvSpPr>
          <p:cNvPr id="7" name="Text 4"/>
          <p:cNvSpPr/>
          <p:nvPr/>
        </p:nvSpPr>
        <p:spPr>
          <a:xfrm>
            <a:off x="966073" y="5184338"/>
            <a:ext cx="7211854" cy="1379934"/>
          </a:xfrm>
          <a:prstGeom prst="rect">
            <a:avLst/>
          </a:prstGeom>
          <a:noFill/>
          <a:ln/>
        </p:spPr>
        <p:txBody>
          <a:bodyPr wrap="squar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h)</a:t>
            </a:r>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cuando el trabajador requiera alimentar o retirar materiales del punto de operación manualmente y esto represente un riesgo, debe usar un dispositivo de mando bimanual, un dispositivo asociado a un protector o un dispositivo sensitivo.</a:t>
            </a:r>
            <a:endParaRPr lang="en-US" sz="21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803321"/>
            <a:ext cx="641258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8. Protectores y dispositivo</a:t>
            </a:r>
            <a:endParaRPr lang="en-US" sz="3250" dirty="0"/>
          </a:p>
        </p:txBody>
      </p:sp>
      <p:sp>
        <p:nvSpPr>
          <p:cNvPr id="4" name="Text 1"/>
          <p:cNvSpPr/>
          <p:nvPr/>
        </p:nvSpPr>
        <p:spPr>
          <a:xfrm>
            <a:off x="6452473" y="2734866"/>
            <a:ext cx="7211854" cy="827961"/>
          </a:xfrm>
          <a:prstGeom prst="rect">
            <a:avLst/>
          </a:prstGeom>
          <a:noFill/>
          <a:ln/>
        </p:spPr>
        <p:txBody>
          <a:bodyPr wrap="square" lIns="0" tIns="0" rIns="0" bIns="0" rtlCol="0" anchor="t"/>
          <a:lstStyle/>
          <a:p>
            <a:pPr algn="l" indent="0" marL="0">
              <a:lnSpc>
                <a:spcPts val="2150"/>
              </a:lnSpc>
              <a:buNone/>
            </a:pPr>
            <a:r>
              <a:rPr lang="en-US" sz="2150" b="1" dirty="0">
                <a:solidFill>
                  <a:srgbClr val="10CF9B"/>
                </a:solidFill>
                <a:latin typeface="Raleway Light" pitchFamily="34" charset="0"/>
                <a:ea typeface="Raleway Light" pitchFamily="34" charset="-122"/>
                <a:cs typeface="Raleway Light" pitchFamily="34" charset="-120"/>
              </a:rPr>
              <a:t>8.2.4</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En el caso de las electroerosionadoras, adicionalmente a lo establecido en el punto anterior, se debe:</a:t>
            </a:r>
            <a:endParaRPr lang="en-US" sz="2150" dirty="0"/>
          </a:p>
        </p:txBody>
      </p:sp>
      <p:sp>
        <p:nvSpPr>
          <p:cNvPr id="5" name="Text 2"/>
          <p:cNvSpPr/>
          <p:nvPr/>
        </p:nvSpPr>
        <p:spPr>
          <a:xfrm>
            <a:off x="6452473" y="3873341"/>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10CF9B"/>
                </a:solidFill>
                <a:latin typeface="Raleway Light" pitchFamily="34" charset="0"/>
                <a:ea typeface="Raleway Light" pitchFamily="34" charset="-122"/>
                <a:cs typeface="Raleway Light" pitchFamily="34" charset="-120"/>
              </a:rPr>
              <a:t>a)</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contar con un sistema indicador y controlador de freno.</a:t>
            </a:r>
            <a:endParaRPr lang="en-US" sz="2150" dirty="0"/>
          </a:p>
        </p:txBody>
      </p:sp>
      <p:sp>
        <p:nvSpPr>
          <p:cNvPr id="6" name="Text 3"/>
          <p:cNvSpPr/>
          <p:nvPr/>
        </p:nvSpPr>
        <p:spPr>
          <a:xfrm>
            <a:off x="6452473" y="4735830"/>
            <a:ext cx="7211854" cy="1103948"/>
          </a:xfrm>
          <a:prstGeom prst="rect">
            <a:avLst/>
          </a:prstGeom>
          <a:noFill/>
          <a:ln/>
        </p:spPr>
        <p:txBody>
          <a:bodyPr wrap="square" lIns="0" tIns="0" rIns="0" bIns="0" rtlCol="0" anchor="t"/>
          <a:lstStyle/>
          <a:p>
            <a:pPr algn="l" indent="0" marL="0">
              <a:lnSpc>
                <a:spcPts val="2150"/>
              </a:lnSpc>
              <a:buNone/>
            </a:pPr>
            <a:r>
              <a:rPr lang="en-US" sz="2150" b="1" dirty="0">
                <a:solidFill>
                  <a:srgbClr val="10CF9B"/>
                </a:solidFill>
                <a:latin typeface="Raleway Light" pitchFamily="34" charset="0"/>
                <a:ea typeface="Raleway Light" pitchFamily="34" charset="-122"/>
                <a:cs typeface="Raleway Light" pitchFamily="34" charset="-120"/>
              </a:rPr>
              <a:t>b)</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prevenir un incremento significativo en el tiempo normal de paro en las electroerosionadoras con embrague de aire e inhibir una operación posterior en el caso de una falla del mecanismo de operación.</a:t>
            </a:r>
            <a:endParaRPr lang="en-US" sz="2150" dirty="0"/>
          </a:p>
        </p:txBody>
      </p:sp>
      <p:sp>
        <p:nvSpPr>
          <p:cNvPr id="7" name="Text 4"/>
          <p:cNvSpPr/>
          <p:nvPr/>
        </p:nvSpPr>
        <p:spPr>
          <a:xfrm>
            <a:off x="6452473" y="615029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2079308"/>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3010853"/>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BD0D9"/>
                </a:solidFill>
                <a:latin typeface="Raleway Light" pitchFamily="34" charset="0"/>
                <a:ea typeface="Raleway Light" pitchFamily="34" charset="-122"/>
                <a:cs typeface="Raleway Light" pitchFamily="34" charset="-120"/>
              </a:rPr>
              <a:t>8.2.5</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En la maquinaria y equipo que cuente con interruptor final de carrera se debe cumplir que:</a:t>
            </a:r>
            <a:endParaRPr lang="en-US" sz="2150" dirty="0"/>
          </a:p>
        </p:txBody>
      </p:sp>
      <p:sp>
        <p:nvSpPr>
          <p:cNvPr id="5" name="Text 2"/>
          <p:cNvSpPr/>
          <p:nvPr/>
        </p:nvSpPr>
        <p:spPr>
          <a:xfrm>
            <a:off x="966073" y="3873341"/>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BD0D9"/>
                </a:solidFill>
                <a:latin typeface="Raleway Light" pitchFamily="34" charset="0"/>
                <a:ea typeface="Raleway Light" pitchFamily="34" charset="-122"/>
                <a:cs typeface="Raleway Light" pitchFamily="34" charset="-120"/>
              </a:rPr>
              <a:t>a)</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interruptor final de carrera esté protegido contra una operación no deseada.</a:t>
            </a:r>
            <a:endParaRPr lang="en-US" sz="2150" dirty="0"/>
          </a:p>
        </p:txBody>
      </p:sp>
      <p:sp>
        <p:nvSpPr>
          <p:cNvPr id="6" name="Text 3"/>
          <p:cNvSpPr/>
          <p:nvPr/>
        </p:nvSpPr>
        <p:spPr>
          <a:xfrm>
            <a:off x="966073" y="4735830"/>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BD0D9"/>
                </a:solidFill>
                <a:latin typeface="Raleway Light" pitchFamily="34" charset="0"/>
                <a:ea typeface="Raleway Light" pitchFamily="34" charset="-122"/>
                <a:cs typeface="Raleway Light" pitchFamily="34" charset="-120"/>
              </a:rPr>
              <a:t>b)</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el embrague de accionamiento mecánico pueda desacoplarse al completar un ciclo.</a:t>
            </a:r>
            <a:endParaRPr lang="en-US" sz="2150" dirty="0"/>
          </a:p>
        </p:txBody>
      </p:sp>
      <p:sp>
        <p:nvSpPr>
          <p:cNvPr id="7" name="Text 4"/>
          <p:cNvSpPr/>
          <p:nvPr/>
        </p:nvSpPr>
        <p:spPr>
          <a:xfrm>
            <a:off x="966073" y="5598319"/>
            <a:ext cx="7211854" cy="551974"/>
          </a:xfrm>
          <a:prstGeom prst="rect">
            <a:avLst/>
          </a:prstGeom>
          <a:noFill/>
          <a:ln/>
        </p:spPr>
        <p:txBody>
          <a:bodyPr wrap="square" lIns="0" tIns="0" rIns="0" bIns="0" rtlCol="0" anchor="t"/>
          <a:lstStyle/>
          <a:p>
            <a:pPr algn="l" indent="0" marL="0">
              <a:lnSpc>
                <a:spcPts val="2150"/>
              </a:lnSpc>
              <a:buNone/>
            </a:pPr>
            <a:r>
              <a:rPr lang="en-US" sz="2150" b="1" dirty="0">
                <a:solidFill>
                  <a:srgbClr val="0BD0D9"/>
                </a:solidFill>
                <a:latin typeface="Raleway Light" pitchFamily="34" charset="0"/>
                <a:ea typeface="Raleway Light" pitchFamily="34" charset="-122"/>
                <a:cs typeface="Raleway Light" pitchFamily="34" charset="-120"/>
              </a:rPr>
              <a:t>c)</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el funcionamiento sólo se pueda restablecer a voluntad del trabajador.</a:t>
            </a:r>
            <a:endParaRPr lang="en-US" sz="21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940713"/>
            <a:ext cx="7211854" cy="1035129"/>
          </a:xfrm>
          <a:prstGeom prst="rect">
            <a:avLst/>
          </a:prstGeom>
          <a:noFill/>
          <a:ln/>
        </p:spPr>
        <p:txBody>
          <a:bodyPr wrap="squar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9. Unidades de verificación/Tarjeta de Aviso</a:t>
            </a:r>
            <a:endParaRPr lang="en-US" sz="3250" dirty="0"/>
          </a:p>
        </p:txBody>
      </p:sp>
      <p:sp>
        <p:nvSpPr>
          <p:cNvPr id="4" name="Text 1"/>
          <p:cNvSpPr/>
          <p:nvPr/>
        </p:nvSpPr>
        <p:spPr>
          <a:xfrm>
            <a:off x="6452473" y="2389823"/>
            <a:ext cx="7211854" cy="137993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Las tarjetas de aviso son señales de forma geométrica rectangular, que se utilizan para advertir que la maquinaria y equipo se encuentran desactivados, prohiben la activación y el retiro de las tarjetas a los trabajadores ajenos al mantenimiento.</a:t>
            </a:r>
            <a:endParaRPr lang="en-US" sz="2150" dirty="0"/>
          </a:p>
        </p:txBody>
      </p:sp>
      <p:sp>
        <p:nvSpPr>
          <p:cNvPr id="5" name="Text 2"/>
          <p:cNvSpPr/>
          <p:nvPr/>
        </p:nvSpPr>
        <p:spPr>
          <a:xfrm>
            <a:off x="6452473" y="408027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466677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525327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583977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642627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6452473" y="701278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312438"/>
          </a:xfrm>
          <a:prstGeom prst="rect">
            <a:avLst/>
          </a:prstGeom>
        </p:spPr>
      </p:pic>
      <p:sp>
        <p:nvSpPr>
          <p:cNvPr id="3" name="Text 0"/>
          <p:cNvSpPr/>
          <p:nvPr/>
        </p:nvSpPr>
        <p:spPr>
          <a:xfrm>
            <a:off x="927497" y="4280178"/>
            <a:ext cx="5124807" cy="1060133"/>
          </a:xfrm>
          <a:prstGeom prst="rect">
            <a:avLst/>
          </a:prstGeom>
          <a:noFill/>
          <a:ln/>
        </p:spPr>
        <p:txBody>
          <a:bodyPr wrap="square" lIns="0" tIns="0" rIns="0" bIns="0" rtlCol="0" anchor="t"/>
          <a:lstStyle/>
          <a:p>
            <a:pPr algn="l" marL="342900" indent="-342900">
              <a:lnSpc>
                <a:spcPts val="2050"/>
              </a:lnSpc>
              <a:buSzPct val="100000"/>
              <a:buChar char="•"/>
            </a:pPr>
            <a:r>
              <a:rPr lang="en-US" sz="2050" dirty="0">
                <a:solidFill>
                  <a:srgbClr val="666666"/>
                </a:solidFill>
                <a:latin typeface="Raleway Light" pitchFamily="34" charset="0"/>
                <a:ea typeface="Raleway Light" pitchFamily="34" charset="-122"/>
                <a:cs typeface="Raleway Light" pitchFamily="34" charset="-120"/>
              </a:rPr>
              <a:t>Las tarjetas deben colocarse en donde se activa la maquinaria y equipo en forma segura para evitar que sean retiradas con facilidad.</a:t>
            </a:r>
            <a:endParaRPr lang="en-US" sz="2050" dirty="0"/>
          </a:p>
        </p:txBody>
      </p:sp>
      <p:sp>
        <p:nvSpPr>
          <p:cNvPr id="4" name="Text 1"/>
          <p:cNvSpPr/>
          <p:nvPr/>
        </p:nvSpPr>
        <p:spPr>
          <a:xfrm>
            <a:off x="927497" y="5433060"/>
            <a:ext cx="5124807" cy="795099"/>
          </a:xfrm>
          <a:prstGeom prst="rect">
            <a:avLst/>
          </a:prstGeom>
          <a:noFill/>
          <a:ln/>
        </p:spPr>
        <p:txBody>
          <a:bodyPr wrap="square" lIns="0" tIns="0" rIns="0" bIns="0" rtlCol="0" anchor="t"/>
          <a:lstStyle/>
          <a:p>
            <a:pPr algn="l" lvl="1" marL="685800" indent="-342900">
              <a:lnSpc>
                <a:spcPts val="2050"/>
              </a:lnSpc>
              <a:buSzPct val="100000"/>
              <a:buChar char="•"/>
            </a:pPr>
            <a:r>
              <a:rPr lang="en-US" sz="2050" dirty="0">
                <a:solidFill>
                  <a:srgbClr val="666666"/>
                </a:solidFill>
                <a:latin typeface="Raleway Light" pitchFamily="34" charset="0"/>
                <a:ea typeface="Raleway Light" pitchFamily="34" charset="-122"/>
                <a:cs typeface="Raleway Light" pitchFamily="34" charset="-120"/>
              </a:rPr>
              <a:t>Las tarjetas de aviso deben ser visibles, cuando menos a un metro de distancia.</a:t>
            </a:r>
            <a:endParaRPr lang="en-US" sz="2050" dirty="0"/>
          </a:p>
        </p:txBody>
      </p:sp>
      <p:sp>
        <p:nvSpPr>
          <p:cNvPr id="5" name="Text 2"/>
          <p:cNvSpPr/>
          <p:nvPr/>
        </p:nvSpPr>
        <p:spPr>
          <a:xfrm>
            <a:off x="927497" y="6466642"/>
            <a:ext cx="5124807" cy="795099"/>
          </a:xfrm>
          <a:prstGeom prst="rect">
            <a:avLst/>
          </a:prstGeom>
          <a:noFill/>
          <a:ln/>
        </p:spPr>
        <p:txBody>
          <a:bodyPr wrap="square" lIns="0" tIns="0" rIns="0" bIns="0" rtlCol="0" anchor="t"/>
          <a:lstStyle/>
          <a:p>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En la tabla A1 se establecen las características con las que deben cumplir las tarjetas de aviso.</a:t>
            </a:r>
            <a:endParaRPr lang="en-US" sz="2050" dirty="0"/>
          </a:p>
        </p:txBody>
      </p:sp>
      <p:sp>
        <p:nvSpPr>
          <p:cNvPr id="6" name="Text 3"/>
          <p:cNvSpPr/>
          <p:nvPr/>
        </p:nvSpPr>
        <p:spPr>
          <a:xfrm>
            <a:off x="6706433" y="4280178"/>
            <a:ext cx="7003971" cy="265033"/>
          </a:xfrm>
          <a:prstGeom prst="rect">
            <a:avLst/>
          </a:prstGeom>
          <a:noFill/>
          <a:ln/>
        </p:spPr>
        <p:txBody>
          <a:bodyPr wrap="none" lIns="0" tIns="0" rIns="0" bIns="0" rtlCol="0" anchor="t"/>
          <a:lstStyle/>
          <a:p>
            <a:pPr algn="l" indent="0" marL="0">
              <a:lnSpc>
                <a:spcPts val="2050"/>
              </a:lnSpc>
              <a:buNone/>
            </a:pPr>
            <a:endParaRPr lang="en-US" sz="2050" dirty="0"/>
          </a:p>
        </p:txBody>
      </p:sp>
      <p:pic>
        <p:nvPicPr>
          <p:cNvPr id="7" name="Image 1" descr="preencoded.png">    </p:cNvPr>
          <p:cNvPicPr>
            <a:picLocks noChangeAspect="1"/>
          </p:cNvPicPr>
          <p:nvPr/>
        </p:nvPicPr>
        <p:blipFill>
          <a:blip r:embed="rId2"/>
          <a:stretch>
            <a:fillRect/>
          </a:stretch>
        </p:blipFill>
        <p:spPr>
          <a:xfrm>
            <a:off x="6706433" y="4843224"/>
            <a:ext cx="7003971" cy="1845112"/>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589365"/>
            <a:ext cx="7211854" cy="2070259"/>
          </a:xfrm>
          <a:prstGeom prst="rect">
            <a:avLst/>
          </a:prstGeom>
          <a:noFill/>
          <a:ln/>
        </p:spPr>
        <p:txBody>
          <a:bodyPr wrap="squar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9. Unidades de verificación/</a:t>
            </a:r>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Contenido mínimo de los dictámenes de las unidades de verificación</a:t>
            </a:r>
            <a:endParaRPr lang="en-US" sz="3250" dirty="0"/>
          </a:p>
        </p:txBody>
      </p:sp>
      <p:sp>
        <p:nvSpPr>
          <p:cNvPr id="4" name="Text 1"/>
          <p:cNvSpPr/>
          <p:nvPr/>
        </p:nvSpPr>
        <p:spPr>
          <a:xfrm>
            <a:off x="6452473" y="407360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4660106"/>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Datos de la empresa evaluada:</a:t>
            </a:r>
            <a:endParaRPr lang="en-US" sz="2150" dirty="0"/>
          </a:p>
        </p:txBody>
      </p:sp>
      <p:sp>
        <p:nvSpPr>
          <p:cNvPr id="6" name="Text 3"/>
          <p:cNvSpPr/>
          <p:nvPr/>
        </p:nvSpPr>
        <p:spPr>
          <a:xfrm>
            <a:off x="6452473" y="5032653"/>
            <a:ext cx="72118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Nombre, denominación o razón social.</a:t>
            </a:r>
            <a:endParaRPr lang="en-US" sz="2150" dirty="0"/>
          </a:p>
        </p:txBody>
      </p:sp>
      <p:sp>
        <p:nvSpPr>
          <p:cNvPr id="7" name="Text 4"/>
          <p:cNvSpPr/>
          <p:nvPr/>
        </p:nvSpPr>
        <p:spPr>
          <a:xfrm>
            <a:off x="6452473" y="5405199"/>
            <a:ext cx="72118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Domicilio.</a:t>
            </a:r>
            <a:endParaRPr lang="en-US" sz="2150" dirty="0"/>
          </a:p>
        </p:txBody>
      </p:sp>
      <p:sp>
        <p:nvSpPr>
          <p:cNvPr id="8" name="Text 5"/>
          <p:cNvSpPr/>
          <p:nvPr/>
        </p:nvSpPr>
        <p:spPr>
          <a:xfrm>
            <a:off x="6452473" y="5777746"/>
            <a:ext cx="72118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Nombre y firma del representante legal.</a:t>
            </a:r>
            <a:endParaRPr lang="en-US" sz="2150" dirty="0"/>
          </a:p>
        </p:txBody>
      </p:sp>
      <p:sp>
        <p:nvSpPr>
          <p:cNvPr id="9" name="Text 6"/>
          <p:cNvSpPr/>
          <p:nvPr/>
        </p:nvSpPr>
        <p:spPr>
          <a:xfrm>
            <a:off x="6452473" y="636424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096089"/>
            <a:ext cx="7211854" cy="2070259"/>
          </a:xfrm>
          <a:prstGeom prst="rect">
            <a:avLst/>
          </a:prstGeom>
          <a:noFill/>
          <a:ln/>
        </p:spPr>
        <p:txBody>
          <a:bodyPr wrap="squar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9. Unidades de verificación/</a:t>
            </a:r>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Contenido mínimo de los dictámenes de las unidades de verificación</a:t>
            </a:r>
            <a:endParaRPr lang="en-US" sz="3250" dirty="0"/>
          </a:p>
        </p:txBody>
      </p:sp>
      <p:sp>
        <p:nvSpPr>
          <p:cNvPr id="4" name="Text 1"/>
          <p:cNvSpPr/>
          <p:nvPr/>
        </p:nvSpPr>
        <p:spPr>
          <a:xfrm>
            <a:off x="966073" y="358032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4166830"/>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Datos de la Unidad de Verificación:</a:t>
            </a:r>
            <a:endParaRPr lang="en-US" sz="2150" dirty="0"/>
          </a:p>
        </p:txBody>
      </p:sp>
      <p:sp>
        <p:nvSpPr>
          <p:cNvPr id="6" name="Text 3"/>
          <p:cNvSpPr/>
          <p:nvPr/>
        </p:nvSpPr>
        <p:spPr>
          <a:xfrm>
            <a:off x="966073" y="4539377"/>
            <a:ext cx="72118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Nombre, denominación o razón social.</a:t>
            </a:r>
            <a:endParaRPr lang="en-US" sz="2150" dirty="0"/>
          </a:p>
        </p:txBody>
      </p:sp>
      <p:sp>
        <p:nvSpPr>
          <p:cNvPr id="7" name="Text 4"/>
          <p:cNvSpPr/>
          <p:nvPr/>
        </p:nvSpPr>
        <p:spPr>
          <a:xfrm>
            <a:off x="966073" y="4911923"/>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Número de registro de la Secretaría del Trabajo y Previsión Social.</a:t>
            </a:r>
            <a:endParaRPr lang="en-US" sz="2150" dirty="0"/>
          </a:p>
        </p:txBody>
      </p:sp>
      <p:sp>
        <p:nvSpPr>
          <p:cNvPr id="8" name="Text 5"/>
          <p:cNvSpPr/>
          <p:nvPr/>
        </p:nvSpPr>
        <p:spPr>
          <a:xfrm>
            <a:off x="966073" y="5560457"/>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Conclusión de los resultados de la verificación practicada, de acuerdo a lo establecido en la Norma.</a:t>
            </a:r>
            <a:endParaRPr lang="en-US" sz="2150" dirty="0"/>
          </a:p>
        </p:txBody>
      </p:sp>
      <p:sp>
        <p:nvSpPr>
          <p:cNvPr id="9" name="Text 6"/>
          <p:cNvSpPr/>
          <p:nvPr/>
        </p:nvSpPr>
        <p:spPr>
          <a:xfrm>
            <a:off x="966073" y="6484977"/>
            <a:ext cx="72118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Nombre y firma del representante legal.</a:t>
            </a:r>
            <a:endParaRPr lang="en-US" sz="2150" dirty="0"/>
          </a:p>
        </p:txBody>
      </p:sp>
      <p:sp>
        <p:nvSpPr>
          <p:cNvPr id="10" name="Text 7"/>
          <p:cNvSpPr/>
          <p:nvPr/>
        </p:nvSpPr>
        <p:spPr>
          <a:xfrm>
            <a:off x="966073" y="6857524"/>
            <a:ext cx="72118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Lugar y fecha de la firma.</a:t>
            </a:r>
            <a:endParaRPr lang="en-US" sz="215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5098256"/>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10. Vigilancia</a:t>
            </a:r>
            <a:endParaRPr lang="en-US" sz="3250" dirty="0"/>
          </a:p>
        </p:txBody>
      </p:sp>
      <p:sp>
        <p:nvSpPr>
          <p:cNvPr id="4" name="Text 1"/>
          <p:cNvSpPr/>
          <p:nvPr/>
        </p:nvSpPr>
        <p:spPr>
          <a:xfrm>
            <a:off x="966073" y="6029801"/>
            <a:ext cx="126982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vigilancia del cumplimiento de la presente Norma corresponde a la Secretaría del Trabajo y Previsión Social.</a:t>
            </a:r>
            <a:endParaRPr lang="en-US" sz="215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235529"/>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11. Bibliografía</a:t>
            </a:r>
            <a:endParaRPr lang="en-US" sz="3250" dirty="0"/>
          </a:p>
        </p:txBody>
      </p:sp>
      <p:sp>
        <p:nvSpPr>
          <p:cNvPr id="4" name="Text 1"/>
          <p:cNvSpPr/>
          <p:nvPr/>
        </p:nvSpPr>
        <p:spPr>
          <a:xfrm>
            <a:off x="966073" y="5167074"/>
            <a:ext cx="12698254" cy="441722"/>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0F6FC6"/>
                </a:solidFill>
                <a:latin typeface="Raleway Light" pitchFamily="34" charset="0"/>
                <a:ea typeface="Raleway Light" pitchFamily="34" charset="-122"/>
                <a:cs typeface="Raleway Light" pitchFamily="34" charset="-120"/>
              </a:rPr>
              <a:t>ANSI-B11. 6-1984</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Safety Requirements for Construction, Care and Use. For Machine Tools-Lathes. Estados Unidos de América.</a:t>
            </a:r>
            <a:endParaRPr lang="en-US" sz="2150" dirty="0"/>
          </a:p>
        </p:txBody>
      </p:sp>
      <p:sp>
        <p:nvSpPr>
          <p:cNvPr id="5" name="Text 2"/>
          <p:cNvSpPr/>
          <p:nvPr/>
        </p:nvSpPr>
        <p:spPr>
          <a:xfrm>
            <a:off x="966073" y="5705356"/>
            <a:ext cx="12698254" cy="441722"/>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7CCA62"/>
                </a:solidFill>
                <a:latin typeface="Raleway Light" pitchFamily="34" charset="0"/>
                <a:ea typeface="Raleway Light" pitchFamily="34" charset="-122"/>
                <a:cs typeface="Raleway Light" pitchFamily="34" charset="-120"/>
              </a:rPr>
              <a:t>ANSI-B11.8-1983</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American National Standard for Machine Tools Drillind, Milling and Machines Safety Requeriments for Construction, Care and Ude. Estados Unidos de América.</a:t>
            </a:r>
            <a:endParaRPr lang="en-US" sz="2150" dirty="0"/>
          </a:p>
        </p:txBody>
      </p:sp>
      <p:sp>
        <p:nvSpPr>
          <p:cNvPr id="6" name="Text 3"/>
          <p:cNvSpPr/>
          <p:nvPr/>
        </p:nvSpPr>
        <p:spPr>
          <a:xfrm>
            <a:off x="966073" y="6243638"/>
            <a:ext cx="12698254" cy="220861"/>
          </a:xfrm>
          <a:prstGeom prst="rect">
            <a:avLst/>
          </a:prstGeom>
          <a:noFill/>
          <a:ln/>
        </p:spPr>
        <p:txBody>
          <a:bodyPr wrap="none" lIns="0" tIns="0" rIns="0" bIns="0" rtlCol="0" anchor="t"/>
          <a:lstStyle/>
          <a:p>
            <a:pPr algn="l" marL="342900" indent="-342900">
              <a:lnSpc>
                <a:spcPts val="2150"/>
              </a:lnSpc>
              <a:buSzPct val="100000"/>
              <a:buChar char="•"/>
            </a:pPr>
            <a:r>
              <a:rPr lang="en-US" sz="2150" b="1" dirty="0">
                <a:solidFill>
                  <a:srgbClr val="10CF9B"/>
                </a:solidFill>
                <a:latin typeface="Raleway Light" pitchFamily="34" charset="0"/>
                <a:ea typeface="Raleway Light" pitchFamily="34" charset="-122"/>
                <a:cs typeface="Raleway Light" pitchFamily="34" charset="-120"/>
              </a:rPr>
              <a:t>JIS B6-1983.</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Test Code for Preformance and Accuracy of Wire Electrical Discharge Machines. Estados Unidos de América.</a:t>
            </a:r>
            <a:endParaRPr lang="en-US" sz="2150" dirty="0"/>
          </a:p>
        </p:txBody>
      </p:sp>
      <p:sp>
        <p:nvSpPr>
          <p:cNvPr id="7" name="Text 4"/>
          <p:cNvSpPr/>
          <p:nvPr/>
        </p:nvSpPr>
        <p:spPr>
          <a:xfrm>
            <a:off x="966073" y="6561058"/>
            <a:ext cx="12698254" cy="88344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Reglamento Tipo de Seguridad en los Establecimientos Industriales para Guía de los Gobiernos y de la Industria, Capítulo II Locales de los Establecimientos Industriales; Capítulo IV Resguardos de Maquinaria; Capítulo V Equipo Eléctrico R.110 Conexión a Tierra; Capítulo IX Manipulación y Transportes de Materiales. Ginebra, 1950. Organización Internacional del Trabajo.</a:t>
            </a:r>
            <a:endParaRPr lang="en-US" sz="215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5098256"/>
            <a:ext cx="10804088"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12. Concordancia con normas internacionales</a:t>
            </a:r>
            <a:endParaRPr lang="en-US" sz="3250" dirty="0"/>
          </a:p>
        </p:txBody>
      </p:sp>
      <p:sp>
        <p:nvSpPr>
          <p:cNvPr id="4" name="Text 1"/>
          <p:cNvSpPr/>
          <p:nvPr/>
        </p:nvSpPr>
        <p:spPr>
          <a:xfrm>
            <a:off x="966073" y="6029801"/>
            <a:ext cx="126982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Esta Norma no concuerda con ninguna norma internacional, por no existir referencia alguna al momento de su elaboración.</a:t>
            </a:r>
            <a:endParaRPr lang="en-US" sz="215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315200" y="0"/>
            <a:ext cx="7315200" cy="8229600"/>
          </a:xfrm>
          <a:prstGeom prst="rect">
            <a:avLst/>
          </a:prstGeom>
        </p:spPr>
      </p:pic>
      <p:pic>
        <p:nvPicPr>
          <p:cNvPr id="3" name="Image 1" descr="preencoded.png">    </p:cNvPr>
          <p:cNvPicPr>
            <a:picLocks noChangeAspect="1"/>
          </p:cNvPicPr>
          <p:nvPr/>
        </p:nvPicPr>
        <p:blipFill>
          <a:blip r:embed="rId2"/>
          <a:stretch>
            <a:fillRect/>
          </a:stretch>
        </p:blipFill>
        <p:spPr>
          <a:xfrm>
            <a:off x="1702713" y="2549009"/>
            <a:ext cx="3909774" cy="1682353"/>
          </a:xfrm>
          <a:prstGeom prst="rect">
            <a:avLst/>
          </a:prstGeom>
        </p:spPr>
      </p:pic>
      <p:sp>
        <p:nvSpPr>
          <p:cNvPr id="4" name="Text 0"/>
          <p:cNvSpPr/>
          <p:nvPr/>
        </p:nvSpPr>
        <p:spPr>
          <a:xfrm>
            <a:off x="966073" y="4645343"/>
            <a:ext cx="5383054" cy="1035129"/>
          </a:xfrm>
          <a:prstGeom prst="rect">
            <a:avLst/>
          </a:prstGeom>
          <a:noFill/>
          <a:ln/>
        </p:spPr>
        <p:txBody>
          <a:bodyPr wrap="square" lIns="0" tIns="0" rIns="0" bIns="0" rtlCol="0" anchor="t"/>
          <a:lstStyle/>
          <a:p>
            <a:pPr algn="ctr"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EVALUACIÓN A CONTINUACIÓN</a:t>
            </a:r>
            <a:endParaRPr lang="en-US" sz="325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1.</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 NORMA Oficial Mexicana referente al uso y almacenamiento de herramientas de poder </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NOM-004-STPS-1999</a:t>
            </a:r>
            <a:endParaRPr lang="en-US" sz="2700" dirty="0"/>
          </a:p>
        </p:txBody>
      </p:sp>
      <p:sp>
        <p:nvSpPr>
          <p:cNvPr id="17" name="Text 14"/>
          <p:cNvSpPr/>
          <p:nvPr/>
        </p:nvSpPr>
        <p:spPr>
          <a:xfrm>
            <a:off x="7659529" y="357866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NOM-026-STPS-2008</a:t>
            </a:r>
            <a:endParaRPr lang="en-US" sz="2700" dirty="0"/>
          </a:p>
        </p:txBody>
      </p:sp>
      <p:sp>
        <p:nvSpPr>
          <p:cNvPr id="18" name="Text 15"/>
          <p:cNvSpPr/>
          <p:nvPr/>
        </p:nvSpPr>
        <p:spPr>
          <a:xfrm>
            <a:off x="7659529" y="4172069"/>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NOM-006-STPS-2023</a:t>
            </a:r>
            <a:endParaRPr lang="en-US" sz="2700" dirty="0"/>
          </a:p>
        </p:txBody>
      </p:sp>
      <p:sp>
        <p:nvSpPr>
          <p:cNvPr id="19" name="Text 16"/>
          <p:cNvSpPr/>
          <p:nvPr/>
        </p:nvSpPr>
        <p:spPr>
          <a:xfrm>
            <a:off x="7659529" y="476547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NOM-002-STPS-2010</a:t>
            </a:r>
            <a:endParaRPr lang="en-US" sz="27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1.</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 NORMA Oficial Mexicana referente al uso y almacenamiento de herramientas de poder</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0F6FC6"/>
                </a:solidFill>
                <a:latin typeface="Raleway Light" pitchFamily="34" charset="0"/>
                <a:ea typeface="Raleway Light" pitchFamily="34" charset="-122"/>
                <a:cs typeface="Raleway Light" pitchFamily="34" charset="-120"/>
              </a:rPr>
              <a:t>a) NOM-004-STPS-1999</a:t>
            </a:r>
            <a:endParaRPr lang="en-US" sz="2700" dirty="0"/>
          </a:p>
        </p:txBody>
      </p:sp>
      <p:sp>
        <p:nvSpPr>
          <p:cNvPr id="17" name="Text 14"/>
          <p:cNvSpPr/>
          <p:nvPr/>
        </p:nvSpPr>
        <p:spPr>
          <a:xfrm>
            <a:off x="7659529" y="357866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NOM-026-STPS-2008</a:t>
            </a:r>
            <a:endParaRPr lang="en-US" sz="2700" dirty="0"/>
          </a:p>
        </p:txBody>
      </p:sp>
      <p:sp>
        <p:nvSpPr>
          <p:cNvPr id="18" name="Text 15"/>
          <p:cNvSpPr/>
          <p:nvPr/>
        </p:nvSpPr>
        <p:spPr>
          <a:xfrm>
            <a:off x="7659529" y="4172069"/>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NOM-006-STPS-2023</a:t>
            </a:r>
            <a:endParaRPr lang="en-US" sz="2700" dirty="0"/>
          </a:p>
        </p:txBody>
      </p:sp>
      <p:sp>
        <p:nvSpPr>
          <p:cNvPr id="19" name="Text 16"/>
          <p:cNvSpPr/>
          <p:nvPr/>
        </p:nvSpPr>
        <p:spPr>
          <a:xfrm>
            <a:off x="7659529" y="476547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NOM-002-STPS-2010</a:t>
            </a:r>
            <a:endParaRPr lang="en-US" sz="27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72521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2.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Es la acción de inspeccionar, probar y reacondicionar la maquinaria y equipo a intervalos regulares con el fin de prevenir fallas de funcionamiento.</a:t>
            </a:r>
            <a:endParaRPr lang="en-US" sz="2700" dirty="0"/>
          </a:p>
        </p:txBody>
      </p:sp>
      <p:sp>
        <p:nvSpPr>
          <p:cNvPr id="16" name="Text 13"/>
          <p:cNvSpPr/>
          <p:nvPr/>
        </p:nvSpPr>
        <p:spPr>
          <a:xfrm>
            <a:off x="7659529" y="3675340"/>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Mantenimiento Necesario</a:t>
            </a:r>
            <a:endParaRPr lang="en-US" sz="2700" dirty="0"/>
          </a:p>
        </p:txBody>
      </p:sp>
      <p:sp>
        <p:nvSpPr>
          <p:cNvPr id="17" name="Text 14"/>
          <p:cNvSpPr/>
          <p:nvPr/>
        </p:nvSpPr>
        <p:spPr>
          <a:xfrm>
            <a:off x="7659529" y="426874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Mantenimiento Periodico</a:t>
            </a:r>
            <a:endParaRPr lang="en-US" sz="2700" dirty="0"/>
          </a:p>
        </p:txBody>
      </p:sp>
      <p:sp>
        <p:nvSpPr>
          <p:cNvPr id="18" name="Text 15"/>
          <p:cNvSpPr/>
          <p:nvPr/>
        </p:nvSpPr>
        <p:spPr>
          <a:xfrm>
            <a:off x="7659529" y="486215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Mantenimiento Preventivo</a:t>
            </a:r>
            <a:endParaRPr lang="en-US" sz="2700" dirty="0"/>
          </a:p>
        </p:txBody>
      </p:sp>
      <p:sp>
        <p:nvSpPr>
          <p:cNvPr id="19" name="Text 16"/>
          <p:cNvSpPr/>
          <p:nvPr/>
        </p:nvSpPr>
        <p:spPr>
          <a:xfrm>
            <a:off x="7659529" y="545556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Mantenimiento Mecánico</a:t>
            </a:r>
            <a:endParaRPr lang="en-US" sz="27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72521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2.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Es la acción de inspeccionar, probar y reacondicionar la maquinaria y equipo a intervalos regulares con el fin de prevenir fallas de funcionamiento.</a:t>
            </a:r>
            <a:endParaRPr lang="en-US" sz="2700" dirty="0"/>
          </a:p>
        </p:txBody>
      </p:sp>
      <p:sp>
        <p:nvSpPr>
          <p:cNvPr id="16" name="Text 13"/>
          <p:cNvSpPr/>
          <p:nvPr/>
        </p:nvSpPr>
        <p:spPr>
          <a:xfrm>
            <a:off x="7659529" y="3675340"/>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Mantenimiento Necesario</a:t>
            </a:r>
            <a:endParaRPr lang="en-US" sz="2700" dirty="0"/>
          </a:p>
        </p:txBody>
      </p:sp>
      <p:sp>
        <p:nvSpPr>
          <p:cNvPr id="17" name="Text 14"/>
          <p:cNvSpPr/>
          <p:nvPr/>
        </p:nvSpPr>
        <p:spPr>
          <a:xfrm>
            <a:off x="7659529" y="426874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Mantenimiento Periodico</a:t>
            </a:r>
            <a:endParaRPr lang="en-US" sz="2700" dirty="0"/>
          </a:p>
        </p:txBody>
      </p:sp>
      <p:sp>
        <p:nvSpPr>
          <p:cNvPr id="18" name="Text 15"/>
          <p:cNvSpPr/>
          <p:nvPr/>
        </p:nvSpPr>
        <p:spPr>
          <a:xfrm>
            <a:off x="7659529" y="4862155"/>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10CF9B"/>
                </a:solidFill>
                <a:latin typeface="Raleway Light" pitchFamily="34" charset="0"/>
                <a:ea typeface="Raleway Light" pitchFamily="34" charset="-122"/>
                <a:cs typeface="Raleway Light" pitchFamily="34" charset="-120"/>
              </a:rPr>
              <a:t>c) Mantenimiento Preventivo</a:t>
            </a:r>
            <a:endParaRPr lang="en-US" sz="2700" dirty="0"/>
          </a:p>
        </p:txBody>
      </p:sp>
      <p:sp>
        <p:nvSpPr>
          <p:cNvPr id="19" name="Text 16"/>
          <p:cNvSpPr/>
          <p:nvPr/>
        </p:nvSpPr>
        <p:spPr>
          <a:xfrm>
            <a:off x="7659529" y="545556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Mantenimiento Mecánico</a:t>
            </a:r>
            <a:endParaRPr lang="en-US" sz="27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207025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3.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Elaborar un estudio para analizar el riesgo potencial generado por la maquinaria y equipo en el que se debe hacer un inventario de todos los factores y condiciones peligrosas que afecten a la salud del trabajador</a:t>
            </a:r>
            <a:endParaRPr lang="en-US" sz="2700" dirty="0"/>
          </a:p>
        </p:txBody>
      </p:sp>
      <p:sp>
        <p:nvSpPr>
          <p:cNvPr id="16" name="Text 13"/>
          <p:cNvSpPr/>
          <p:nvPr/>
        </p:nvSpPr>
        <p:spPr>
          <a:xfrm>
            <a:off x="7659529" y="402038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Obligación del trabajador</a:t>
            </a:r>
            <a:endParaRPr lang="en-US" sz="2700" dirty="0"/>
          </a:p>
        </p:txBody>
      </p:sp>
      <p:sp>
        <p:nvSpPr>
          <p:cNvPr id="17" name="Text 14"/>
          <p:cNvSpPr/>
          <p:nvPr/>
        </p:nvSpPr>
        <p:spPr>
          <a:xfrm>
            <a:off x="7659529" y="461379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Obligación del gobierno</a:t>
            </a:r>
            <a:endParaRPr lang="en-US" sz="2700" dirty="0"/>
          </a:p>
        </p:txBody>
      </p:sp>
      <p:sp>
        <p:nvSpPr>
          <p:cNvPr id="18" name="Text 15"/>
          <p:cNvSpPr/>
          <p:nvPr/>
        </p:nvSpPr>
        <p:spPr>
          <a:xfrm>
            <a:off x="7659529" y="520719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Obligación del patrón</a:t>
            </a:r>
            <a:endParaRPr lang="en-US" sz="2700" dirty="0"/>
          </a:p>
        </p:txBody>
      </p:sp>
      <p:sp>
        <p:nvSpPr>
          <p:cNvPr id="19" name="Text 16"/>
          <p:cNvSpPr/>
          <p:nvPr/>
        </p:nvSpPr>
        <p:spPr>
          <a:xfrm>
            <a:off x="7659529" y="580060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Obligación de patrón y trabajador</a:t>
            </a:r>
            <a:endParaRPr lang="en-US" sz="27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207025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3.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Elaborar un estudio para analizar el riesgo potencial generado por la maquinaria y equipo en el que se debe hacer un inventario de todos los factores y condiciones peligrosas que afecten a la salud del trabajador</a:t>
            </a:r>
            <a:endParaRPr lang="en-US" sz="2700" dirty="0"/>
          </a:p>
        </p:txBody>
      </p:sp>
      <p:sp>
        <p:nvSpPr>
          <p:cNvPr id="16" name="Text 13"/>
          <p:cNvSpPr/>
          <p:nvPr/>
        </p:nvSpPr>
        <p:spPr>
          <a:xfrm>
            <a:off x="7659529" y="402038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Obligación del trabajador</a:t>
            </a:r>
            <a:endParaRPr lang="en-US" sz="2700" dirty="0"/>
          </a:p>
        </p:txBody>
      </p:sp>
      <p:sp>
        <p:nvSpPr>
          <p:cNvPr id="17" name="Text 14"/>
          <p:cNvSpPr/>
          <p:nvPr/>
        </p:nvSpPr>
        <p:spPr>
          <a:xfrm>
            <a:off x="7659529" y="461379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Obligación del gobierno</a:t>
            </a:r>
            <a:endParaRPr lang="en-US" sz="2700" dirty="0"/>
          </a:p>
        </p:txBody>
      </p:sp>
      <p:sp>
        <p:nvSpPr>
          <p:cNvPr id="18" name="Text 15"/>
          <p:cNvSpPr/>
          <p:nvPr/>
        </p:nvSpPr>
        <p:spPr>
          <a:xfrm>
            <a:off x="7659529" y="5207198"/>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10CF9B"/>
                </a:solidFill>
                <a:latin typeface="Raleway Light" pitchFamily="34" charset="0"/>
                <a:ea typeface="Raleway Light" pitchFamily="34" charset="-122"/>
                <a:cs typeface="Raleway Light" pitchFamily="34" charset="-120"/>
              </a:rPr>
              <a:t>c) Obligación del patrón</a:t>
            </a:r>
            <a:endParaRPr lang="en-US" sz="2700" dirty="0"/>
          </a:p>
        </p:txBody>
      </p:sp>
      <p:sp>
        <p:nvSpPr>
          <p:cNvPr id="19" name="Text 16"/>
          <p:cNvSpPr/>
          <p:nvPr/>
        </p:nvSpPr>
        <p:spPr>
          <a:xfrm>
            <a:off x="7659529" y="580060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Obligación de patrón y trabajador</a:t>
            </a:r>
            <a:endParaRPr lang="en-US" sz="27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72521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4.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Cumplir con las medidas que señale el Programa Específico de Seguridad e Higiene para la Operación y Mantenimiento de la Maquinaria y Equipo</a:t>
            </a:r>
            <a:endParaRPr lang="en-US" sz="2700" dirty="0"/>
          </a:p>
        </p:txBody>
      </p:sp>
      <p:sp>
        <p:nvSpPr>
          <p:cNvPr id="16" name="Text 13"/>
          <p:cNvSpPr/>
          <p:nvPr/>
        </p:nvSpPr>
        <p:spPr>
          <a:xfrm>
            <a:off x="7659529" y="3675340"/>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Obligación del trabajador</a:t>
            </a:r>
            <a:endParaRPr lang="en-US" sz="2700" dirty="0"/>
          </a:p>
        </p:txBody>
      </p:sp>
      <p:sp>
        <p:nvSpPr>
          <p:cNvPr id="17" name="Text 14"/>
          <p:cNvSpPr/>
          <p:nvPr/>
        </p:nvSpPr>
        <p:spPr>
          <a:xfrm>
            <a:off x="7659529" y="426874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Obligación del gobierno</a:t>
            </a:r>
            <a:endParaRPr lang="en-US" sz="2700" dirty="0"/>
          </a:p>
        </p:txBody>
      </p:sp>
      <p:sp>
        <p:nvSpPr>
          <p:cNvPr id="18" name="Text 15"/>
          <p:cNvSpPr/>
          <p:nvPr/>
        </p:nvSpPr>
        <p:spPr>
          <a:xfrm>
            <a:off x="7659529" y="486215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Obligación del patrón</a:t>
            </a:r>
            <a:endParaRPr lang="en-US" sz="2700" dirty="0"/>
          </a:p>
        </p:txBody>
      </p:sp>
      <p:sp>
        <p:nvSpPr>
          <p:cNvPr id="19" name="Text 16"/>
          <p:cNvSpPr/>
          <p:nvPr/>
        </p:nvSpPr>
        <p:spPr>
          <a:xfrm>
            <a:off x="7659529" y="545556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Obligación de patrón y trabajador</a:t>
            </a:r>
            <a:endParaRPr lang="en-US" sz="27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5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72521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4.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Cumplir con las medidas que señale el Programa Específico de Seguridad e Higiene para la Operación y Mantenimiento de la Maquinaria y Equipo</a:t>
            </a:r>
            <a:endParaRPr lang="en-US" sz="2700" dirty="0"/>
          </a:p>
        </p:txBody>
      </p:sp>
      <p:sp>
        <p:nvSpPr>
          <p:cNvPr id="16" name="Text 13"/>
          <p:cNvSpPr/>
          <p:nvPr/>
        </p:nvSpPr>
        <p:spPr>
          <a:xfrm>
            <a:off x="7659529" y="3675340"/>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0F6FC6"/>
                </a:solidFill>
                <a:latin typeface="Raleway Light" pitchFamily="34" charset="0"/>
                <a:ea typeface="Raleway Light" pitchFamily="34" charset="-122"/>
                <a:cs typeface="Raleway Light" pitchFamily="34" charset="-120"/>
              </a:rPr>
              <a:t>a) Obligación del trabajador</a:t>
            </a:r>
            <a:endParaRPr lang="en-US" sz="2700" dirty="0"/>
          </a:p>
        </p:txBody>
      </p:sp>
      <p:sp>
        <p:nvSpPr>
          <p:cNvPr id="17" name="Text 14"/>
          <p:cNvSpPr/>
          <p:nvPr/>
        </p:nvSpPr>
        <p:spPr>
          <a:xfrm>
            <a:off x="7659529" y="426874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Obligación del gobierno</a:t>
            </a:r>
            <a:endParaRPr lang="en-US" sz="2700" dirty="0"/>
          </a:p>
        </p:txBody>
      </p:sp>
      <p:sp>
        <p:nvSpPr>
          <p:cNvPr id="18" name="Text 15"/>
          <p:cNvSpPr/>
          <p:nvPr/>
        </p:nvSpPr>
        <p:spPr>
          <a:xfrm>
            <a:off x="7659529" y="486215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Obligación del patrón</a:t>
            </a:r>
            <a:endParaRPr lang="en-US" sz="2700" dirty="0"/>
          </a:p>
        </p:txBody>
      </p:sp>
      <p:sp>
        <p:nvSpPr>
          <p:cNvPr id="19" name="Text 16"/>
          <p:cNvSpPr/>
          <p:nvPr/>
        </p:nvSpPr>
        <p:spPr>
          <a:xfrm>
            <a:off x="7659529" y="545556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Obligación de patrón y trabajador</a:t>
            </a:r>
            <a:endParaRPr lang="en-US" sz="27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 5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5.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¿Cuál es la función de un "interruptor final de carrera"?</a:t>
            </a:r>
            <a:endParaRPr lang="en-US" sz="2700" dirty="0"/>
          </a:p>
        </p:txBody>
      </p:sp>
      <p:sp>
        <p:nvSpPr>
          <p:cNvPr id="15" name="Text 12"/>
          <p:cNvSpPr/>
          <p:nvPr/>
        </p:nvSpPr>
        <p:spPr>
          <a:xfrm>
            <a:off x="7659529" y="204680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Controlar la alimentación eléctrica de la máquina</a:t>
            </a:r>
            <a:endParaRPr lang="en-US" sz="2700" dirty="0"/>
          </a:p>
        </p:txBody>
      </p:sp>
      <p:sp>
        <p:nvSpPr>
          <p:cNvPr id="16" name="Text 13"/>
          <p:cNvSpPr/>
          <p:nvPr/>
        </p:nvSpPr>
        <p:spPr>
          <a:xfrm>
            <a:off x="7659529" y="2985254"/>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Aumentar la velocidad de la maquinaria</a:t>
            </a:r>
            <a:endParaRPr lang="en-US" sz="2700" dirty="0"/>
          </a:p>
        </p:txBody>
      </p:sp>
      <p:sp>
        <p:nvSpPr>
          <p:cNvPr id="17" name="Text 14"/>
          <p:cNvSpPr/>
          <p:nvPr/>
        </p:nvSpPr>
        <p:spPr>
          <a:xfrm>
            <a:off x="7659529" y="3923705"/>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Permitir el cierre automático de puertas de seguridad</a:t>
            </a:r>
            <a:endParaRPr lang="en-US" sz="2700" dirty="0"/>
          </a:p>
        </p:txBody>
      </p:sp>
      <p:sp>
        <p:nvSpPr>
          <p:cNvPr id="18" name="Text 15"/>
          <p:cNvSpPr/>
          <p:nvPr/>
        </p:nvSpPr>
        <p:spPr>
          <a:xfrm>
            <a:off x="7659529" y="4862155"/>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Impedir el desplazamiento del porta herramienta desde la posición inicial hasta   el punto de operación</a:t>
            </a:r>
            <a:endParaRPr lang="en-US" sz="27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5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5.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¿Cuál es la función de un "interruptor final de carrera"?</a:t>
            </a:r>
            <a:endParaRPr lang="en-US" sz="2700" dirty="0"/>
          </a:p>
        </p:txBody>
      </p:sp>
      <p:sp>
        <p:nvSpPr>
          <p:cNvPr id="15" name="Text 12"/>
          <p:cNvSpPr/>
          <p:nvPr/>
        </p:nvSpPr>
        <p:spPr>
          <a:xfrm>
            <a:off x="7659529" y="204680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Controlar la alimentación eléctrica de la máquina</a:t>
            </a:r>
            <a:endParaRPr lang="en-US" sz="2700" dirty="0"/>
          </a:p>
        </p:txBody>
      </p:sp>
      <p:sp>
        <p:nvSpPr>
          <p:cNvPr id="16" name="Text 13"/>
          <p:cNvSpPr/>
          <p:nvPr/>
        </p:nvSpPr>
        <p:spPr>
          <a:xfrm>
            <a:off x="7659529" y="2985254"/>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Aumentar la velocidad de la maquinaria</a:t>
            </a:r>
            <a:endParaRPr lang="en-US" sz="2700" dirty="0"/>
          </a:p>
        </p:txBody>
      </p:sp>
      <p:sp>
        <p:nvSpPr>
          <p:cNvPr id="17" name="Text 14"/>
          <p:cNvSpPr/>
          <p:nvPr/>
        </p:nvSpPr>
        <p:spPr>
          <a:xfrm>
            <a:off x="7659529" y="3923705"/>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Permitir el cierre automático de puertas de seguridad</a:t>
            </a:r>
            <a:endParaRPr lang="en-US" sz="2700" dirty="0"/>
          </a:p>
        </p:txBody>
      </p:sp>
      <p:sp>
        <p:nvSpPr>
          <p:cNvPr id="18" name="Text 15"/>
          <p:cNvSpPr/>
          <p:nvPr/>
        </p:nvSpPr>
        <p:spPr>
          <a:xfrm>
            <a:off x="7659529" y="4862155"/>
            <a:ext cx="6012418" cy="1035129"/>
          </a:xfrm>
          <a:prstGeom prst="rect">
            <a:avLst/>
          </a:prstGeom>
          <a:noFill/>
          <a:ln/>
        </p:spPr>
        <p:txBody>
          <a:bodyPr wrap="square" lIns="0" tIns="0" rIns="0" bIns="0" rtlCol="0" anchor="t"/>
          <a:lstStyle/>
          <a:p>
            <a:pPr algn="l" indent="0" marL="0">
              <a:lnSpc>
                <a:spcPts val="2700"/>
              </a:lnSpc>
              <a:buNone/>
            </a:pPr>
            <a:r>
              <a:rPr lang="en-US" sz="2700" b="1" u="sng" dirty="0">
                <a:solidFill>
                  <a:srgbClr val="0BD0D9"/>
                </a:solidFill>
                <a:latin typeface="Raleway Light" pitchFamily="34" charset="0"/>
                <a:ea typeface="Raleway Light" pitchFamily="34" charset="-122"/>
                <a:cs typeface="Raleway Light" pitchFamily="34" charset="-120"/>
              </a:rPr>
              <a:t>d) Impedir el desplazamiento del porta herramienta desde la posición inicial hasta el punto de operación</a:t>
            </a:r>
            <a:endParaRPr lang="en-US" sz="27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 5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6.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debe hacerse si hay una modificación en la maquinaria o equipo durante el mantenimiento?</a:t>
            </a:r>
            <a:endParaRPr lang="en-US" sz="2700" dirty="0"/>
          </a:p>
        </p:txBody>
      </p:sp>
      <p:sp>
        <p:nvSpPr>
          <p:cNvPr id="16" name="Text 13"/>
          <p:cNvSpPr/>
          <p:nvPr/>
        </p:nvSpPr>
        <p:spPr>
          <a:xfrm>
            <a:off x="7659529" y="2985254"/>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Informar únicamente a los supervisores</a:t>
            </a:r>
            <a:endParaRPr lang="en-US" sz="2700" dirty="0"/>
          </a:p>
        </p:txBody>
      </p:sp>
      <p:sp>
        <p:nvSpPr>
          <p:cNvPr id="17" name="Text 14"/>
          <p:cNvSpPr/>
          <p:nvPr/>
        </p:nvSpPr>
        <p:spPr>
          <a:xfrm>
            <a:off x="7659529" y="3923705"/>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Desactivar todos los dispositivos de seguridad</a:t>
            </a:r>
            <a:endParaRPr lang="en-US" sz="2700" dirty="0"/>
          </a:p>
        </p:txBody>
      </p:sp>
      <p:sp>
        <p:nvSpPr>
          <p:cNvPr id="18" name="Text 15"/>
          <p:cNvSpPr/>
          <p:nvPr/>
        </p:nvSpPr>
        <p:spPr>
          <a:xfrm>
            <a:off x="7659529" y="4862155"/>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Preservar las condiciones de seguridad</a:t>
            </a:r>
            <a:endParaRPr lang="en-US" sz="2700" dirty="0"/>
          </a:p>
        </p:txBody>
      </p:sp>
      <p:sp>
        <p:nvSpPr>
          <p:cNvPr id="19" name="Text 16"/>
          <p:cNvSpPr/>
          <p:nvPr/>
        </p:nvSpPr>
        <p:spPr>
          <a:xfrm>
            <a:off x="7659529" y="580060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Aumentar el número de operarios</a:t>
            </a:r>
            <a:endParaRPr lang="en-US" sz="27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 5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6.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debe hacerse si hay una modificación en la maquinaria o equipo durante el mantenimiento?</a:t>
            </a:r>
            <a:endParaRPr lang="en-US" sz="2700" dirty="0"/>
          </a:p>
        </p:txBody>
      </p:sp>
      <p:sp>
        <p:nvSpPr>
          <p:cNvPr id="16" name="Text 13"/>
          <p:cNvSpPr/>
          <p:nvPr/>
        </p:nvSpPr>
        <p:spPr>
          <a:xfrm>
            <a:off x="7659529" y="2985254"/>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Informar únicamente a los supervisores</a:t>
            </a:r>
            <a:endParaRPr lang="en-US" sz="2700" dirty="0"/>
          </a:p>
        </p:txBody>
      </p:sp>
      <p:sp>
        <p:nvSpPr>
          <p:cNvPr id="17" name="Text 14"/>
          <p:cNvSpPr/>
          <p:nvPr/>
        </p:nvSpPr>
        <p:spPr>
          <a:xfrm>
            <a:off x="7659529" y="3923705"/>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Desactivar todos los dispositivos de seguridad</a:t>
            </a:r>
            <a:endParaRPr lang="en-US" sz="2700" dirty="0"/>
          </a:p>
        </p:txBody>
      </p:sp>
      <p:sp>
        <p:nvSpPr>
          <p:cNvPr id="18" name="Text 15"/>
          <p:cNvSpPr/>
          <p:nvPr/>
        </p:nvSpPr>
        <p:spPr>
          <a:xfrm>
            <a:off x="7659529" y="4862155"/>
            <a:ext cx="6012418" cy="690086"/>
          </a:xfrm>
          <a:prstGeom prst="rect">
            <a:avLst/>
          </a:prstGeom>
          <a:noFill/>
          <a:ln/>
        </p:spPr>
        <p:txBody>
          <a:bodyPr wrap="square" lIns="0" tIns="0" rIns="0" bIns="0" rtlCol="0" anchor="t"/>
          <a:lstStyle/>
          <a:p>
            <a:pPr algn="l" indent="0" marL="0">
              <a:lnSpc>
                <a:spcPts val="2700"/>
              </a:lnSpc>
              <a:buNone/>
            </a:pPr>
            <a:r>
              <a:rPr lang="en-US" sz="2700" b="1" u="sng" dirty="0">
                <a:solidFill>
                  <a:srgbClr val="10CF9B"/>
                </a:solidFill>
                <a:latin typeface="Raleway Light" pitchFamily="34" charset="0"/>
                <a:ea typeface="Raleway Light" pitchFamily="34" charset="-122"/>
                <a:cs typeface="Raleway Light" pitchFamily="34" charset="-120"/>
              </a:rPr>
              <a:t>c) Preservar las condiciones de seguridad</a:t>
            </a:r>
            <a:endParaRPr lang="en-US" sz="2700" dirty="0"/>
          </a:p>
        </p:txBody>
      </p:sp>
      <p:sp>
        <p:nvSpPr>
          <p:cNvPr id="19" name="Text 16"/>
          <p:cNvSpPr/>
          <p:nvPr/>
        </p:nvSpPr>
        <p:spPr>
          <a:xfrm>
            <a:off x="7659529" y="580060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Aumentar el número de operarios</a:t>
            </a:r>
            <a:endParaRPr lang="en-US" sz="27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 5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7.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se debe hacer antes de iniciar el mantenimiento de la maquinaria?</a:t>
            </a:r>
            <a:endParaRPr lang="en-US" sz="2700" dirty="0"/>
          </a:p>
        </p:txBody>
      </p:sp>
      <p:sp>
        <p:nvSpPr>
          <p:cNvPr id="16" name="Text 13"/>
          <p:cNvSpPr/>
          <p:nvPr/>
        </p:nvSpPr>
        <p:spPr>
          <a:xfrm>
            <a:off x="7659529" y="264021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Retirar todos los protectores</a:t>
            </a:r>
            <a:endParaRPr lang="en-US" sz="2700" dirty="0"/>
          </a:p>
        </p:txBody>
      </p:sp>
      <p:sp>
        <p:nvSpPr>
          <p:cNvPr id="17" name="Text 14"/>
          <p:cNvSpPr/>
          <p:nvPr/>
        </p:nvSpPr>
        <p:spPr>
          <a:xfrm>
            <a:off x="7659529" y="323361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Limpiar toda la maquinaria</a:t>
            </a:r>
            <a:endParaRPr lang="en-US" sz="2700" dirty="0"/>
          </a:p>
        </p:txBody>
      </p:sp>
      <p:sp>
        <p:nvSpPr>
          <p:cNvPr id="18" name="Text 15"/>
          <p:cNvSpPr/>
          <p:nvPr/>
        </p:nvSpPr>
        <p:spPr>
          <a:xfrm>
            <a:off x="7659529" y="382702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Encender la máquina</a:t>
            </a:r>
            <a:endParaRPr lang="en-US" sz="2700" dirty="0"/>
          </a:p>
        </p:txBody>
      </p:sp>
      <p:sp>
        <p:nvSpPr>
          <p:cNvPr id="19" name="Text 16"/>
          <p:cNvSpPr/>
          <p:nvPr/>
        </p:nvSpPr>
        <p:spPr>
          <a:xfrm>
            <a:off x="7659529" y="442043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Desactivar los componentes eléctricos</a:t>
            </a:r>
            <a:endParaRPr lang="en-US" sz="2700"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 5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7.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se debe hacer antes de iniciar el mantenimiento de la maquinaria?</a:t>
            </a:r>
            <a:endParaRPr lang="en-US" sz="2700" dirty="0"/>
          </a:p>
        </p:txBody>
      </p:sp>
      <p:sp>
        <p:nvSpPr>
          <p:cNvPr id="16" name="Text 13"/>
          <p:cNvSpPr/>
          <p:nvPr/>
        </p:nvSpPr>
        <p:spPr>
          <a:xfrm>
            <a:off x="7659529" y="264021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Retirar todos los protectores</a:t>
            </a:r>
            <a:endParaRPr lang="en-US" sz="2700" dirty="0"/>
          </a:p>
        </p:txBody>
      </p:sp>
      <p:sp>
        <p:nvSpPr>
          <p:cNvPr id="17" name="Text 14"/>
          <p:cNvSpPr/>
          <p:nvPr/>
        </p:nvSpPr>
        <p:spPr>
          <a:xfrm>
            <a:off x="7659529" y="323361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Limpiar toda la maquinaria</a:t>
            </a:r>
            <a:endParaRPr lang="en-US" sz="2700" dirty="0"/>
          </a:p>
        </p:txBody>
      </p:sp>
      <p:sp>
        <p:nvSpPr>
          <p:cNvPr id="18" name="Text 15"/>
          <p:cNvSpPr/>
          <p:nvPr/>
        </p:nvSpPr>
        <p:spPr>
          <a:xfrm>
            <a:off x="7659529" y="382702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Encender la máquina</a:t>
            </a:r>
            <a:endParaRPr lang="en-US" sz="2700" dirty="0"/>
          </a:p>
        </p:txBody>
      </p:sp>
      <p:sp>
        <p:nvSpPr>
          <p:cNvPr id="19" name="Text 16"/>
          <p:cNvSpPr/>
          <p:nvPr/>
        </p:nvSpPr>
        <p:spPr>
          <a:xfrm>
            <a:off x="7659529" y="4420433"/>
            <a:ext cx="6012418" cy="690086"/>
          </a:xfrm>
          <a:prstGeom prst="rect">
            <a:avLst/>
          </a:prstGeom>
          <a:noFill/>
          <a:ln/>
        </p:spPr>
        <p:txBody>
          <a:bodyPr wrap="square" lIns="0" tIns="0" rIns="0" bIns="0" rtlCol="0" anchor="t"/>
          <a:lstStyle/>
          <a:p>
            <a:pPr algn="l" indent="0" marL="0">
              <a:lnSpc>
                <a:spcPts val="2700"/>
              </a:lnSpc>
              <a:buNone/>
            </a:pPr>
            <a:r>
              <a:rPr lang="en-US" sz="2700" b="1" u="sng" dirty="0">
                <a:solidFill>
                  <a:srgbClr val="0BD0D9"/>
                </a:solidFill>
                <a:latin typeface="Raleway Light" pitchFamily="34" charset="0"/>
                <a:ea typeface="Raleway Light" pitchFamily="34" charset="-122"/>
                <a:cs typeface="Raleway Light" pitchFamily="34" charset="-120"/>
              </a:rPr>
              <a:t>d) Desactivar los componentes eléctricos</a:t>
            </a:r>
            <a:endParaRPr lang="en-US" sz="27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 6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207025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8.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Máquina-herramienta en la que el metal de la pieza a mecanizar, se elimina por la acción de descargas eléctricas entre la pieza y un electrodo sumergido en un aceite electrolito o dieléctrico.</a:t>
            </a:r>
            <a:endParaRPr lang="en-US" sz="2700" dirty="0"/>
          </a:p>
        </p:txBody>
      </p:sp>
      <p:sp>
        <p:nvSpPr>
          <p:cNvPr id="16" name="Text 13"/>
          <p:cNvSpPr/>
          <p:nvPr/>
        </p:nvSpPr>
        <p:spPr>
          <a:xfrm>
            <a:off x="7659529" y="402038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Mecanizadora</a:t>
            </a:r>
            <a:endParaRPr lang="en-US" sz="2700" dirty="0"/>
          </a:p>
        </p:txBody>
      </p:sp>
      <p:sp>
        <p:nvSpPr>
          <p:cNvPr id="17" name="Text 14"/>
          <p:cNvSpPr/>
          <p:nvPr/>
        </p:nvSpPr>
        <p:spPr>
          <a:xfrm>
            <a:off x="7659529" y="461379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Electroerosionadora</a:t>
            </a:r>
            <a:endParaRPr lang="en-US" sz="2700" dirty="0"/>
          </a:p>
        </p:txBody>
      </p:sp>
      <p:sp>
        <p:nvSpPr>
          <p:cNvPr id="18" name="Text 15"/>
          <p:cNvSpPr/>
          <p:nvPr/>
        </p:nvSpPr>
        <p:spPr>
          <a:xfrm>
            <a:off x="7659529" y="520719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Condensadora</a:t>
            </a:r>
            <a:endParaRPr lang="en-US" sz="2700" dirty="0"/>
          </a:p>
        </p:txBody>
      </p:sp>
      <p:sp>
        <p:nvSpPr>
          <p:cNvPr id="19" name="Text 16"/>
          <p:cNvSpPr/>
          <p:nvPr/>
        </p:nvSpPr>
        <p:spPr>
          <a:xfrm>
            <a:off x="7659529" y="580060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Erosionadora</a:t>
            </a:r>
            <a:endParaRPr lang="en-US" sz="27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name="Slide 6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207025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8.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Máquina-herramienta en la que el metal de la pieza a mecanizar, se elimina por la acción de descargas eléctricas entre la pieza y un electrodo sumergido en un aceite electrolito o dieléctrico.</a:t>
            </a:r>
            <a:endParaRPr lang="en-US" sz="2700" dirty="0"/>
          </a:p>
        </p:txBody>
      </p:sp>
      <p:sp>
        <p:nvSpPr>
          <p:cNvPr id="16" name="Text 13"/>
          <p:cNvSpPr/>
          <p:nvPr/>
        </p:nvSpPr>
        <p:spPr>
          <a:xfrm>
            <a:off x="7659529" y="402038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Mecanizadora</a:t>
            </a:r>
            <a:endParaRPr lang="en-US" sz="2700" dirty="0"/>
          </a:p>
        </p:txBody>
      </p:sp>
      <p:sp>
        <p:nvSpPr>
          <p:cNvPr id="17" name="Text 14"/>
          <p:cNvSpPr/>
          <p:nvPr/>
        </p:nvSpPr>
        <p:spPr>
          <a:xfrm>
            <a:off x="7659529" y="4613791"/>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7CCA62"/>
                </a:solidFill>
                <a:latin typeface="Raleway Light" pitchFamily="34" charset="0"/>
                <a:ea typeface="Raleway Light" pitchFamily="34" charset="-122"/>
                <a:cs typeface="Raleway Light" pitchFamily="34" charset="-120"/>
              </a:rPr>
              <a:t>b) Electroerosionadora</a:t>
            </a:r>
            <a:endParaRPr lang="en-US" sz="2700" dirty="0"/>
          </a:p>
        </p:txBody>
      </p:sp>
      <p:sp>
        <p:nvSpPr>
          <p:cNvPr id="18" name="Text 15"/>
          <p:cNvSpPr/>
          <p:nvPr/>
        </p:nvSpPr>
        <p:spPr>
          <a:xfrm>
            <a:off x="7659529" y="520719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Condensadora</a:t>
            </a:r>
            <a:endParaRPr lang="en-US" sz="2700" dirty="0"/>
          </a:p>
        </p:txBody>
      </p:sp>
      <p:sp>
        <p:nvSpPr>
          <p:cNvPr id="19" name="Text 16"/>
          <p:cNvSpPr/>
          <p:nvPr/>
        </p:nvSpPr>
        <p:spPr>
          <a:xfrm>
            <a:off x="7659529" y="580060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Erosionadora</a:t>
            </a:r>
            <a:endParaRPr lang="en-US" sz="27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6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9.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deben incluir los procedimientos de mantenimiento según el programa específico?</a:t>
            </a:r>
            <a:endParaRPr lang="en-US" sz="2700" dirty="0"/>
          </a:p>
        </p:txBody>
      </p:sp>
      <p:sp>
        <p:nvSpPr>
          <p:cNvPr id="16" name="Text 13"/>
          <p:cNvSpPr/>
          <p:nvPr/>
        </p:nvSpPr>
        <p:spPr>
          <a:xfrm>
            <a:off x="7659529" y="2985254"/>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Capacitación a los trabajadores de mantenimiento</a:t>
            </a:r>
            <a:endParaRPr lang="en-US" sz="2700" dirty="0"/>
          </a:p>
        </p:txBody>
      </p:sp>
      <p:sp>
        <p:nvSpPr>
          <p:cNvPr id="17" name="Text 14"/>
          <p:cNvSpPr/>
          <p:nvPr/>
        </p:nvSpPr>
        <p:spPr>
          <a:xfrm>
            <a:off x="7659529" y="392370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Actividades de limpieza</a:t>
            </a:r>
            <a:endParaRPr lang="en-US" sz="2700" dirty="0"/>
          </a:p>
        </p:txBody>
      </p:sp>
      <p:sp>
        <p:nvSpPr>
          <p:cNvPr id="18" name="Text 15"/>
          <p:cNvSpPr/>
          <p:nvPr/>
        </p:nvSpPr>
        <p:spPr>
          <a:xfrm>
            <a:off x="7659529" y="4517112"/>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Capacitación en temas de administración</a:t>
            </a:r>
            <a:endParaRPr lang="en-US" sz="2700" dirty="0"/>
          </a:p>
        </p:txBody>
      </p:sp>
      <p:sp>
        <p:nvSpPr>
          <p:cNvPr id="19" name="Text 16"/>
          <p:cNvSpPr/>
          <p:nvPr/>
        </p:nvSpPr>
        <p:spPr>
          <a:xfrm>
            <a:off x="7659529" y="545556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Revisiones de seguridad de otras empresas</a:t>
            </a:r>
            <a:endParaRPr lang="en-US" sz="27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name="Slide 6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9.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deben incluir los procedimientos de mantenimiento según el programa específico?</a:t>
            </a:r>
            <a:endParaRPr lang="en-US" sz="2700" dirty="0"/>
          </a:p>
        </p:txBody>
      </p:sp>
      <p:sp>
        <p:nvSpPr>
          <p:cNvPr id="16" name="Text 13"/>
          <p:cNvSpPr/>
          <p:nvPr/>
        </p:nvSpPr>
        <p:spPr>
          <a:xfrm>
            <a:off x="7659529" y="2985254"/>
            <a:ext cx="6012418" cy="690086"/>
          </a:xfrm>
          <a:prstGeom prst="rect">
            <a:avLst/>
          </a:prstGeom>
          <a:noFill/>
          <a:ln/>
        </p:spPr>
        <p:txBody>
          <a:bodyPr wrap="square" lIns="0" tIns="0" rIns="0" bIns="0" rtlCol="0" anchor="t"/>
          <a:lstStyle/>
          <a:p>
            <a:pPr algn="l" indent="0" marL="0">
              <a:lnSpc>
                <a:spcPts val="2700"/>
              </a:lnSpc>
              <a:buNone/>
            </a:pPr>
            <a:r>
              <a:rPr lang="en-US" sz="2700" b="1" u="sng" dirty="0">
                <a:solidFill>
                  <a:srgbClr val="0F6FC6"/>
                </a:solidFill>
                <a:latin typeface="Raleway Light" pitchFamily="34" charset="0"/>
                <a:ea typeface="Raleway Light" pitchFamily="34" charset="-122"/>
                <a:cs typeface="Raleway Light" pitchFamily="34" charset="-120"/>
              </a:rPr>
              <a:t>a) Capacitación a los trabajadores de mantenimiento</a:t>
            </a:r>
            <a:endParaRPr lang="en-US" sz="2700" dirty="0"/>
          </a:p>
        </p:txBody>
      </p:sp>
      <p:sp>
        <p:nvSpPr>
          <p:cNvPr id="17" name="Text 14"/>
          <p:cNvSpPr/>
          <p:nvPr/>
        </p:nvSpPr>
        <p:spPr>
          <a:xfrm>
            <a:off x="7659529" y="392370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Actividades de limpieza</a:t>
            </a:r>
            <a:endParaRPr lang="en-US" sz="2700" dirty="0"/>
          </a:p>
        </p:txBody>
      </p:sp>
      <p:sp>
        <p:nvSpPr>
          <p:cNvPr id="18" name="Text 15"/>
          <p:cNvSpPr/>
          <p:nvPr/>
        </p:nvSpPr>
        <p:spPr>
          <a:xfrm>
            <a:off x="7659529" y="4517112"/>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Capacitación en temas de administración</a:t>
            </a:r>
            <a:endParaRPr lang="en-US" sz="2700" dirty="0"/>
          </a:p>
        </p:txBody>
      </p:sp>
      <p:sp>
        <p:nvSpPr>
          <p:cNvPr id="19" name="Text 16"/>
          <p:cNvSpPr/>
          <p:nvPr/>
        </p:nvSpPr>
        <p:spPr>
          <a:xfrm>
            <a:off x="7659529" y="545556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Revisiones de seguridad de otras empresas</a:t>
            </a:r>
            <a:endParaRPr lang="en-US" sz="27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name="Slide 6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10.</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 Es el dispositivo que obliga a que el operador use simultáneamente las dos manos para poder accionarlo.</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Mando Manual</a:t>
            </a:r>
            <a:endParaRPr lang="en-US" sz="2700" dirty="0"/>
          </a:p>
        </p:txBody>
      </p:sp>
      <p:sp>
        <p:nvSpPr>
          <p:cNvPr id="17" name="Text 14"/>
          <p:cNvSpPr/>
          <p:nvPr/>
        </p:nvSpPr>
        <p:spPr>
          <a:xfrm>
            <a:off x="7659529" y="357866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Mando Bimanual</a:t>
            </a:r>
            <a:endParaRPr lang="en-US" sz="2700" dirty="0"/>
          </a:p>
        </p:txBody>
      </p:sp>
      <p:sp>
        <p:nvSpPr>
          <p:cNvPr id="18" name="Text 15"/>
          <p:cNvSpPr/>
          <p:nvPr/>
        </p:nvSpPr>
        <p:spPr>
          <a:xfrm>
            <a:off x="7659529" y="4172069"/>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Mando semi-manual</a:t>
            </a:r>
            <a:endParaRPr lang="en-US" sz="2700" dirty="0"/>
          </a:p>
        </p:txBody>
      </p:sp>
      <p:sp>
        <p:nvSpPr>
          <p:cNvPr id="19" name="Text 16"/>
          <p:cNvSpPr/>
          <p:nvPr/>
        </p:nvSpPr>
        <p:spPr>
          <a:xfrm>
            <a:off x="7659529" y="476547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Mando automático</a:t>
            </a:r>
            <a:endParaRPr lang="en-US" sz="27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name="Slide 6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345043"/>
          </a:xfrm>
          <a:prstGeom prst="rect">
            <a:avLst/>
          </a:prstGeom>
          <a:noFill/>
          <a:ln/>
        </p:spPr>
        <p:txBody>
          <a:bodyPr wrap="none" lIns="0" tIns="0" rIns="0" bIns="0" rtlCol="0" anchor="t"/>
          <a:lstStyle/>
          <a:p>
            <a:pPr algn="l" indent="0" marL="0">
              <a:lnSpc>
                <a:spcPts val="2700"/>
              </a:lnSpc>
              <a:buNone/>
            </a:pPr>
            <a:endParaRPr lang="en-US" sz="2700" dirty="0"/>
          </a:p>
        </p:txBody>
      </p:sp>
      <p:sp>
        <p:nvSpPr>
          <p:cNvPr id="15" name="Text 12"/>
          <p:cNvSpPr/>
          <p:nvPr/>
        </p:nvSpPr>
        <p:spPr>
          <a:xfrm>
            <a:off x="7659529" y="1701760"/>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10.</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 Es el dispositivo que obliga a que el operador use simultáneamente las dos manos para poder accionarlo.</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Mando Manual</a:t>
            </a:r>
            <a:endParaRPr lang="en-US" sz="2700" dirty="0"/>
          </a:p>
        </p:txBody>
      </p:sp>
      <p:sp>
        <p:nvSpPr>
          <p:cNvPr id="17" name="Text 14"/>
          <p:cNvSpPr/>
          <p:nvPr/>
        </p:nvSpPr>
        <p:spPr>
          <a:xfrm>
            <a:off x="7659529" y="3578662"/>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7CCA62"/>
                </a:solidFill>
                <a:latin typeface="Raleway Light" pitchFamily="34" charset="0"/>
                <a:ea typeface="Raleway Light" pitchFamily="34" charset="-122"/>
                <a:cs typeface="Raleway Light" pitchFamily="34" charset="-120"/>
              </a:rPr>
              <a:t>b) Mando Bimanual</a:t>
            </a:r>
            <a:endParaRPr lang="en-US" sz="2700" dirty="0"/>
          </a:p>
        </p:txBody>
      </p:sp>
      <p:sp>
        <p:nvSpPr>
          <p:cNvPr id="18" name="Text 15"/>
          <p:cNvSpPr/>
          <p:nvPr/>
        </p:nvSpPr>
        <p:spPr>
          <a:xfrm>
            <a:off x="7659529" y="4172069"/>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Mando semi-manual</a:t>
            </a:r>
            <a:endParaRPr lang="en-US" sz="2700" dirty="0"/>
          </a:p>
        </p:txBody>
      </p:sp>
      <p:sp>
        <p:nvSpPr>
          <p:cNvPr id="19" name="Text 16"/>
          <p:cNvSpPr/>
          <p:nvPr/>
        </p:nvSpPr>
        <p:spPr>
          <a:xfrm>
            <a:off x="7659529" y="476547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Mando automático</a:t>
            </a:r>
            <a:endParaRPr lang="en-US" sz="2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65</Slides>
  <Notes>65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65</vt:i4>
      </vt:variant>
    </vt:vector>
  </HeadingPairs>
  <TitlesOfParts>
    <vt:vector size="68"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2025-06-23T20:02:45Z</dcterms:created>
  <dcterms:modified xsi:type="dcterms:W3CDTF">2025-06-23T20:02:45Z</dcterms:modified>
</cp:coreProperties>
</file>