
<file path=[Content_Types].xml><?xml version="1.0" encoding="utf-8"?>
<Types xmlns="http://schemas.openxmlformats.org/package/2006/content-types">
  <Default Extension="fntdata" ContentType="application/x-fontdata"/>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slideMasters/slideMaster21.xml" ContentType="application/vnd.openxmlformats-officedocument.presentationml.slideMaster+xml"/>
  <Override PartName="/ppt/slides/slide21.xml" ContentType="application/vnd.openxmlformats-officedocument.presentationml.slide+xml"/>
  <Override PartName="/ppt/slideMasters/slideMaster22.xml" ContentType="application/vnd.openxmlformats-officedocument.presentationml.slideMaster+xml"/>
  <Override PartName="/ppt/slides/slide22.xml" ContentType="application/vnd.openxmlformats-officedocument.presentationml.slide+xml"/>
  <Override PartName="/ppt/slideMasters/slideMaster23.xml" ContentType="application/vnd.openxmlformats-officedocument.presentationml.slideMaster+xml"/>
  <Override PartName="/ppt/slides/slide23.xml" ContentType="application/vnd.openxmlformats-officedocument.presentationml.slide+xml"/>
  <Override PartName="/ppt/slideMasters/slideMaster24.xml" ContentType="application/vnd.openxmlformats-officedocument.presentationml.slideMaster+xml"/>
  <Override PartName="/ppt/slides/slide24.xml" ContentType="application/vnd.openxmlformats-officedocument.presentationml.slide+xml"/>
  <Override PartName="/ppt/slideMasters/slideMaster25.xml" ContentType="application/vnd.openxmlformats-officedocument.presentationml.slideMaster+xml"/>
  <Override PartName="/ppt/slides/slide25.xml" ContentType="application/vnd.openxmlformats-officedocument.presentationml.slide+xml"/>
  <Override PartName="/ppt/slideMasters/slideMaster26.xml" ContentType="application/vnd.openxmlformats-officedocument.presentationml.slideMaster+xml"/>
  <Override PartName="/ppt/slides/slide26.xml" ContentType="application/vnd.openxmlformats-officedocument.presentationml.slide+xml"/>
  <Override PartName="/ppt/slideMasters/slideMaster27.xml" ContentType="application/vnd.openxmlformats-officedocument.presentationml.slideMaster+xml"/>
  <Override PartName="/ppt/slides/slide27.xml" ContentType="application/vnd.openxmlformats-officedocument.presentationml.slide+xml"/>
  <Override PartName="/ppt/slideMasters/slideMaster28.xml" ContentType="application/vnd.openxmlformats-officedocument.presentationml.slideMaster+xml"/>
  <Override PartName="/ppt/slides/slide28.xml" ContentType="application/vnd.openxmlformats-officedocument.presentationml.slide+xml"/>
  <Override PartName="/ppt/slideMasters/slideMaster29.xml" ContentType="application/vnd.openxmlformats-officedocument.presentationml.slideMaster+xml"/>
  <Override PartName="/ppt/slides/slide29.xml" ContentType="application/vnd.openxmlformats-officedocument.presentationml.slide+xml"/>
  <Override PartName="/ppt/slideMasters/slideMaster30.xml" ContentType="application/vnd.openxmlformats-officedocument.presentationml.slideMaster+xml"/>
  <Override PartName="/ppt/slides/slide30.xml" ContentType="application/vnd.openxmlformats-officedocument.presentationml.slide+xml"/>
  <Override PartName="/ppt/slideMasters/slideMaster31.xml" ContentType="application/vnd.openxmlformats-officedocument.presentationml.slideMaster+xml"/>
  <Override PartName="/ppt/slides/slide31.xml" ContentType="application/vnd.openxmlformats-officedocument.presentationml.slide+xml"/>
  <Override PartName="/ppt/slideMasters/slideMaster32.xml" ContentType="application/vnd.openxmlformats-officedocument.presentationml.slideMaster+xml"/>
  <Override PartName="/ppt/slides/slide32.xml" ContentType="application/vnd.openxmlformats-officedocument.presentationml.slide+xml"/>
  <Override PartName="/ppt/slideMasters/slideMaster33.xml" ContentType="application/vnd.openxmlformats-officedocument.presentationml.slideMaster+xml"/>
  <Override PartName="/ppt/slides/slide33.xml" ContentType="application/vnd.openxmlformats-officedocument.presentationml.slide+xml"/>
  <Override PartName="/ppt/slideMasters/slideMaster34.xml" ContentType="application/vnd.openxmlformats-officedocument.presentationml.slideMaster+xml"/>
  <Override PartName="/ppt/slides/slide34.xml" ContentType="application/vnd.openxmlformats-officedocument.presentationml.slide+xml"/>
  <Override PartName="/ppt/slideMasters/slideMaster35.xml" ContentType="application/vnd.openxmlformats-officedocument.presentationml.slideMaster+xml"/>
  <Override PartName="/ppt/slides/slide35.xml" ContentType="application/vnd.openxmlformats-officedocument.presentationml.slide+xml"/>
  <Override PartName="/ppt/slideMasters/slideMaster36.xml" ContentType="application/vnd.openxmlformats-officedocument.presentationml.slideMaster+xml"/>
  <Override PartName="/ppt/slides/slide36.xml" ContentType="application/vnd.openxmlformats-officedocument.presentationml.slide+xml"/>
  <Override PartName="/ppt/slideMasters/slideMaster37.xml" ContentType="application/vnd.openxmlformats-officedocument.presentationml.slideMaster+xml"/>
  <Override PartName="/ppt/slides/slide37.xml" ContentType="application/vnd.openxmlformats-officedocument.presentationml.slide+xml"/>
  <Override PartName="/ppt/slideMasters/slideMaster38.xml" ContentType="application/vnd.openxmlformats-officedocument.presentationml.slideMaster+xml"/>
  <Override PartName="/ppt/slides/slide38.xml" ContentType="application/vnd.openxmlformats-officedocument.presentationml.slide+xml"/>
  <Override PartName="/ppt/slideMasters/slideMaster39.xml" ContentType="application/vnd.openxmlformats-officedocument.presentationml.slideMaster+xml"/>
  <Override PartName="/ppt/slides/slide39.xml" ContentType="application/vnd.openxmlformats-officedocument.presentationml.slide+xml"/>
  <Override PartName="/ppt/slideMasters/slideMaster40.xml" ContentType="application/vnd.openxmlformats-officedocument.presentationml.slideMaster+xml"/>
  <Override PartName="/ppt/slides/slide40.xml" ContentType="application/vnd.openxmlformats-officedocument.presentationml.slide+xml"/>
  <Override PartName="/ppt/slideMasters/slideMaster41.xml" ContentType="application/vnd.openxmlformats-officedocument.presentationml.slideMaster+xml"/>
  <Override PartName="/ppt/slides/slide41.xml" ContentType="application/vnd.openxmlformats-officedocument.presentationml.slide+xml"/>
  <Override PartName="/ppt/slideMasters/slideMaster42.xml" ContentType="application/vnd.openxmlformats-officedocument.presentationml.slideMaster+xml"/>
  <Override PartName="/ppt/slides/slide42.xml" ContentType="application/vnd.openxmlformats-officedocument.presentationml.slide+xml"/>
  <Override PartName="/ppt/slideMasters/slideMaster43.xml" ContentType="application/vnd.openxmlformats-officedocument.presentationml.slideMaster+xml"/>
  <Override PartName="/ppt/slides/slide43.xml" ContentType="application/vnd.openxmlformats-officedocument.presentationml.slide+xml"/>
  <Override PartName="/ppt/slideMasters/slideMaster44.xml" ContentType="application/vnd.openxmlformats-officedocument.presentationml.slideMaster+xml"/>
  <Override PartName="/ppt/slides/slide44.xml" ContentType="application/vnd.openxmlformats-officedocument.presentationml.slide+xml"/>
  <Override PartName="/ppt/slideMasters/slideMaster45.xml" ContentType="application/vnd.openxmlformats-officedocument.presentationml.slideMaster+xml"/>
  <Override PartName="/ppt/slides/slide45.xml" ContentType="application/vnd.openxmlformats-officedocument.presentationml.slide+xml"/>
  <Override PartName="/ppt/slideMasters/slideMaster46.xml" ContentType="application/vnd.openxmlformats-officedocument.presentationml.slideMaster+xml"/>
  <Override PartName="/ppt/slides/slide46.xml" ContentType="application/vnd.openxmlformats-officedocument.presentationml.slide+xml"/>
  <Override PartName="/ppt/slideMasters/slideMaster47.xml" ContentType="application/vnd.openxmlformats-officedocument.presentationml.slideMaster+xml"/>
  <Override PartName="/ppt/slides/slide47.xml" ContentType="application/vnd.openxmlformats-officedocument.presentationml.slide+xml"/>
  <Override PartName="/ppt/slideMasters/slideMaster48.xml" ContentType="application/vnd.openxmlformats-officedocument.presentationml.slideMaster+xml"/>
  <Override PartName="/ppt/slides/slide48.xml" ContentType="application/vnd.openxmlformats-officedocument.presentationml.slide+xml"/>
  <Override PartName="/ppt/slideMasters/slideMaster49.xml" ContentType="application/vnd.openxmlformats-officedocument.presentationml.slideMaster+xml"/>
  <Override PartName="/ppt/slides/slide49.xml" ContentType="application/vnd.openxmlformats-officedocument.presentationml.slide+xml"/>
  <Override PartName="/ppt/slideMasters/slideMaster50.xml" ContentType="application/vnd.openxmlformats-officedocument.presentationml.slideMaster+xml"/>
  <Override PartName="/ppt/slides/slide50.xml" ContentType="application/vnd.openxmlformats-officedocument.presentationml.slide+xml"/>
  <Override PartName="/ppt/slideMasters/slideMaster51.xml" ContentType="application/vnd.openxmlformats-officedocument.presentationml.slideMaster+xml"/>
  <Override PartName="/ppt/slides/slide51.xml" ContentType="application/vnd.openxmlformats-officedocument.presentationml.slide+xml"/>
  <Override PartName="/ppt/slideMasters/slideMaster52.xml" ContentType="application/vnd.openxmlformats-officedocument.presentationml.slideMaster+xml"/>
  <Override PartName="/ppt/slides/slide52.xml" ContentType="application/vnd.openxmlformats-officedocument.presentationml.slide+xml"/>
  <Override PartName="/ppt/slideMasters/slideMaster53.xml" ContentType="application/vnd.openxmlformats-officedocument.presentationml.slideMaster+xml"/>
  <Override PartName="/ppt/slides/slide53.xml" ContentType="application/vnd.openxmlformats-officedocument.presentationml.slide+xml"/>
  <Override PartName="/ppt/slideMasters/slideMaster54.xml" ContentType="application/vnd.openxmlformats-officedocument.presentationml.slideMaster+xml"/>
  <Override PartName="/ppt/slides/slide54.xml" ContentType="application/vnd.openxmlformats-officedocument.presentationml.slide+xml"/>
  <Override PartName="/ppt/slideMasters/slideMaster55.xml" ContentType="application/vnd.openxmlformats-officedocument.presentationml.slideMaster+xml"/>
  <Override PartName="/ppt/slides/slide55.xml" ContentType="application/vnd.openxmlformats-officedocument.presentationml.slide+xml"/>
  <Override PartName="/ppt/slideMasters/slideMaster56.xml" ContentType="application/vnd.openxmlformats-officedocument.presentationml.slideMaster+xml"/>
  <Override PartName="/ppt/slides/slide56.xml" ContentType="application/vnd.openxmlformats-officedocument.presentationml.slide+xml"/>
  <Override PartName="/ppt/slideMasters/slideMaster57.xml" ContentType="application/vnd.openxmlformats-officedocument.presentationml.slideMaster+xml"/>
  <Override PartName="/ppt/slides/slide57.xml" ContentType="application/vnd.openxmlformats-officedocument.presentationml.slide+xml"/>
  <Override PartName="/ppt/slideMasters/slideMaster58.xml" ContentType="application/vnd.openxmlformats-officedocument.presentationml.slideMaster+xml"/>
  <Override PartName="/ppt/slides/slide58.xml" ContentType="application/vnd.openxmlformats-officedocument.presentationml.slide+xml"/>
  <Override PartName="/ppt/slideMasters/slideMaster59.xml" ContentType="application/vnd.openxmlformats-officedocument.presentationml.slideMaster+xml"/>
  <Override PartName="/ppt/slides/slide59.xml" ContentType="application/vnd.openxmlformats-officedocument.presentationml.slide+xml"/>
  <Override PartName="/ppt/slideMasters/slideMaster60.xml" ContentType="application/vnd.openxmlformats-officedocument.presentationml.slideMaster+xml"/>
  <Override PartName="/ppt/slides/slide60.xml" ContentType="application/vnd.openxmlformats-officedocument.presentationml.slide+xml"/>
  <Override PartName="/ppt/slideMasters/slideMaster61.xml" ContentType="application/vnd.openxmlformats-officedocument.presentationml.slideMaster+xml"/>
  <Override PartName="/ppt/slides/slide61.xml" ContentType="application/vnd.openxmlformats-officedocument.presentationml.slide+xml"/>
  <Override PartName="/ppt/slideMasters/slideMaster62.xml" ContentType="application/vnd.openxmlformats-officedocument.presentationml.slideMaster+xml"/>
  <Override PartName="/ppt/slides/slide62.xml" ContentType="application/vnd.openxmlformats-officedocument.presentationml.slide+xml"/>
  <Override PartName="/ppt/slideMasters/slideMaster63.xml" ContentType="application/vnd.openxmlformats-officedocument.presentationml.slideMaster+xml"/>
  <Override PartName="/ppt/slides/slide63.xml" ContentType="application/vnd.openxmlformats-officedocument.presentationml.slide+xml"/>
  <Override PartName="/ppt/slideMasters/slideMaster64.xml" ContentType="application/vnd.openxmlformats-officedocument.presentationml.slideMaster+xml"/>
  <Override PartName="/ppt/slides/slide64.xml" ContentType="application/vnd.openxmlformats-officedocument.presentationml.slide+xml"/>
  <Override PartName="/ppt/slideMasters/slideMaster65.xml" ContentType="application/vnd.openxmlformats-officedocument.presentationml.slideMaster+xml"/>
  <Override PartName="/ppt/slides/slide65.xml" ContentType="application/vnd.openxmlformats-officedocument.presentationml.slide+xml"/>
  <Override PartName="/ppt/slideMasters/slideMaster66.xml" ContentType="application/vnd.openxmlformats-officedocument.presentationml.slideMaster+xml"/>
  <Override PartName="/ppt/slides/slide66.xml" ContentType="application/vnd.openxmlformats-officedocument.presentationml.slide+xml"/>
  <Override PartName="/ppt/slideMasters/slideMaster67.xml" ContentType="application/vnd.openxmlformats-officedocument.presentationml.slideMaster+xml"/>
  <Override PartName="/ppt/slides/slide67.xml" ContentType="application/vnd.openxmlformats-officedocument.presentationml.slide+xml"/>
  <Override PartName="/ppt/slideMasters/slideMaster68.xml" ContentType="application/vnd.openxmlformats-officedocument.presentationml.slideMaster+xml"/>
  <Override PartName="/ppt/slides/slide68.xml" ContentType="application/vnd.openxmlformats-officedocument.presentationml.slide+xml"/>
  <Override PartName="/ppt/slideMasters/slideMaster69.xml" ContentType="application/vnd.openxmlformats-officedocument.presentationml.slideMaster+xml"/>
  <Override PartName="/ppt/slides/slide69.xml" ContentType="application/vnd.openxmlformats-officedocument.presentationml.slide+xml"/>
  <Override PartName="/ppt/slideMasters/slideMaster70.xml" ContentType="application/vnd.openxmlformats-officedocument.presentationml.slideMaster+xml"/>
  <Override PartName="/ppt/slides/slide70.xml" ContentType="application/vnd.openxmlformats-officedocument.presentationml.slide+xml"/>
  <Override PartName="/ppt/slideMasters/slideMaster71.xml" ContentType="application/vnd.openxmlformats-officedocument.presentationml.slideMaster+xml"/>
  <Override PartName="/ppt/slides/slide71.xml" ContentType="application/vnd.openxmlformats-officedocument.presentationml.slide+xml"/>
  <Override PartName="/ppt/slideMasters/slideMaster72.xml" ContentType="application/vnd.openxmlformats-officedocument.presentationml.slideMaster+xml"/>
  <Override PartName="/ppt/slides/slide72.xml" ContentType="application/vnd.openxmlformats-officedocument.presentationml.slide+xml"/>
  <Override PartName="/ppt/slideMasters/slideMaster73.xml" ContentType="application/vnd.openxmlformats-officedocument.presentationml.slideMaster+xml"/>
  <Override PartName="/ppt/slides/slide73.xml" ContentType="application/vnd.openxmlformats-officedocument.presentationml.slide+xml"/>
  <Override PartName="/ppt/slideMasters/slideMaster74.xml" ContentType="application/vnd.openxmlformats-officedocument.presentationml.slideMaster+xml"/>
  <Override PartName="/ppt/slides/slide74.xml" ContentType="application/vnd.openxmlformats-officedocument.presentationml.slide+xml"/>
  <Override PartName="/ppt/slideMasters/slideMaster75.xml" ContentType="application/vnd.openxmlformats-officedocument.presentationml.slideMaster+xml"/>
  <Override PartName="/ppt/slides/slide75.xml" ContentType="application/vnd.openxmlformats-officedocument.presentationml.slide+xml"/>
  <Override PartName="/ppt/slideMasters/slideMaster76.xml" ContentType="application/vnd.openxmlformats-officedocument.presentationml.slideMaster+xml"/>
  <Override PartName="/ppt/slides/slide76.xml" ContentType="application/vnd.openxmlformats-officedocument.presentationml.slide+xml"/>
  <Override PartName="/ppt/slideMasters/slideMaster77.xml" ContentType="application/vnd.openxmlformats-officedocument.presentationml.slideMaster+xml"/>
  <Override PartName="/ppt/slides/slide77.xml" ContentType="application/vnd.openxmlformats-officedocument.presentationml.slide+xml"/>
  <Override PartName="/ppt/slideMasters/slideMaster78.xml" ContentType="application/vnd.openxmlformats-officedocument.presentationml.slideMaster+xml"/>
  <Override PartName="/ppt/slides/slide78.xml" ContentType="application/vnd.openxmlformats-officedocument.presentationml.slide+xml"/>
  <Override PartName="/ppt/slideMasters/slideMaster79.xml" ContentType="application/vnd.openxmlformats-officedocument.presentationml.slideMaster+xml"/>
  <Override PartName="/ppt/slides/slide79.xml" ContentType="application/vnd.openxmlformats-officedocument.presentationml.slide+xml"/>
  <Override PartName="/ppt/slideMasters/slideMaster80.xml" ContentType="application/vnd.openxmlformats-officedocument.presentationml.slideMaster+xml"/>
  <Override PartName="/ppt/slides/slide80.xml" ContentType="application/vnd.openxmlformats-officedocument.presentationml.slide+xml"/>
  <Override PartName="/ppt/slideMasters/slideMaster81.xml" ContentType="application/vnd.openxmlformats-officedocument.presentationml.slideMaster+xml"/>
  <Override PartName="/ppt/slides/slide81.xml" ContentType="application/vnd.openxmlformats-officedocument.presentationml.slide+xml"/>
  <Override PartName="/ppt/slideMasters/slideMaster82.xml" ContentType="application/vnd.openxmlformats-officedocument.presentationml.slideMaster+xml"/>
  <Override PartName="/ppt/slides/slide82.xml" ContentType="application/vnd.openxmlformats-officedocument.presentationml.slide+xml"/>
  <Override PartName="/ppt/slideMasters/slideMaster83.xml" ContentType="application/vnd.openxmlformats-officedocument.presentationml.slideMaster+xml"/>
  <Override PartName="/ppt/slides/slide83.xml" ContentType="application/vnd.openxmlformats-officedocument.presentationml.slide+xml"/>
  <Override PartName="/ppt/slideMasters/slideMaster84.xml" ContentType="application/vnd.openxmlformats-officedocument.presentationml.slideMaster+xml"/>
  <Override PartName="/ppt/slides/slide84.xml" ContentType="application/vnd.openxmlformats-officedocument.presentationml.slide+xml"/>
  <Override PartName="/ppt/slideMasters/slideMaster85.xml" ContentType="application/vnd.openxmlformats-officedocument.presentationml.slideMaster+xml"/>
  <Override PartName="/ppt/slides/slide85.xml" ContentType="application/vnd.openxmlformats-officedocument.presentationml.slide+xml"/>
  <Override PartName="/ppt/slideMasters/slideMaster86.xml" ContentType="application/vnd.openxmlformats-officedocument.presentationml.slideMaster+xml"/>
  <Override PartName="/ppt/slides/slide86.xml" ContentType="application/vnd.openxmlformats-officedocument.presentationml.slide+xml"/>
  <Override PartName="/ppt/slideMasters/slideMaster87.xml" ContentType="application/vnd.openxmlformats-officedocument.presentationml.slideMaster+xml"/>
  <Override PartName="/ppt/slides/slide87.xml" ContentType="application/vnd.openxmlformats-officedocument.presentationml.slide+xml"/>
  <Override PartName="/ppt/slideMasters/slideMaster88.xml" ContentType="application/vnd.openxmlformats-officedocument.presentationml.slideMaster+xml"/>
  <Override PartName="/ppt/slides/slide88.xml" ContentType="application/vnd.openxmlformats-officedocument.presentationml.slide+xml"/>
  <Override PartName="/ppt/slideMasters/slideMaster89.xml" ContentType="application/vnd.openxmlformats-officedocument.presentationml.slideMaster+xml"/>
  <Override PartName="/ppt/slides/slide89.xml" ContentType="application/vnd.openxmlformats-officedocument.presentationml.slide+xml"/>
  <Override PartName="/ppt/slideMasters/slideMaster90.xml" ContentType="application/vnd.openxmlformats-officedocument.presentationml.slideMaster+xml"/>
  <Override PartName="/ppt/slides/slide90.xml" ContentType="application/vnd.openxmlformats-officedocument.presentationml.slide+xml"/>
  <Override PartName="/ppt/slideMasters/slideMaster91.xml" ContentType="application/vnd.openxmlformats-officedocument.presentationml.slideMaster+xml"/>
  <Override PartName="/ppt/slides/slide91.xml" ContentType="application/vnd.openxmlformats-officedocument.presentationml.slide+xml"/>
  <Override PartName="/ppt/slideMasters/slideMaster92.xml" ContentType="application/vnd.openxmlformats-officedocument.presentationml.slideMaster+xml"/>
  <Override PartName="/ppt/slides/slide92.xml" ContentType="application/vnd.openxmlformats-officedocument.presentationml.slide+xml"/>
  <Override PartName="/ppt/slideMasters/slideMaster93.xml" ContentType="application/vnd.openxmlformats-officedocument.presentationml.slideMaster+xml"/>
  <Override PartName="/ppt/slides/slide93.xml" ContentType="application/vnd.openxmlformats-officedocument.presentationml.slide+xml"/>
  <Override PartName="/ppt/slideMasters/slideMaster94.xml" ContentType="application/vnd.openxmlformats-officedocument.presentationml.slideMaster+xml"/>
  <Override PartName="/ppt/slides/slide94.xml" ContentType="application/vnd.openxmlformats-officedocument.presentationml.slide+xml"/>
  <Override PartName="/ppt/slideMasters/slideMaster95.xml" ContentType="application/vnd.openxmlformats-officedocument.presentationml.slideMaster+xml"/>
  <Override PartName="/ppt/slides/slide95.xml" ContentType="application/vnd.openxmlformats-officedocument.presentationml.slide+xml"/>
  <Override PartName="/ppt/slideMasters/slideMaster96.xml" ContentType="application/vnd.openxmlformats-officedocument.presentationml.slideMaster+xml"/>
  <Override PartName="/ppt/slides/slide96.xml" ContentType="application/vnd.openxmlformats-officedocument.presentationml.slide+xml"/>
  <Override PartName="/ppt/slideMasters/slideMaster97.xml" ContentType="application/vnd.openxmlformats-officedocument.presentationml.slideMaster+xml"/>
  <Override PartName="/ppt/slides/slide97.xml" ContentType="application/vnd.openxmlformats-officedocument.presentationml.slide+xml"/>
  <Override PartName="/ppt/slideMasters/slideMaster98.xml" ContentType="application/vnd.openxmlformats-officedocument.presentationml.slideMaster+xml"/>
  <Override PartName="/ppt/slides/slide98.xml" ContentType="application/vnd.openxmlformats-officedocument.presentationml.slide+xml"/>
  <Override PartName="/ppt/slideMasters/slideMaster99.xml" ContentType="application/vnd.openxmlformats-officedocument.presentationml.slideMaster+xml"/>
  <Override PartName="/ppt/slides/slide99.xml" ContentType="application/vnd.openxmlformats-officedocument.presentationml.slide+xml"/>
  <Override PartName="/ppt/slideMasters/slideMaster100.xml" ContentType="application/vnd.openxmlformats-officedocument.presentationml.slideMaster+xml"/>
  <Override PartName="/ppt/slides/slide100.xml" ContentType="application/vnd.openxmlformats-officedocument.presentationml.slide+xml"/>
  <Override PartName="/ppt/slideMasters/slideMaster101.xml" ContentType="application/vnd.openxmlformats-officedocument.presentationml.slideMaster+xml"/>
  <Override PartName="/ppt/slides/slide101.xml" ContentType="application/vnd.openxmlformats-officedocument.presentationml.slide+xml"/>
  <Override PartName="/ppt/slideMasters/slideMaster102.xml" ContentType="application/vnd.openxmlformats-officedocument.presentationml.slideMaster+xml"/>
  <Override PartName="/ppt/slides/slide102.xml" ContentType="application/vnd.openxmlformats-officedocument.presentationml.slide+xml"/>
  <Override PartName="/ppt/slideMasters/slideMaster103.xml" ContentType="application/vnd.openxmlformats-officedocument.presentationml.slideMaster+xml"/>
  <Override PartName="/ppt/slides/slide103.xml" ContentType="application/vnd.openxmlformats-officedocument.presentationml.slide+xml"/>
  <Override PartName="/ppt/slideMasters/slideMaster104.xml" ContentType="application/vnd.openxmlformats-officedocument.presentationml.slideMaster+xml"/>
  <Override PartName="/ppt/slides/slide104.xml" ContentType="application/vnd.openxmlformats-officedocument.presentationml.slide+xml"/>
  <Override PartName="/ppt/slideMasters/slideMaster105.xml" ContentType="application/vnd.openxmlformats-officedocument.presentationml.slideMaster+xml"/>
  <Override PartName="/ppt/slides/slide105.xml" ContentType="application/vnd.openxmlformats-officedocument.presentationml.slide+xml"/>
  <Override PartName="/ppt/slideMasters/slideMaster106.xml" ContentType="application/vnd.openxmlformats-officedocument.presentationml.slideMaster+xml"/>
  <Override PartName="/ppt/slides/slide106.xml" ContentType="application/vnd.openxmlformats-officedocument.presentationml.slide+xml"/>
  <Override PartName="/ppt/slideMasters/slideMaster107.xml" ContentType="application/vnd.openxmlformats-officedocument.presentationml.slideMaster+xml"/>
  <Override PartName="/ppt/slides/slide107.xml" ContentType="application/vnd.openxmlformats-officedocument.presentationml.slide+xml"/>
  <Override PartName="/ppt/slideMasters/slideMaster108.xml" ContentType="application/vnd.openxmlformats-officedocument.presentationml.slideMaster+xml"/>
  <Override PartName="/ppt/slides/slide108.xml" ContentType="application/vnd.openxmlformats-officedocument.presentationml.slide+xml"/>
  <Override PartName="/ppt/slideMasters/slideMaster109.xml" ContentType="application/vnd.openxmlformats-officedocument.presentationml.slideMaster+xml"/>
  <Override PartName="/ppt/slides/slide109.xml" ContentType="application/vnd.openxmlformats-officedocument.presentationml.slide+xml"/>
  <Override PartName="/ppt/slideMasters/slideMaster110.xml" ContentType="application/vnd.openxmlformats-officedocument.presentationml.slideMaster+xml"/>
  <Override PartName="/ppt/slides/slide110.xml" ContentType="application/vnd.openxmlformats-officedocument.presentationml.slide+xml"/>
  <Override PartName="/ppt/slideMasters/slideMaster111.xml" ContentType="application/vnd.openxmlformats-officedocument.presentationml.slideMaster+xml"/>
  <Override PartName="/ppt/slides/slide1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notesSlides/notesSlide84.xml" ContentType="application/vnd.openxmlformats-officedocument.presentationml.notesSlide+xml"/>
  <Override PartName="/ppt/notesSlides/notesSlide85.xml" ContentType="application/vnd.openxmlformats-officedocument.presentationml.notesSlide+xml"/>
  <Override PartName="/ppt/notesSlides/notesSlide86.xml" ContentType="application/vnd.openxmlformats-officedocument.presentationml.notesSlide+xml"/>
  <Override PartName="/ppt/notesSlides/notesSlide87.xml" ContentType="application/vnd.openxmlformats-officedocument.presentationml.notesSlide+xml"/>
  <Override PartName="/ppt/notesSlides/notesSlide88.xml" ContentType="application/vnd.openxmlformats-officedocument.presentationml.notesSlide+xml"/>
  <Override PartName="/ppt/notesSlides/notesSlide89.xml" ContentType="application/vnd.openxmlformats-officedocument.presentationml.notesSlide+xml"/>
  <Override PartName="/ppt/notesSlides/notesSlide90.xml" ContentType="application/vnd.openxmlformats-officedocument.presentationml.notesSlide+xml"/>
  <Override PartName="/ppt/notesSlides/notesSlide91.xml" ContentType="application/vnd.openxmlformats-officedocument.presentationml.notesSlide+xml"/>
  <Override PartName="/ppt/notesSlides/notesSlide92.xml" ContentType="application/vnd.openxmlformats-officedocument.presentationml.notesSlide+xml"/>
  <Override PartName="/ppt/notesSlides/notesSlide93.xml" ContentType="application/vnd.openxmlformats-officedocument.presentationml.notesSlide+xml"/>
  <Override PartName="/ppt/notesSlides/notesSlide94.xml" ContentType="application/vnd.openxmlformats-officedocument.presentationml.notesSlide+xml"/>
  <Override PartName="/ppt/notesSlides/notesSlide95.xml" ContentType="application/vnd.openxmlformats-officedocument.presentationml.notesSlide+xml"/>
  <Override PartName="/ppt/notesSlides/notesSlide96.xml" ContentType="application/vnd.openxmlformats-officedocument.presentationml.notesSlide+xml"/>
  <Override PartName="/ppt/notesSlides/notesSlide97.xml" ContentType="application/vnd.openxmlformats-officedocument.presentationml.notesSlide+xml"/>
  <Override PartName="/ppt/notesSlides/notesSlide98.xml" ContentType="application/vnd.openxmlformats-officedocument.presentationml.notesSlide+xml"/>
  <Override PartName="/ppt/notesSlides/notesSlide99.xml" ContentType="application/vnd.openxmlformats-officedocument.presentationml.notesSlide+xml"/>
  <Override PartName="/ppt/notesSlides/notesSlide100.xml" ContentType="application/vnd.openxmlformats-officedocument.presentationml.notesSlide+xml"/>
  <Override PartName="/ppt/notesSlides/notesSlide101.xml" ContentType="application/vnd.openxmlformats-officedocument.presentationml.notesSlide+xml"/>
  <Override PartName="/ppt/notesSlides/notesSlide102.xml" ContentType="application/vnd.openxmlformats-officedocument.presentationml.notesSlide+xml"/>
  <Override PartName="/ppt/notesSlides/notesSlide103.xml" ContentType="application/vnd.openxmlformats-officedocument.presentationml.notesSlide+xml"/>
  <Override PartName="/ppt/notesSlides/notesSlide104.xml" ContentType="application/vnd.openxmlformats-officedocument.presentationml.notesSlide+xml"/>
  <Override PartName="/ppt/notesSlides/notesSlide105.xml" ContentType="application/vnd.openxmlformats-officedocument.presentationml.notesSlide+xml"/>
  <Override PartName="/ppt/notesSlides/notesSlide106.xml" ContentType="application/vnd.openxmlformats-officedocument.presentationml.notesSlide+xml"/>
  <Override PartName="/ppt/notesSlides/notesSlide107.xml" ContentType="application/vnd.openxmlformats-officedocument.presentationml.notesSlide+xml"/>
  <Override PartName="/ppt/notesSlides/notesSlide108.xml" ContentType="application/vnd.openxmlformats-officedocument.presentationml.notesSlide+xml"/>
  <Override PartName="/ppt/notesSlides/notesSlide109.xml" ContentType="application/vnd.openxmlformats-officedocument.presentationml.notesSlide+xml"/>
  <Override PartName="/ppt/notesSlides/notesSlide110.xml" ContentType="application/vnd.openxmlformats-officedocument.presentationml.notesSlide+xml"/>
  <Override PartName="/ppt/notesSlides/notesSlide1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 id="296" r:id="rId42"/>
    <p:sldId id="297" r:id="rId43"/>
    <p:sldId id="298" r:id="rId44"/>
    <p:sldId id="299" r:id="rId45"/>
    <p:sldId id="300" r:id="rId46"/>
    <p:sldId id="301" r:id="rId47"/>
    <p:sldId id="302" r:id="rId48"/>
    <p:sldId id="303" r:id="rId49"/>
    <p:sldId id="304" r:id="rId50"/>
    <p:sldId id="305" r:id="rId51"/>
    <p:sldId id="306" r:id="rId52"/>
    <p:sldId id="307" r:id="rId53"/>
    <p:sldId id="308" r:id="rId54"/>
    <p:sldId id="309" r:id="rId55"/>
    <p:sldId id="310" r:id="rId56"/>
    <p:sldId id="311" r:id="rId57"/>
    <p:sldId id="312" r:id="rId58"/>
    <p:sldId id="313" r:id="rId59"/>
    <p:sldId id="314" r:id="rId60"/>
    <p:sldId id="315" r:id="rId61"/>
    <p:sldId id="316" r:id="rId62"/>
    <p:sldId id="317" r:id="rId63"/>
    <p:sldId id="318" r:id="rId64"/>
    <p:sldId id="319" r:id="rId65"/>
    <p:sldId id="320" r:id="rId66"/>
    <p:sldId id="321" r:id="rId67"/>
    <p:sldId id="322" r:id="rId68"/>
    <p:sldId id="323" r:id="rId69"/>
    <p:sldId id="324" r:id="rId70"/>
    <p:sldId id="325" r:id="rId71"/>
    <p:sldId id="326" r:id="rId72"/>
    <p:sldId id="327" r:id="rId73"/>
    <p:sldId id="328" r:id="rId74"/>
    <p:sldId id="329" r:id="rId75"/>
    <p:sldId id="330" r:id="rId76"/>
    <p:sldId id="331" r:id="rId77"/>
    <p:sldId id="332" r:id="rId78"/>
    <p:sldId id="333" r:id="rId79"/>
    <p:sldId id="334" r:id="rId80"/>
    <p:sldId id="335" r:id="rId81"/>
    <p:sldId id="336" r:id="rId82"/>
    <p:sldId id="337" r:id="rId83"/>
    <p:sldId id="338" r:id="rId84"/>
    <p:sldId id="339" r:id="rId85"/>
    <p:sldId id="340" r:id="rId86"/>
    <p:sldId id="341" r:id="rId87"/>
    <p:sldId id="342" r:id="rId88"/>
    <p:sldId id="343" r:id="rId89"/>
    <p:sldId id="344" r:id="rId90"/>
    <p:sldId id="345" r:id="rId91"/>
    <p:sldId id="346" r:id="rId92"/>
    <p:sldId id="347" r:id="rId93"/>
    <p:sldId id="348" r:id="rId94"/>
    <p:sldId id="349" r:id="rId95"/>
    <p:sldId id="350" r:id="rId96"/>
    <p:sldId id="351" r:id="rId97"/>
    <p:sldId id="352" r:id="rId98"/>
    <p:sldId id="353" r:id="rId99"/>
    <p:sldId id="354" r:id="rId100"/>
    <p:sldId id="355" r:id="rId101"/>
    <p:sldId id="356" r:id="rId102"/>
    <p:sldId id="357" r:id="rId103"/>
    <p:sldId id="358" r:id="rId104"/>
    <p:sldId id="359" r:id="rId105"/>
    <p:sldId id="360" r:id="rId106"/>
    <p:sldId id="361" r:id="rId107"/>
    <p:sldId id="362" r:id="rId108"/>
    <p:sldId id="363" r:id="rId109"/>
    <p:sldId id="364" r:id="rId110"/>
    <p:sldId id="365" r:id="rId111"/>
    <p:sldId id="366" r:id="rId112"/>
  </p:sldIdLst>
  <p:notesMasterIdLst>
    <p:notesMasterId r:id="rId113"/>
  </p:notesMasterIdLst>
  <p:sldSz cx="14630400" cy="8229600"/>
  <p:notesSz cx="8229600" cy="14630400"/>
  <p:embeddedFontLst>
    <p:embeddedFont>
      <p:font typeface="Raleway"/>
      <p:regular r:id="rId118"/>
    </p:embeddedFont>
    <p:embeddedFont>
      <p:font typeface="Raleway"/>
      <p:regular r:id="rId119"/>
    </p:embeddedFont>
    <p:embeddedFont>
      <p:font typeface="Raleway"/>
      <p:regular r:id="rId120"/>
    </p:embeddedFont>
    <p:embeddedFont>
      <p:font typeface="Raleway"/>
      <p:regular r:id="rId121"/>
    </p:embeddedFont>
    <p:embeddedFont>
      <p:font typeface="Raleway Light"/>
      <p:regular r:id="rId122"/>
    </p:embeddedFont>
    <p:embeddedFont>
      <p:font typeface="Raleway Light"/>
      <p:regular r:id="rId123"/>
    </p:embeddedFont>
    <p:embeddedFont>
      <p:font typeface="Raleway Light"/>
      <p:regular r:id="rId124"/>
    </p:embeddedFont>
    <p:embeddedFont>
      <p:font typeface="Raleway Light"/>
      <p:regular r:id="rId125"/>
    </p:embeddedFont>
  </p:embeddedFontLst>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slide" Target="slides/slide38.xml"/><Relationship Id="rId40" Type="http://schemas.openxmlformats.org/officeDocument/2006/relationships/slide" Target="slides/slide39.xml"/><Relationship Id="rId41" Type="http://schemas.openxmlformats.org/officeDocument/2006/relationships/slide" Target="slides/slide40.xml"/><Relationship Id="rId42" Type="http://schemas.openxmlformats.org/officeDocument/2006/relationships/slide" Target="slides/slide41.xml"/><Relationship Id="rId43" Type="http://schemas.openxmlformats.org/officeDocument/2006/relationships/slide" Target="slides/slide42.xml"/><Relationship Id="rId44" Type="http://schemas.openxmlformats.org/officeDocument/2006/relationships/slide" Target="slides/slide43.xml"/><Relationship Id="rId45" Type="http://schemas.openxmlformats.org/officeDocument/2006/relationships/slide" Target="slides/slide44.xml"/><Relationship Id="rId46" Type="http://schemas.openxmlformats.org/officeDocument/2006/relationships/slide" Target="slides/slide45.xml"/><Relationship Id="rId47" Type="http://schemas.openxmlformats.org/officeDocument/2006/relationships/slide" Target="slides/slide46.xml"/><Relationship Id="rId48" Type="http://schemas.openxmlformats.org/officeDocument/2006/relationships/slide" Target="slides/slide47.xml"/><Relationship Id="rId49" Type="http://schemas.openxmlformats.org/officeDocument/2006/relationships/slide" Target="slides/slide48.xml"/><Relationship Id="rId50" Type="http://schemas.openxmlformats.org/officeDocument/2006/relationships/slide" Target="slides/slide49.xml"/><Relationship Id="rId51" Type="http://schemas.openxmlformats.org/officeDocument/2006/relationships/slide" Target="slides/slide50.xml"/><Relationship Id="rId52" Type="http://schemas.openxmlformats.org/officeDocument/2006/relationships/slide" Target="slides/slide51.xml"/><Relationship Id="rId53" Type="http://schemas.openxmlformats.org/officeDocument/2006/relationships/slide" Target="slides/slide52.xml"/><Relationship Id="rId54" Type="http://schemas.openxmlformats.org/officeDocument/2006/relationships/slide" Target="slides/slide53.xml"/><Relationship Id="rId55" Type="http://schemas.openxmlformats.org/officeDocument/2006/relationships/slide" Target="slides/slide54.xml"/><Relationship Id="rId56" Type="http://schemas.openxmlformats.org/officeDocument/2006/relationships/slide" Target="slides/slide55.xml"/><Relationship Id="rId57" Type="http://schemas.openxmlformats.org/officeDocument/2006/relationships/slide" Target="slides/slide56.xml"/><Relationship Id="rId58" Type="http://schemas.openxmlformats.org/officeDocument/2006/relationships/slide" Target="slides/slide57.xml"/><Relationship Id="rId59" Type="http://schemas.openxmlformats.org/officeDocument/2006/relationships/slide" Target="slides/slide58.xml"/><Relationship Id="rId60" Type="http://schemas.openxmlformats.org/officeDocument/2006/relationships/slide" Target="slides/slide59.xml"/><Relationship Id="rId61" Type="http://schemas.openxmlformats.org/officeDocument/2006/relationships/slide" Target="slides/slide60.xml"/><Relationship Id="rId62" Type="http://schemas.openxmlformats.org/officeDocument/2006/relationships/slide" Target="slides/slide61.xml"/><Relationship Id="rId63" Type="http://schemas.openxmlformats.org/officeDocument/2006/relationships/slide" Target="slides/slide62.xml"/><Relationship Id="rId64" Type="http://schemas.openxmlformats.org/officeDocument/2006/relationships/slide" Target="slides/slide63.xml"/><Relationship Id="rId65" Type="http://schemas.openxmlformats.org/officeDocument/2006/relationships/slide" Target="slides/slide64.xml"/><Relationship Id="rId66" Type="http://schemas.openxmlformats.org/officeDocument/2006/relationships/slide" Target="slides/slide65.xml"/><Relationship Id="rId67" Type="http://schemas.openxmlformats.org/officeDocument/2006/relationships/slide" Target="slides/slide66.xml"/><Relationship Id="rId68" Type="http://schemas.openxmlformats.org/officeDocument/2006/relationships/slide" Target="slides/slide67.xml"/><Relationship Id="rId69" Type="http://schemas.openxmlformats.org/officeDocument/2006/relationships/slide" Target="slides/slide68.xml"/><Relationship Id="rId70" Type="http://schemas.openxmlformats.org/officeDocument/2006/relationships/slide" Target="slides/slide69.xml"/><Relationship Id="rId71" Type="http://schemas.openxmlformats.org/officeDocument/2006/relationships/slide" Target="slides/slide70.xml"/><Relationship Id="rId72" Type="http://schemas.openxmlformats.org/officeDocument/2006/relationships/slide" Target="slides/slide71.xml"/><Relationship Id="rId73" Type="http://schemas.openxmlformats.org/officeDocument/2006/relationships/slide" Target="slides/slide72.xml"/><Relationship Id="rId74" Type="http://schemas.openxmlformats.org/officeDocument/2006/relationships/slide" Target="slides/slide73.xml"/><Relationship Id="rId75" Type="http://schemas.openxmlformats.org/officeDocument/2006/relationships/slide" Target="slides/slide74.xml"/><Relationship Id="rId76" Type="http://schemas.openxmlformats.org/officeDocument/2006/relationships/slide" Target="slides/slide75.xml"/><Relationship Id="rId77" Type="http://schemas.openxmlformats.org/officeDocument/2006/relationships/slide" Target="slides/slide76.xml"/><Relationship Id="rId78" Type="http://schemas.openxmlformats.org/officeDocument/2006/relationships/slide" Target="slides/slide77.xml"/><Relationship Id="rId79" Type="http://schemas.openxmlformats.org/officeDocument/2006/relationships/slide" Target="slides/slide78.xml"/><Relationship Id="rId80" Type="http://schemas.openxmlformats.org/officeDocument/2006/relationships/slide" Target="slides/slide79.xml"/><Relationship Id="rId81" Type="http://schemas.openxmlformats.org/officeDocument/2006/relationships/slide" Target="slides/slide80.xml"/><Relationship Id="rId82" Type="http://schemas.openxmlformats.org/officeDocument/2006/relationships/slide" Target="slides/slide81.xml"/><Relationship Id="rId83" Type="http://schemas.openxmlformats.org/officeDocument/2006/relationships/slide" Target="slides/slide82.xml"/><Relationship Id="rId84" Type="http://schemas.openxmlformats.org/officeDocument/2006/relationships/slide" Target="slides/slide83.xml"/><Relationship Id="rId85" Type="http://schemas.openxmlformats.org/officeDocument/2006/relationships/slide" Target="slides/slide84.xml"/><Relationship Id="rId86" Type="http://schemas.openxmlformats.org/officeDocument/2006/relationships/slide" Target="slides/slide85.xml"/><Relationship Id="rId87" Type="http://schemas.openxmlformats.org/officeDocument/2006/relationships/slide" Target="slides/slide86.xml"/><Relationship Id="rId88" Type="http://schemas.openxmlformats.org/officeDocument/2006/relationships/slide" Target="slides/slide87.xml"/><Relationship Id="rId89" Type="http://schemas.openxmlformats.org/officeDocument/2006/relationships/slide" Target="slides/slide88.xml"/><Relationship Id="rId90" Type="http://schemas.openxmlformats.org/officeDocument/2006/relationships/slide" Target="slides/slide89.xml"/><Relationship Id="rId91" Type="http://schemas.openxmlformats.org/officeDocument/2006/relationships/slide" Target="slides/slide90.xml"/><Relationship Id="rId92" Type="http://schemas.openxmlformats.org/officeDocument/2006/relationships/slide" Target="slides/slide91.xml"/><Relationship Id="rId93" Type="http://schemas.openxmlformats.org/officeDocument/2006/relationships/slide" Target="slides/slide92.xml"/><Relationship Id="rId94" Type="http://schemas.openxmlformats.org/officeDocument/2006/relationships/slide" Target="slides/slide93.xml"/><Relationship Id="rId95" Type="http://schemas.openxmlformats.org/officeDocument/2006/relationships/slide" Target="slides/slide94.xml"/><Relationship Id="rId96" Type="http://schemas.openxmlformats.org/officeDocument/2006/relationships/slide" Target="slides/slide95.xml"/><Relationship Id="rId97" Type="http://schemas.openxmlformats.org/officeDocument/2006/relationships/slide" Target="slides/slide96.xml"/><Relationship Id="rId98" Type="http://schemas.openxmlformats.org/officeDocument/2006/relationships/slide" Target="slides/slide97.xml"/><Relationship Id="rId99" Type="http://schemas.openxmlformats.org/officeDocument/2006/relationships/slide" Target="slides/slide98.xml"/><Relationship Id="rId100" Type="http://schemas.openxmlformats.org/officeDocument/2006/relationships/slide" Target="slides/slide99.xml"/><Relationship Id="rId101" Type="http://schemas.openxmlformats.org/officeDocument/2006/relationships/slide" Target="slides/slide100.xml"/><Relationship Id="rId102" Type="http://schemas.openxmlformats.org/officeDocument/2006/relationships/slide" Target="slides/slide101.xml"/><Relationship Id="rId103" Type="http://schemas.openxmlformats.org/officeDocument/2006/relationships/slide" Target="slides/slide102.xml"/><Relationship Id="rId104" Type="http://schemas.openxmlformats.org/officeDocument/2006/relationships/slide" Target="slides/slide103.xml"/><Relationship Id="rId105" Type="http://schemas.openxmlformats.org/officeDocument/2006/relationships/slide" Target="slides/slide104.xml"/><Relationship Id="rId106" Type="http://schemas.openxmlformats.org/officeDocument/2006/relationships/slide" Target="slides/slide105.xml"/><Relationship Id="rId107" Type="http://schemas.openxmlformats.org/officeDocument/2006/relationships/slide" Target="slides/slide106.xml"/><Relationship Id="rId108" Type="http://schemas.openxmlformats.org/officeDocument/2006/relationships/slide" Target="slides/slide107.xml"/><Relationship Id="rId109" Type="http://schemas.openxmlformats.org/officeDocument/2006/relationships/slide" Target="slides/slide108.xml"/><Relationship Id="rId110" Type="http://schemas.openxmlformats.org/officeDocument/2006/relationships/slide" Target="slides/slide109.xml"/><Relationship Id="rId111" Type="http://schemas.openxmlformats.org/officeDocument/2006/relationships/slide" Target="slides/slide110.xml"/><Relationship Id="rId112" Type="http://schemas.openxmlformats.org/officeDocument/2006/relationships/slide" Target="slides/slide111.xml"/><Relationship Id="rId113" Type="http://schemas.openxmlformats.org/officeDocument/2006/relationships/notesMaster" Target="notesMasters/notesMaster1.xml"/><Relationship Id="rId114" Type="http://schemas.openxmlformats.org/officeDocument/2006/relationships/presProps" Target="presProps.xml"/><Relationship Id="rId115" Type="http://schemas.openxmlformats.org/officeDocument/2006/relationships/viewProps" Target="viewProps.xml"/><Relationship Id="rId116" Type="http://schemas.openxmlformats.org/officeDocument/2006/relationships/theme" Target="theme/theme1.xml"/><Relationship Id="rId117" Type="http://schemas.openxmlformats.org/officeDocument/2006/relationships/tableStyles" Target="tableStyles.xml"/><Relationship Id="rId118" Type="http://schemas.openxmlformats.org/officeDocument/2006/relationships/font" Target="fonts/font1.fntdata"/><Relationship Id="rId119" Type="http://schemas.openxmlformats.org/officeDocument/2006/relationships/font" Target="fonts/font2.fntdata"/><Relationship Id="rId120" Type="http://schemas.openxmlformats.org/officeDocument/2006/relationships/font" Target="fonts/font3.fntdata"/><Relationship Id="rId121" Type="http://schemas.openxmlformats.org/officeDocument/2006/relationships/font" Target="fonts/font4.fntdata"/><Relationship Id="rId122" Type="http://schemas.openxmlformats.org/officeDocument/2006/relationships/font" Target="fonts/font5.fntdata"/><Relationship Id="rId123" Type="http://schemas.openxmlformats.org/officeDocument/2006/relationships/font" Target="fonts/font6.fntdata"/><Relationship Id="rId124" Type="http://schemas.openxmlformats.org/officeDocument/2006/relationships/font" Target="fonts/font7.fntdata"/><Relationship Id="rId125" Type="http://schemas.openxmlformats.org/officeDocument/2006/relationships/font" Target="fonts/font8.fntdata"/></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_rels/notesSlide2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1.xml"/>
		</Relationships>
</file>

<file path=ppt/notesSlides/_rels/notesSlide2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2.xml"/>
		</Relationships>
</file>

<file path=ppt/notesSlides/_rels/notesSlide2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3.xml"/>
		</Relationships>
</file>

<file path=ppt/notesSlides/_rels/notesSlide2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4.xml"/>
		</Relationships>
</file>

<file path=ppt/notesSlides/_rels/notesSlide2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5.xml"/>
		</Relationships>
</file>

<file path=ppt/notesSlides/_rels/notesSlide2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6.xml"/>
		</Relationships>
</file>

<file path=ppt/notesSlides/_rels/notesSlide2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7.xml"/>
		</Relationships>
</file>

<file path=ppt/notesSlides/_rels/notesSlide2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8.xml"/>
		</Relationships>
</file>

<file path=ppt/notesSlides/_rels/notesSlide2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9.xml"/>
		</Relationships>
</file>

<file path=ppt/notesSlides/_rels/notesSlide3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0.xml"/>
		</Relationships>
</file>

<file path=ppt/notesSlides/_rels/notesSlide3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1.xml"/>
		</Relationships>
</file>

<file path=ppt/notesSlides/_rels/notesSlide3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2.xml"/>
		</Relationships>
</file>

<file path=ppt/notesSlides/_rels/notesSlide3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3.xml"/>
		</Relationships>
</file>

<file path=ppt/notesSlides/_rels/notesSlide3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4.xml"/>
		</Relationships>
</file>

<file path=ppt/notesSlides/_rels/notesSlide3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5.xml"/>
		</Relationships>
</file>

<file path=ppt/notesSlides/_rels/notesSlide3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6.xml"/>
		</Relationships>
</file>

<file path=ppt/notesSlides/_rels/notesSlide3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7.xml"/>
		</Relationships>
</file>

<file path=ppt/notesSlides/_rels/notesSlide3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8.xml"/>
		</Relationships>
</file>

<file path=ppt/notesSlides/_rels/notesSlide3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9.xml"/>
		</Relationships>
</file>

<file path=ppt/notesSlides/_rels/notesSlide4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0.xml"/>
		</Relationships>
</file>

<file path=ppt/notesSlides/_rels/notesSlide4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1.xml"/>
		</Relationships>
</file>

<file path=ppt/notesSlides/_rels/notesSlide4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2.xml"/>
		</Relationships>
</file>

<file path=ppt/notesSlides/_rels/notesSlide4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3.xml"/>
		</Relationships>
</file>

<file path=ppt/notesSlides/_rels/notesSlide4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4.xml"/>
		</Relationships>
</file>

<file path=ppt/notesSlides/_rels/notesSlide4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5.xml"/>
		</Relationships>
</file>

<file path=ppt/notesSlides/_rels/notesSlide4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6.xml"/>
		</Relationships>
</file>

<file path=ppt/notesSlides/_rels/notesSlide4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7.xml"/>
		</Relationships>
</file>

<file path=ppt/notesSlides/_rels/notesSlide4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8.xml"/>
		</Relationships>
</file>

<file path=ppt/notesSlides/_rels/notesSlide4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9.xml"/>
		</Relationships>
</file>

<file path=ppt/notesSlides/_rels/notesSlide5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0.xml"/>
		</Relationships>
</file>

<file path=ppt/notesSlides/_rels/notesSlide5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1.xml"/>
		</Relationships>
</file>

<file path=ppt/notesSlides/_rels/notesSlide5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2.xml"/>
		</Relationships>
</file>

<file path=ppt/notesSlides/_rels/notesSlide5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3.xml"/>
		</Relationships>
</file>

<file path=ppt/notesSlides/_rels/notesSlide5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4.xml"/>
		</Relationships>
</file>

<file path=ppt/notesSlides/_rels/notesSlide5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5.xml"/>
		</Relationships>
</file>

<file path=ppt/notesSlides/_rels/notesSlide5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6.xml"/>
		</Relationships>
</file>

<file path=ppt/notesSlides/_rels/notesSlide5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7.xml"/>
		</Relationships>
</file>

<file path=ppt/notesSlides/_rels/notesSlide5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8.xml"/>
		</Relationships>
</file>

<file path=ppt/notesSlides/_rels/notesSlide5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9.xml"/>
		</Relationships>
</file>

<file path=ppt/notesSlides/_rels/notesSlide6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0.xml"/>
		</Relationships>
</file>

<file path=ppt/notesSlides/_rels/notesSlide6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1.xml"/>
		</Relationships>
</file>

<file path=ppt/notesSlides/_rels/notesSlide6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2.xml"/>
		</Relationships>
</file>

<file path=ppt/notesSlides/_rels/notesSlide6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3.xml"/>
		</Relationships>
</file>

<file path=ppt/notesSlides/_rels/notesSlide6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4.xml"/>
		</Relationships>
</file>

<file path=ppt/notesSlides/_rels/notesSlide6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5.xml"/>
		</Relationships>
</file>

<file path=ppt/notesSlides/_rels/notesSlide6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6.xml"/>
		</Relationships>
</file>

<file path=ppt/notesSlides/_rels/notesSlide6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7.xml"/>
		</Relationships>
</file>

<file path=ppt/notesSlides/_rels/notesSlide6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8.xml"/>
		</Relationships>
</file>

<file path=ppt/notesSlides/_rels/notesSlide6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9.xml"/>
		</Relationships>
</file>

<file path=ppt/notesSlides/_rels/notesSlide7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0.xml"/>
		</Relationships>
</file>

<file path=ppt/notesSlides/_rels/notesSlide7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1.xml"/>
		</Relationships>
</file>

<file path=ppt/notesSlides/_rels/notesSlide7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2.xml"/>
		</Relationships>
</file>

<file path=ppt/notesSlides/_rels/notesSlide7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3.xml"/>
		</Relationships>
</file>

<file path=ppt/notesSlides/_rels/notesSlide7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4.xml"/>
		</Relationships>
</file>

<file path=ppt/notesSlides/_rels/notesSlide7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5.xml"/>
		</Relationships>
</file>

<file path=ppt/notesSlides/_rels/notesSlide7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6.xml"/>
		</Relationships>
</file>

<file path=ppt/notesSlides/_rels/notesSlide7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7.xml"/>
		</Relationships>
</file>

<file path=ppt/notesSlides/_rels/notesSlide7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8.xml"/>
		</Relationships>
</file>

<file path=ppt/notesSlides/_rels/notesSlide7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9.xml"/>
		</Relationships>
</file>

<file path=ppt/notesSlides/_rels/notesSlide8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0.xml"/>
		</Relationships>
</file>

<file path=ppt/notesSlides/_rels/notesSlide8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1.xml"/>
		</Relationships>
</file>

<file path=ppt/notesSlides/_rels/notesSlide8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2.xml"/>
		</Relationships>
</file>

<file path=ppt/notesSlides/_rels/notesSlide8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3.xml"/>
		</Relationships>
</file>

<file path=ppt/notesSlides/_rels/notesSlide8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4.xml"/>
		</Relationships>
</file>

<file path=ppt/notesSlides/_rels/notesSlide8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5.xml"/>
		</Relationships>
</file>

<file path=ppt/notesSlides/_rels/notesSlide8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6.xml"/>
		</Relationships>
</file>

<file path=ppt/notesSlides/_rels/notesSlide8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7.xml"/>
		</Relationships>
</file>

<file path=ppt/notesSlides/_rels/notesSlide8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8.xml"/>
		</Relationships>
</file>

<file path=ppt/notesSlides/_rels/notesSlide8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9.xml"/>
		</Relationships>
</file>

<file path=ppt/notesSlides/_rels/notesSlide9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0.xml"/>
		</Relationships>
</file>

<file path=ppt/notesSlides/_rels/notesSlide9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1.xml"/>
		</Relationships>
</file>

<file path=ppt/notesSlides/_rels/notesSlide9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2.xml"/>
		</Relationships>
</file>

<file path=ppt/notesSlides/_rels/notesSlide9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3.xml"/>
		</Relationships>
</file>

<file path=ppt/notesSlides/_rels/notesSlide9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4.xml"/>
		</Relationships>
</file>

<file path=ppt/notesSlides/_rels/notesSlide9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5.xml"/>
		</Relationships>
</file>

<file path=ppt/notesSlides/_rels/notesSlide9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6.xml"/>
		</Relationships>
</file>

<file path=ppt/notesSlides/_rels/notesSlide9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7.xml"/>
		</Relationships>
</file>

<file path=ppt/notesSlides/_rels/notesSlide9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8.xml"/>
		</Relationships>
</file>

<file path=ppt/notesSlides/_rels/notesSlide9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9.xml"/>
		</Relationships>
</file>

<file path=ppt/notesSlides/_rels/notesSlide10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0.xml"/>
		</Relationships>
</file>

<file path=ppt/notesSlides/_rels/notesSlide10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1.xml"/>
		</Relationships>
</file>

<file path=ppt/notesSlides/_rels/notesSlide10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2.xml"/>
		</Relationships>
</file>

<file path=ppt/notesSlides/_rels/notesSlide10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3.xml"/>
		</Relationships>
</file>

<file path=ppt/notesSlides/_rels/notesSlide10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4.xml"/>
		</Relationships>
</file>

<file path=ppt/notesSlides/_rels/notesSlide10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5.xml"/>
		</Relationships>
</file>

<file path=ppt/notesSlides/_rels/notesSlide10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6.xml"/>
		</Relationships>
</file>

<file path=ppt/notesSlides/_rels/notesSlide10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7.xml"/>
		</Relationships>
</file>

<file path=ppt/notesSlides/_rels/notesSlide10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8.xml"/>
		</Relationships>
</file>

<file path=ppt/notesSlides/_rels/notesSlide10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9.xml"/>
		</Relationships>
</file>

<file path=ppt/notesSlides/_rels/notesSlide1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0.xml"/>
		</Relationships>
</file>

<file path=ppt/notesSlides/_rels/notesSlide1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111</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image" Target="../media/image-1002-1.png"/><Relationship Id="rId2"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image" Target="../media/image-1003-1.png"/><Relationship Id="rId2"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image" Target="../media/image-1004-1.png"/><Relationship Id="rId2"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image" Target="../media/image-1005-1.png"/><Relationship Id="rId2"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image" Target="../media/image-1006-1.png"/><Relationship Id="rId2"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image" Target="../media/image-1007-1.png"/><Relationship Id="rId2"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image" Target="../media/image-1008-1.png"/><Relationship Id="rId2"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image" Target="../media/image-1009-1.png"/><Relationship Id="rId2"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image" Target="../media/image-1010-1.png"/><Relationship Id="rId2"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image" Target="../media/image-1011-1.png"/><Relationship Id="rId2"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image" Target="../media/image-1012-1.png"/><Relationship Id="rId2"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image" Target="../media/image-1013-1.png"/><Relationship Id="rId2"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image" Target="../media/image-1014-1.png"/><Relationship Id="rId2"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image" Target="../media/image-1015-1.png"/><Relationship Id="rId2"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image" Target="../media/image-1016-1.png"/><Relationship Id="rId2"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image" Target="../media/image-1017-1.png"/><Relationship Id="rId2"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image" Target="../media/image-1018-1.png"/><Relationship Id="rId2"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image" Target="../media/image-1019-1.png"/><Relationship Id="rId2"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image" Target="../media/image-1020-1.png"/><Relationship Id="rId2"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image" Target="../media/image-1021-1.png"/><Relationship Id="rId2"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image" Target="../media/image-1022-1.png"/><Relationship Id="rId2"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image" Target="../media/image-1023-1.png"/><Relationship Id="rId2"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image" Target="../media/image-1024-1.png"/><Relationship Id="rId2"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image" Target="../media/image-1025-1.png"/><Relationship Id="rId2"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image" Target="../media/image-1026-1.png"/><Relationship Id="rId2"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image" Target="../media/image-1027-1.png"/><Relationship Id="rId2"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image" Target="../media/image-1028-1.png"/><Relationship Id="rId2"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image" Target="../media/image-1029-1.png"/><Relationship Id="rId2"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image" Target="../media/image-1030-1.png"/><Relationship Id="rId2"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image" Target="../media/image-1031-1.png"/><Relationship Id="rId2"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image" Target="../media/image-1032-1.png"/><Relationship Id="rId2"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image" Target="../media/image-1033-1.png"/><Relationship Id="rId2"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image" Target="../media/image-1034-1.png"/><Relationship Id="rId2"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image" Target="../media/image-1035-1.png"/><Relationship Id="rId2"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image" Target="../media/image-1036-1.png"/><Relationship Id="rId2"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image" Target="../media/image-1037-1.png"/><Relationship Id="rId2"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image" Target="../media/image-1038-1.png"/><Relationship Id="rId2"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image" Target="../media/image-1039-1.png"/><Relationship Id="rId2"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image" Target="../media/image-1040-1.png"/><Relationship Id="rId2"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image" Target="../media/image-1041-1.png"/><Relationship Id="rId2"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image" Target="../media/image-1042-1.png"/><Relationship Id="rId2"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image" Target="../media/image-1043-1.png"/><Relationship Id="rId2"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image" Target="../media/image-1044-1.png"/><Relationship Id="rId2"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image" Target="../media/image-1045-1.png"/><Relationship Id="rId2"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image" Target="../media/image-1046-1.png"/><Relationship Id="rId2"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image" Target="../media/image-1047-1.png"/><Relationship Id="rId2"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image" Target="../media/image-1048-1.png"/><Relationship Id="rId2"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image" Target="../media/image-1049-1.png"/><Relationship Id="rId2"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image" Target="../media/image-1050-1.png"/><Relationship Id="rId2"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image" Target="../media/image-1051-1.png"/><Relationship Id="rId2"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image" Target="../media/image-1052-1.png"/><Relationship Id="rId2"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image" Target="../media/image-1053-1.png"/><Relationship Id="rId2"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image" Target="../media/image-1054-1.png"/><Relationship Id="rId2"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image" Target="../media/image-1055-1.png"/><Relationship Id="rId2"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image" Target="../media/image-1056-1.png"/><Relationship Id="rId2"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image" Target="../media/image-1057-1.png"/><Relationship Id="rId2"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1" Type="http://schemas.openxmlformats.org/officeDocument/2006/relationships/image" Target="../media/image-1058-1.png"/><Relationship Id="rId2"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1" Type="http://schemas.openxmlformats.org/officeDocument/2006/relationships/image" Target="../media/image-1059-1.png"/><Relationship Id="rId2" Type="http://schemas.openxmlformats.org/officeDocument/2006/relationships/slideMaster" Target="../slideMasters/slideMaster1.xml"/></Relationships>
</file>

<file path=ppt/slideLayouts/_rels/slideLayout60.xml.rels><?xml version="1.0" encoding="UTF-8" standalone="yes"?>
<Relationships xmlns="http://schemas.openxmlformats.org/package/2006/relationships"><Relationship Id="rId1" Type="http://schemas.openxmlformats.org/officeDocument/2006/relationships/image" Target="../media/image-1060-1.png"/><Relationship Id="rId2" Type="http://schemas.openxmlformats.org/officeDocument/2006/relationships/slideMaster" Target="../slideMasters/slideMaster1.xml"/></Relationships>
</file>

<file path=ppt/slideLayouts/_rels/slideLayout61.xml.rels><?xml version="1.0" encoding="UTF-8" standalone="yes"?>
<Relationships xmlns="http://schemas.openxmlformats.org/package/2006/relationships"><Relationship Id="rId1" Type="http://schemas.openxmlformats.org/officeDocument/2006/relationships/image" Target="../media/image-1061-1.png"/><Relationship Id="rId2" Type="http://schemas.openxmlformats.org/officeDocument/2006/relationships/slideMaster" Target="../slideMasters/slideMaster1.xml"/></Relationships>
</file>

<file path=ppt/slideLayouts/_rels/slideLayout62.xml.rels><?xml version="1.0" encoding="UTF-8" standalone="yes"?>
<Relationships xmlns="http://schemas.openxmlformats.org/package/2006/relationships"><Relationship Id="rId1" Type="http://schemas.openxmlformats.org/officeDocument/2006/relationships/image" Target="../media/image-1062-1.png"/><Relationship Id="rId2" Type="http://schemas.openxmlformats.org/officeDocument/2006/relationships/slideMaster" Target="../slideMasters/slideMaster1.xml"/></Relationships>
</file>

<file path=ppt/slideLayouts/_rels/slideLayout63.xml.rels><?xml version="1.0" encoding="UTF-8" standalone="yes"?>
<Relationships xmlns="http://schemas.openxmlformats.org/package/2006/relationships"><Relationship Id="rId1" Type="http://schemas.openxmlformats.org/officeDocument/2006/relationships/image" Target="../media/image-1063-1.png"/><Relationship Id="rId2" Type="http://schemas.openxmlformats.org/officeDocument/2006/relationships/slideMaster" Target="../slideMasters/slideMaster1.xml"/></Relationships>
</file>

<file path=ppt/slideLayouts/_rels/slideLayout64.xml.rels><?xml version="1.0" encoding="UTF-8" standalone="yes"?>
<Relationships xmlns="http://schemas.openxmlformats.org/package/2006/relationships"><Relationship Id="rId1" Type="http://schemas.openxmlformats.org/officeDocument/2006/relationships/image" Target="../media/image-1064-1.png"/><Relationship Id="rId2" Type="http://schemas.openxmlformats.org/officeDocument/2006/relationships/slideMaster" Target="../slideMasters/slideMaster1.xml"/></Relationships>
</file>

<file path=ppt/slideLayouts/_rels/slideLayout65.xml.rels><?xml version="1.0" encoding="UTF-8" standalone="yes"?>
<Relationships xmlns="http://schemas.openxmlformats.org/package/2006/relationships"><Relationship Id="rId1" Type="http://schemas.openxmlformats.org/officeDocument/2006/relationships/image" Target="../media/image-1065-1.png"/><Relationship Id="rId2" Type="http://schemas.openxmlformats.org/officeDocument/2006/relationships/slideMaster" Target="../slideMasters/slideMaster1.xml"/></Relationships>
</file>

<file path=ppt/slideLayouts/_rels/slideLayout66.xml.rels><?xml version="1.0" encoding="UTF-8" standalone="yes"?>
<Relationships xmlns="http://schemas.openxmlformats.org/package/2006/relationships"><Relationship Id="rId1" Type="http://schemas.openxmlformats.org/officeDocument/2006/relationships/image" Target="../media/image-1066-1.png"/><Relationship Id="rId2" Type="http://schemas.openxmlformats.org/officeDocument/2006/relationships/slideMaster" Target="../slideMasters/slideMaster1.xml"/></Relationships>
</file>

<file path=ppt/slideLayouts/_rels/slideLayout67.xml.rels><?xml version="1.0" encoding="UTF-8" standalone="yes"?>
<Relationships xmlns="http://schemas.openxmlformats.org/package/2006/relationships"><Relationship Id="rId1" Type="http://schemas.openxmlformats.org/officeDocument/2006/relationships/image" Target="../media/image-1067-1.png"/><Relationship Id="rId2" Type="http://schemas.openxmlformats.org/officeDocument/2006/relationships/slideMaster" Target="../slideMasters/slideMaster1.xml"/></Relationships>
</file>

<file path=ppt/slideLayouts/_rels/slideLayout68.xml.rels><?xml version="1.0" encoding="UTF-8" standalone="yes"?>
<Relationships xmlns="http://schemas.openxmlformats.org/package/2006/relationships"><Relationship Id="rId1" Type="http://schemas.openxmlformats.org/officeDocument/2006/relationships/image" Target="../media/image-1068-1.png"/><Relationship Id="rId2" Type="http://schemas.openxmlformats.org/officeDocument/2006/relationships/slideMaster" Target="../slideMasters/slideMaster1.xml"/></Relationships>
</file>

<file path=ppt/slideLayouts/_rels/slideLayout69.xml.rels><?xml version="1.0" encoding="UTF-8" standalone="yes"?>
<Relationships xmlns="http://schemas.openxmlformats.org/package/2006/relationships"><Relationship Id="rId1" Type="http://schemas.openxmlformats.org/officeDocument/2006/relationships/image" Target="../media/image-1069-1.png"/><Relationship Id="rId2" Type="http://schemas.openxmlformats.org/officeDocument/2006/relationships/slideMaster" Target="../slideMasters/slideMaster1.xml"/></Relationships>
</file>

<file path=ppt/slideLayouts/_rels/slideLayout70.xml.rels><?xml version="1.0" encoding="UTF-8" standalone="yes"?>
<Relationships xmlns="http://schemas.openxmlformats.org/package/2006/relationships"><Relationship Id="rId1" Type="http://schemas.openxmlformats.org/officeDocument/2006/relationships/image" Target="../media/image-1070-1.png"/><Relationship Id="rId2" Type="http://schemas.openxmlformats.org/officeDocument/2006/relationships/slideMaster" Target="../slideMasters/slideMaster1.xml"/></Relationships>
</file>

<file path=ppt/slideLayouts/_rels/slideLayout71.xml.rels><?xml version="1.0" encoding="UTF-8" standalone="yes"?>
<Relationships xmlns="http://schemas.openxmlformats.org/package/2006/relationships"><Relationship Id="rId1" Type="http://schemas.openxmlformats.org/officeDocument/2006/relationships/image" Target="../media/image-1071-1.png"/><Relationship Id="rId2" Type="http://schemas.openxmlformats.org/officeDocument/2006/relationships/slideMaster" Target="../slideMasters/slideMaster1.xml"/></Relationships>
</file>

<file path=ppt/slideLayouts/_rels/slideLayout72.xml.rels><?xml version="1.0" encoding="UTF-8" standalone="yes"?>
<Relationships xmlns="http://schemas.openxmlformats.org/package/2006/relationships"><Relationship Id="rId1" Type="http://schemas.openxmlformats.org/officeDocument/2006/relationships/image" Target="../media/image-1072-1.png"/><Relationship Id="rId2" Type="http://schemas.openxmlformats.org/officeDocument/2006/relationships/slideMaster" Target="../slideMasters/slideMaster1.xml"/></Relationships>
</file>

<file path=ppt/slideLayouts/_rels/slideLayout73.xml.rels><?xml version="1.0" encoding="UTF-8" standalone="yes"?>
<Relationships xmlns="http://schemas.openxmlformats.org/package/2006/relationships"><Relationship Id="rId1" Type="http://schemas.openxmlformats.org/officeDocument/2006/relationships/image" Target="../media/image-1073-1.png"/><Relationship Id="rId2" Type="http://schemas.openxmlformats.org/officeDocument/2006/relationships/slideMaster" Target="../slideMasters/slideMaster1.xml"/></Relationships>
</file>

<file path=ppt/slideLayouts/_rels/slideLayout74.xml.rels><?xml version="1.0" encoding="UTF-8" standalone="yes"?>
<Relationships xmlns="http://schemas.openxmlformats.org/package/2006/relationships"><Relationship Id="rId1" Type="http://schemas.openxmlformats.org/officeDocument/2006/relationships/image" Target="../media/image-1074-1.png"/><Relationship Id="rId2" Type="http://schemas.openxmlformats.org/officeDocument/2006/relationships/slideMaster" Target="../slideMasters/slideMaster1.xml"/></Relationships>
</file>

<file path=ppt/slideLayouts/_rels/slideLayout75.xml.rels><?xml version="1.0" encoding="UTF-8" standalone="yes"?>
<Relationships xmlns="http://schemas.openxmlformats.org/package/2006/relationships"><Relationship Id="rId1" Type="http://schemas.openxmlformats.org/officeDocument/2006/relationships/image" Target="../media/image-1075-1.png"/><Relationship Id="rId2" Type="http://schemas.openxmlformats.org/officeDocument/2006/relationships/slideMaster" Target="../slideMasters/slideMaster1.xml"/></Relationships>
</file>

<file path=ppt/slideLayouts/_rels/slideLayout76.xml.rels><?xml version="1.0" encoding="UTF-8" standalone="yes"?>
<Relationships xmlns="http://schemas.openxmlformats.org/package/2006/relationships"><Relationship Id="rId1" Type="http://schemas.openxmlformats.org/officeDocument/2006/relationships/image" Target="../media/image-1076-1.png"/><Relationship Id="rId2" Type="http://schemas.openxmlformats.org/officeDocument/2006/relationships/slideMaster" Target="../slideMasters/slideMaster1.xml"/></Relationships>
</file>

<file path=ppt/slideLayouts/_rels/slideLayout77.xml.rels><?xml version="1.0" encoding="UTF-8" standalone="yes"?>
<Relationships xmlns="http://schemas.openxmlformats.org/package/2006/relationships"><Relationship Id="rId1" Type="http://schemas.openxmlformats.org/officeDocument/2006/relationships/image" Target="../media/image-1077-1.png"/><Relationship Id="rId2" Type="http://schemas.openxmlformats.org/officeDocument/2006/relationships/slideMaster" Target="../slideMasters/slideMaster1.xml"/></Relationships>
</file>

<file path=ppt/slideLayouts/_rels/slideLayout78.xml.rels><?xml version="1.0" encoding="UTF-8" standalone="yes"?>
<Relationships xmlns="http://schemas.openxmlformats.org/package/2006/relationships"><Relationship Id="rId1" Type="http://schemas.openxmlformats.org/officeDocument/2006/relationships/image" Target="../media/image-1078-1.png"/><Relationship Id="rId2" Type="http://schemas.openxmlformats.org/officeDocument/2006/relationships/slideMaster" Target="../slideMasters/slideMaster1.xml"/></Relationships>
</file>

<file path=ppt/slideLayouts/_rels/slideLayout79.xml.rels><?xml version="1.0" encoding="UTF-8" standalone="yes"?>
<Relationships xmlns="http://schemas.openxmlformats.org/package/2006/relationships"><Relationship Id="rId1" Type="http://schemas.openxmlformats.org/officeDocument/2006/relationships/image" Target="../media/image-1079-1.png"/><Relationship Id="rId2" Type="http://schemas.openxmlformats.org/officeDocument/2006/relationships/slideMaster" Target="../slideMasters/slideMaster1.xml"/></Relationships>
</file>

<file path=ppt/slideLayouts/_rels/slideLayout80.xml.rels><?xml version="1.0" encoding="UTF-8" standalone="yes"?>
<Relationships xmlns="http://schemas.openxmlformats.org/package/2006/relationships"><Relationship Id="rId1" Type="http://schemas.openxmlformats.org/officeDocument/2006/relationships/image" Target="../media/image-1080-1.png"/><Relationship Id="rId2" Type="http://schemas.openxmlformats.org/officeDocument/2006/relationships/slideMaster" Target="../slideMasters/slideMaster1.xml"/></Relationships>
</file>

<file path=ppt/slideLayouts/_rels/slideLayout81.xml.rels><?xml version="1.0" encoding="UTF-8" standalone="yes"?>
<Relationships xmlns="http://schemas.openxmlformats.org/package/2006/relationships"><Relationship Id="rId1" Type="http://schemas.openxmlformats.org/officeDocument/2006/relationships/image" Target="../media/image-1081-1.png"/><Relationship Id="rId2" Type="http://schemas.openxmlformats.org/officeDocument/2006/relationships/slideMaster" Target="../slideMasters/slideMaster1.xml"/></Relationships>
</file>

<file path=ppt/slideLayouts/_rels/slideLayout82.xml.rels><?xml version="1.0" encoding="UTF-8" standalone="yes"?>
<Relationships xmlns="http://schemas.openxmlformats.org/package/2006/relationships"><Relationship Id="rId1" Type="http://schemas.openxmlformats.org/officeDocument/2006/relationships/image" Target="../media/image-1082-1.png"/><Relationship Id="rId2" Type="http://schemas.openxmlformats.org/officeDocument/2006/relationships/slideMaster" Target="../slideMasters/slideMaster1.xml"/></Relationships>
</file>

<file path=ppt/slideLayouts/_rels/slideLayout83.xml.rels><?xml version="1.0" encoding="UTF-8" standalone="yes"?>
<Relationships xmlns="http://schemas.openxmlformats.org/package/2006/relationships"><Relationship Id="rId1" Type="http://schemas.openxmlformats.org/officeDocument/2006/relationships/image" Target="../media/image-1083-1.png"/><Relationship Id="rId2" Type="http://schemas.openxmlformats.org/officeDocument/2006/relationships/slideMaster" Target="../slideMasters/slideMaster1.xml"/></Relationships>
</file>

<file path=ppt/slideLayouts/_rels/slideLayout84.xml.rels><?xml version="1.0" encoding="UTF-8" standalone="yes"?>
<Relationships xmlns="http://schemas.openxmlformats.org/package/2006/relationships"><Relationship Id="rId1" Type="http://schemas.openxmlformats.org/officeDocument/2006/relationships/image" Target="../media/image-1084-1.png"/><Relationship Id="rId2" Type="http://schemas.openxmlformats.org/officeDocument/2006/relationships/slideMaster" Target="../slideMasters/slideMaster1.xml"/></Relationships>
</file>

<file path=ppt/slideLayouts/_rels/slideLayout85.xml.rels><?xml version="1.0" encoding="UTF-8" standalone="yes"?>
<Relationships xmlns="http://schemas.openxmlformats.org/package/2006/relationships"><Relationship Id="rId1" Type="http://schemas.openxmlformats.org/officeDocument/2006/relationships/image" Target="../media/image-1085-1.png"/><Relationship Id="rId2" Type="http://schemas.openxmlformats.org/officeDocument/2006/relationships/slideMaster" Target="../slideMasters/slideMaster1.xml"/></Relationships>
</file>

<file path=ppt/slideLayouts/_rels/slideLayout86.xml.rels><?xml version="1.0" encoding="UTF-8" standalone="yes"?>
<Relationships xmlns="http://schemas.openxmlformats.org/package/2006/relationships"><Relationship Id="rId1" Type="http://schemas.openxmlformats.org/officeDocument/2006/relationships/image" Target="../media/image-1086-1.png"/><Relationship Id="rId2" Type="http://schemas.openxmlformats.org/officeDocument/2006/relationships/slideMaster" Target="../slideMasters/slideMaster1.xml"/></Relationships>
</file>

<file path=ppt/slideLayouts/_rels/slideLayout87.xml.rels><?xml version="1.0" encoding="UTF-8" standalone="yes"?>
<Relationships xmlns="http://schemas.openxmlformats.org/package/2006/relationships"><Relationship Id="rId1" Type="http://schemas.openxmlformats.org/officeDocument/2006/relationships/image" Target="../media/image-1087-1.png"/><Relationship Id="rId2" Type="http://schemas.openxmlformats.org/officeDocument/2006/relationships/slideMaster" Target="../slideMasters/slideMaster1.xml"/></Relationships>
</file>

<file path=ppt/slideLayouts/_rels/slideLayout88.xml.rels><?xml version="1.0" encoding="UTF-8" standalone="yes"?>
<Relationships xmlns="http://schemas.openxmlformats.org/package/2006/relationships"><Relationship Id="rId1" Type="http://schemas.openxmlformats.org/officeDocument/2006/relationships/image" Target="../media/image-1088-1.png"/><Relationship Id="rId2" Type="http://schemas.openxmlformats.org/officeDocument/2006/relationships/slideMaster" Target="../slideMasters/slideMaster1.xml"/></Relationships>
</file>

<file path=ppt/slideLayouts/_rels/slideLayout89.xml.rels><?xml version="1.0" encoding="UTF-8" standalone="yes"?>
<Relationships xmlns="http://schemas.openxmlformats.org/package/2006/relationships"><Relationship Id="rId1" Type="http://schemas.openxmlformats.org/officeDocument/2006/relationships/image" Target="../media/image-1089-1.png"/><Relationship Id="rId2" Type="http://schemas.openxmlformats.org/officeDocument/2006/relationships/slideMaster" Target="../slideMasters/slideMaster1.xml"/></Relationships>
</file>

<file path=ppt/slideLayouts/_rels/slideLayout90.xml.rels><?xml version="1.0" encoding="UTF-8" standalone="yes"?>
<Relationships xmlns="http://schemas.openxmlformats.org/package/2006/relationships"><Relationship Id="rId1" Type="http://schemas.openxmlformats.org/officeDocument/2006/relationships/image" Target="../media/image-1090-1.png"/><Relationship Id="rId2" Type="http://schemas.openxmlformats.org/officeDocument/2006/relationships/slideMaster" Target="../slideMasters/slideMaster1.xml"/></Relationships>
</file>

<file path=ppt/slideLayouts/_rels/slideLayout91.xml.rels><?xml version="1.0" encoding="UTF-8" standalone="yes"?>
<Relationships xmlns="http://schemas.openxmlformats.org/package/2006/relationships"><Relationship Id="rId1" Type="http://schemas.openxmlformats.org/officeDocument/2006/relationships/image" Target="../media/image-1091-1.png"/><Relationship Id="rId2" Type="http://schemas.openxmlformats.org/officeDocument/2006/relationships/slideMaster" Target="../slideMasters/slideMaster1.xml"/></Relationships>
</file>

<file path=ppt/slideLayouts/_rels/slideLayout92.xml.rels><?xml version="1.0" encoding="UTF-8" standalone="yes"?>
<Relationships xmlns="http://schemas.openxmlformats.org/package/2006/relationships"><Relationship Id="rId1" Type="http://schemas.openxmlformats.org/officeDocument/2006/relationships/image" Target="../media/image-1092-1.png"/><Relationship Id="rId2" Type="http://schemas.openxmlformats.org/officeDocument/2006/relationships/slideMaster" Target="../slideMasters/slideMaster1.xml"/></Relationships>
</file>

<file path=ppt/slideLayouts/_rels/slideLayout93.xml.rels><?xml version="1.0" encoding="UTF-8" standalone="yes"?>
<Relationships xmlns="http://schemas.openxmlformats.org/package/2006/relationships"><Relationship Id="rId1" Type="http://schemas.openxmlformats.org/officeDocument/2006/relationships/image" Target="../media/image-1093-1.png"/><Relationship Id="rId2" Type="http://schemas.openxmlformats.org/officeDocument/2006/relationships/slideMaster" Target="../slideMasters/slideMaster1.xml"/></Relationships>
</file>

<file path=ppt/slideLayouts/_rels/slideLayout94.xml.rels><?xml version="1.0" encoding="UTF-8" standalone="yes"?>
<Relationships xmlns="http://schemas.openxmlformats.org/package/2006/relationships"><Relationship Id="rId1" Type="http://schemas.openxmlformats.org/officeDocument/2006/relationships/image" Target="../media/image-1094-1.png"/><Relationship Id="rId2" Type="http://schemas.openxmlformats.org/officeDocument/2006/relationships/slideMaster" Target="../slideMasters/slideMaster1.xml"/></Relationships>
</file>

<file path=ppt/slideLayouts/_rels/slideLayout95.xml.rels><?xml version="1.0" encoding="UTF-8" standalone="yes"?>
<Relationships xmlns="http://schemas.openxmlformats.org/package/2006/relationships"><Relationship Id="rId1" Type="http://schemas.openxmlformats.org/officeDocument/2006/relationships/image" Target="../media/image-1095-1.png"/><Relationship Id="rId2" Type="http://schemas.openxmlformats.org/officeDocument/2006/relationships/slideMaster" Target="../slideMasters/slideMaster1.xml"/></Relationships>
</file>

<file path=ppt/slideLayouts/_rels/slideLayout96.xml.rels><?xml version="1.0" encoding="UTF-8" standalone="yes"?>
<Relationships xmlns="http://schemas.openxmlformats.org/package/2006/relationships"><Relationship Id="rId1" Type="http://schemas.openxmlformats.org/officeDocument/2006/relationships/image" Target="../media/image-1096-1.png"/><Relationship Id="rId2" Type="http://schemas.openxmlformats.org/officeDocument/2006/relationships/slideMaster" Target="../slideMasters/slideMaster1.xml"/></Relationships>
</file>

<file path=ppt/slideLayouts/_rels/slideLayout97.xml.rels><?xml version="1.0" encoding="UTF-8" standalone="yes"?>
<Relationships xmlns="http://schemas.openxmlformats.org/package/2006/relationships"><Relationship Id="rId1" Type="http://schemas.openxmlformats.org/officeDocument/2006/relationships/image" Target="../media/image-1097-1.png"/><Relationship Id="rId2" Type="http://schemas.openxmlformats.org/officeDocument/2006/relationships/slideMaster" Target="../slideMasters/slideMaster1.xml"/></Relationships>
</file>

<file path=ppt/slideLayouts/_rels/slideLayout98.xml.rels><?xml version="1.0" encoding="UTF-8" standalone="yes"?>
<Relationships xmlns="http://schemas.openxmlformats.org/package/2006/relationships"><Relationship Id="rId1" Type="http://schemas.openxmlformats.org/officeDocument/2006/relationships/image" Target="../media/image-1098-1.png"/><Relationship Id="rId2" Type="http://schemas.openxmlformats.org/officeDocument/2006/relationships/slideMaster" Target="../slideMasters/slideMaster1.xml"/></Relationships>
</file>

<file path=ppt/slideLayouts/_rels/slideLayout99.xml.rels><?xml version="1.0" encoding="UTF-8" standalone="yes"?>
<Relationships xmlns="http://schemas.openxmlformats.org/package/2006/relationships"><Relationship Id="rId1" Type="http://schemas.openxmlformats.org/officeDocument/2006/relationships/image" Target="../media/image-1099-1.png"/><Relationship Id="rId2" Type="http://schemas.openxmlformats.org/officeDocument/2006/relationships/slideMaster" Target="../slideMasters/slideMaster1.xml"/></Relationships>
</file>

<file path=ppt/slideLayouts/_rels/slideLayout100.xml.rels><?xml version="1.0" encoding="UTF-8" standalone="yes"?>
<Relationships xmlns="http://schemas.openxmlformats.org/package/2006/relationships"><Relationship Id="rId1" Type="http://schemas.openxmlformats.org/officeDocument/2006/relationships/image" Target="../media/image-1100-1.png"/><Relationship Id="rId2" Type="http://schemas.openxmlformats.org/officeDocument/2006/relationships/slideMaster" Target="../slideMasters/slideMaster1.xml"/></Relationships>
</file>

<file path=ppt/slideLayouts/_rels/slideLayout101.xml.rels><?xml version="1.0" encoding="UTF-8" standalone="yes"?>
<Relationships xmlns="http://schemas.openxmlformats.org/package/2006/relationships"><Relationship Id="rId1" Type="http://schemas.openxmlformats.org/officeDocument/2006/relationships/image" Target="../media/image-1101-1.png"/><Relationship Id="rId2" Type="http://schemas.openxmlformats.org/officeDocument/2006/relationships/slideMaster" Target="../slideMasters/slideMaster1.xml"/></Relationships>
</file>

<file path=ppt/slideLayouts/_rels/slideLayout102.xml.rels><?xml version="1.0" encoding="UTF-8" standalone="yes"?>
<Relationships xmlns="http://schemas.openxmlformats.org/package/2006/relationships"><Relationship Id="rId1" Type="http://schemas.openxmlformats.org/officeDocument/2006/relationships/image" Target="../media/image-1102-1.png"/><Relationship Id="rId2" Type="http://schemas.openxmlformats.org/officeDocument/2006/relationships/slideMaster" Target="../slideMasters/slideMaster1.xml"/></Relationships>
</file>

<file path=ppt/slideLayouts/_rels/slideLayout103.xml.rels><?xml version="1.0" encoding="UTF-8" standalone="yes"?>
<Relationships xmlns="http://schemas.openxmlformats.org/package/2006/relationships"><Relationship Id="rId1" Type="http://schemas.openxmlformats.org/officeDocument/2006/relationships/image" Target="../media/image-1103-1.png"/><Relationship Id="rId2" Type="http://schemas.openxmlformats.org/officeDocument/2006/relationships/slideMaster" Target="../slideMasters/slideMaster1.xml"/></Relationships>
</file>

<file path=ppt/slideLayouts/_rels/slideLayout104.xml.rels><?xml version="1.0" encoding="UTF-8" standalone="yes"?>
<Relationships xmlns="http://schemas.openxmlformats.org/package/2006/relationships"><Relationship Id="rId1" Type="http://schemas.openxmlformats.org/officeDocument/2006/relationships/image" Target="../media/image-1104-1.png"/><Relationship Id="rId2" Type="http://schemas.openxmlformats.org/officeDocument/2006/relationships/slideMaster" Target="../slideMasters/slideMaster1.xml"/></Relationships>
</file>

<file path=ppt/slideLayouts/_rels/slideLayout105.xml.rels><?xml version="1.0" encoding="UTF-8" standalone="yes"?>
<Relationships xmlns="http://schemas.openxmlformats.org/package/2006/relationships"><Relationship Id="rId1" Type="http://schemas.openxmlformats.org/officeDocument/2006/relationships/image" Target="../media/image-1105-1.png"/><Relationship Id="rId2" Type="http://schemas.openxmlformats.org/officeDocument/2006/relationships/slideMaster" Target="../slideMasters/slideMaster1.xml"/></Relationships>
</file>

<file path=ppt/slideLayouts/_rels/slideLayout106.xml.rels><?xml version="1.0" encoding="UTF-8" standalone="yes"?>
<Relationships xmlns="http://schemas.openxmlformats.org/package/2006/relationships"><Relationship Id="rId1" Type="http://schemas.openxmlformats.org/officeDocument/2006/relationships/image" Target="../media/image-1106-1.png"/><Relationship Id="rId2" Type="http://schemas.openxmlformats.org/officeDocument/2006/relationships/slideMaster" Target="../slideMasters/slideMaster1.xml"/></Relationships>
</file>

<file path=ppt/slideLayouts/_rels/slideLayout107.xml.rels><?xml version="1.0" encoding="UTF-8" standalone="yes"?>
<Relationships xmlns="http://schemas.openxmlformats.org/package/2006/relationships"><Relationship Id="rId1" Type="http://schemas.openxmlformats.org/officeDocument/2006/relationships/image" Target="../media/image-1107-1.png"/><Relationship Id="rId2" Type="http://schemas.openxmlformats.org/officeDocument/2006/relationships/slideMaster" Target="../slideMasters/slideMaster1.xml"/></Relationships>
</file>

<file path=ppt/slideLayouts/_rels/slideLayout108.xml.rels><?xml version="1.0" encoding="UTF-8" standalone="yes"?>
<Relationships xmlns="http://schemas.openxmlformats.org/package/2006/relationships"><Relationship Id="rId1" Type="http://schemas.openxmlformats.org/officeDocument/2006/relationships/image" Target="../media/image-1108-1.png"/><Relationship Id="rId2" Type="http://schemas.openxmlformats.org/officeDocument/2006/relationships/slideMaster" Target="../slideMasters/slideMaster1.xml"/></Relationships>
</file>

<file path=ppt/slideLayouts/_rels/slideLayout109.xml.rels><?xml version="1.0" encoding="UTF-8" standalone="yes"?>
<Relationships xmlns="http://schemas.openxmlformats.org/package/2006/relationships"><Relationship Id="rId1" Type="http://schemas.openxmlformats.org/officeDocument/2006/relationships/image" Target="../media/image-1109-1.png"/><Relationship Id="rId2" Type="http://schemas.openxmlformats.org/officeDocument/2006/relationships/slideMaster" Target="../slideMasters/slideMaster1.xml"/></Relationships>
</file>

<file path=ppt/slideLayouts/_rels/slideLayout110.xml.rels><?xml version="1.0" encoding="UTF-8" standalone="yes"?>
<Relationships xmlns="http://schemas.openxmlformats.org/package/2006/relationships"><Relationship Id="rId1" Type="http://schemas.openxmlformats.org/officeDocument/2006/relationships/image" Target="../media/image-1110-1.png"/><Relationship Id="rId2" Type="http://schemas.openxmlformats.org/officeDocument/2006/relationships/slideMaster" Target="../slideMasters/slideMaster1.xml"/></Relationships>
</file>

<file path=ppt/slideLayouts/_rels/slideLayout111.xml.rels><?xml version="1.0" encoding="UTF-8" standalone="yes"?>
<Relationships xmlns="http://schemas.openxmlformats.org/package/2006/relationships"><Relationship Id="rId1" Type="http://schemas.openxmlformats.org/officeDocument/2006/relationships/image" Target="../media/image-1111-1.png"/><Relationship Id="rId2" Type="http://schemas.openxmlformats.org/officeDocument/2006/relationships/slideMaster" Target="../slideMasters/slideMaster1.xml"/></Relationships>
</file>

<file path=ppt/slideLayouts/_rels/slideLayout112.xml.rels><?xml version="1.0" encoding="UTF-8" standalone="yes"?>
<Relationships xmlns="http://schemas.openxmlformats.org/package/2006/relationships"><Relationship Id="rId1" Type="http://schemas.openxmlformats.org/officeDocument/2006/relationships/image" Target="../media/image-1112-1.png"/><Relationship Id="rId2"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lide 1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lide 2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Slide 3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lide 4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Slide 5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Slide 6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Slide 7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lide 8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lide 9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Slide 10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Slide 11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Slide 12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Slide 13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Slide 14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Slide 15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Slide 16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Slide 17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Slide 18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Slide 19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Slide 20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Slide 21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Slide 22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Slide 23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Slide 24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Slide 25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Slide 26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Slide 27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Slide 28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Slide 29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Slide 30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Slide 31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Slide 32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Slide 33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Slide 34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Slide 35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Slide 36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Slide 37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Slide 38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Slide 39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Slide 40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Slide 41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Slide 42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Slide 43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Slide 44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Slide 45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Slide 46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Slide 47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Slide 48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Slide 49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Slide 50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Slide 51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Slide 52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p:cSld name="Slide 53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p:cSld name="Slide 54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p:cSld name="Slide 55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p:cSld name="Slide 56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p:cSld name="Slide 57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Slide 58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Slide 59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p:cSld name="Slide 60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p:cSld name="Slide 61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p:cSld name="Slide 62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p:cSld name="Slide 63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p:cSld name="Slide 64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p:cSld name="Slide 65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p:cSld name="Slide 66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p:cSld name="Slide 67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p:cSld name="Slide 68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p:cSld name="Slide 69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p:cSld name="Slide 70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p:cSld name="Slide 71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p:cSld name="Slide 72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preserve="1">
  <p:cSld name="Slide 73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preserve="1">
  <p:cSld name="Slide 74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p:cSld name="Slide 75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p:cSld name="Slide 76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p:cSld name="Slide 77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preserve="1">
  <p:cSld name="Slide 78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preserve="1">
  <p:cSld name="Slide 79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preserve="1">
  <p:cSld name="Slide 80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preserve="1">
  <p:cSld name="Slide 81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preserve="1">
  <p:cSld name="Slide 82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preserve="1">
  <p:cSld name="Slide 83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preserve="1">
  <p:cSld name="Slide 84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preserve="1">
  <p:cSld name="Slide 85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preserve="1">
  <p:cSld name="Slide 86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preserve="1">
  <p:cSld name="Slide 87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preserve="1">
  <p:cSld name="Slide 88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preserve="1">
  <p:cSld name="Slide 89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preserve="1">
  <p:cSld name="Slide 90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preserve="1">
  <p:cSld name="Slide 91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preserve="1">
  <p:cSld name="Slide 92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preserve="1">
  <p:cSld name="Slide 93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preserve="1">
  <p:cSld name="Slide 94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preserve="1">
  <p:cSld name="Slide 95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preserve="1">
  <p:cSld name="Slide 96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preserve="1">
  <p:cSld name="Slide 97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preserve="1">
  <p:cSld name="Slide 98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preserve="1">
  <p:cSld name="Slide 99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preserve="1">
  <p:cSld name="Slide 100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preserve="1">
  <p:cSld name="Slide 101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preserve="1">
  <p:cSld name="Slide 102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preserve="1">
  <p:cSld name="Slide 103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preserve="1">
  <p:cSld name="Slide 104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preserve="1">
  <p:cSld name="Slide 105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preserve="1">
  <p:cSld name="Slide 106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preserve="1">
  <p:cSld name="Slide 107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preserve="1">
  <p:cSld name="Slide 108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preserve="1">
  <p:cSld name="Slide 109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preserve="1">
  <p:cSld name="Slide 110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preserve="1">
  <p:cSld name="Slide 111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slideLayout" Target="../slideLayouts/slideLayout17.xml"/><Relationship Id="rId18" Type="http://schemas.openxmlformats.org/officeDocument/2006/relationships/slideLayout" Target="../slideLayouts/slideLayout18.xml"/><Relationship Id="rId19" Type="http://schemas.openxmlformats.org/officeDocument/2006/relationships/slideLayout" Target="../slideLayouts/slideLayout19.xml"/><Relationship Id="rId20" Type="http://schemas.openxmlformats.org/officeDocument/2006/relationships/slideLayout" Target="../slideLayouts/slideLayout20.xml"/><Relationship Id="rId21" Type="http://schemas.openxmlformats.org/officeDocument/2006/relationships/slideLayout" Target="../slideLayouts/slideLayout21.xml"/><Relationship Id="rId22" Type="http://schemas.openxmlformats.org/officeDocument/2006/relationships/slideLayout" Target="../slideLayouts/slideLayout22.xml"/><Relationship Id="rId23" Type="http://schemas.openxmlformats.org/officeDocument/2006/relationships/slideLayout" Target="../slideLayouts/slideLayout23.xml"/><Relationship Id="rId24" Type="http://schemas.openxmlformats.org/officeDocument/2006/relationships/slideLayout" Target="../slideLayouts/slideLayout24.xml"/><Relationship Id="rId25" Type="http://schemas.openxmlformats.org/officeDocument/2006/relationships/slideLayout" Target="../slideLayouts/slideLayout25.xml"/><Relationship Id="rId26" Type="http://schemas.openxmlformats.org/officeDocument/2006/relationships/slideLayout" Target="../slideLayouts/slideLayout26.xml"/><Relationship Id="rId27" Type="http://schemas.openxmlformats.org/officeDocument/2006/relationships/slideLayout" Target="../slideLayouts/slideLayout27.xml"/><Relationship Id="rId28" Type="http://schemas.openxmlformats.org/officeDocument/2006/relationships/slideLayout" Target="../slideLayouts/slideLayout28.xml"/><Relationship Id="rId29" Type="http://schemas.openxmlformats.org/officeDocument/2006/relationships/slideLayout" Target="../slideLayouts/slideLayout29.xml"/><Relationship Id="rId30" Type="http://schemas.openxmlformats.org/officeDocument/2006/relationships/slideLayout" Target="../slideLayouts/slideLayout30.xml"/><Relationship Id="rId31" Type="http://schemas.openxmlformats.org/officeDocument/2006/relationships/slideLayout" Target="../slideLayouts/slideLayout31.xml"/><Relationship Id="rId32" Type="http://schemas.openxmlformats.org/officeDocument/2006/relationships/slideLayout" Target="../slideLayouts/slideLayout32.xml"/><Relationship Id="rId33" Type="http://schemas.openxmlformats.org/officeDocument/2006/relationships/slideLayout" Target="../slideLayouts/slideLayout33.xml"/><Relationship Id="rId34" Type="http://schemas.openxmlformats.org/officeDocument/2006/relationships/slideLayout" Target="../slideLayouts/slideLayout34.xml"/><Relationship Id="rId35" Type="http://schemas.openxmlformats.org/officeDocument/2006/relationships/slideLayout" Target="../slideLayouts/slideLayout35.xml"/><Relationship Id="rId36" Type="http://schemas.openxmlformats.org/officeDocument/2006/relationships/slideLayout" Target="../slideLayouts/slideLayout36.xml"/><Relationship Id="rId37" Type="http://schemas.openxmlformats.org/officeDocument/2006/relationships/slideLayout" Target="../slideLayouts/slideLayout37.xml"/><Relationship Id="rId38" Type="http://schemas.openxmlformats.org/officeDocument/2006/relationships/slideLayout" Target="../slideLayouts/slideLayout38.xml"/><Relationship Id="rId39" Type="http://schemas.openxmlformats.org/officeDocument/2006/relationships/slideLayout" Target="../slideLayouts/slideLayout39.xml"/><Relationship Id="rId40" Type="http://schemas.openxmlformats.org/officeDocument/2006/relationships/slideLayout" Target="../slideLayouts/slideLayout40.xml"/><Relationship Id="rId41" Type="http://schemas.openxmlformats.org/officeDocument/2006/relationships/slideLayout" Target="../slideLayouts/slideLayout41.xml"/><Relationship Id="rId42" Type="http://schemas.openxmlformats.org/officeDocument/2006/relationships/slideLayout" Target="../slideLayouts/slideLayout42.xml"/><Relationship Id="rId43" Type="http://schemas.openxmlformats.org/officeDocument/2006/relationships/slideLayout" Target="../slideLayouts/slideLayout43.xml"/><Relationship Id="rId44" Type="http://schemas.openxmlformats.org/officeDocument/2006/relationships/slideLayout" Target="../slideLayouts/slideLayout44.xml"/><Relationship Id="rId45" Type="http://schemas.openxmlformats.org/officeDocument/2006/relationships/slideLayout" Target="../slideLayouts/slideLayout45.xml"/><Relationship Id="rId46" Type="http://schemas.openxmlformats.org/officeDocument/2006/relationships/slideLayout" Target="../slideLayouts/slideLayout46.xml"/><Relationship Id="rId47" Type="http://schemas.openxmlformats.org/officeDocument/2006/relationships/slideLayout" Target="../slideLayouts/slideLayout47.xml"/><Relationship Id="rId48" Type="http://schemas.openxmlformats.org/officeDocument/2006/relationships/slideLayout" Target="../slideLayouts/slideLayout48.xml"/><Relationship Id="rId49" Type="http://schemas.openxmlformats.org/officeDocument/2006/relationships/slideLayout" Target="../slideLayouts/slideLayout49.xml"/><Relationship Id="rId50" Type="http://schemas.openxmlformats.org/officeDocument/2006/relationships/slideLayout" Target="../slideLayouts/slideLayout50.xml"/><Relationship Id="rId51" Type="http://schemas.openxmlformats.org/officeDocument/2006/relationships/slideLayout" Target="../slideLayouts/slideLayout51.xml"/><Relationship Id="rId52" Type="http://schemas.openxmlformats.org/officeDocument/2006/relationships/slideLayout" Target="../slideLayouts/slideLayout52.xml"/><Relationship Id="rId53" Type="http://schemas.openxmlformats.org/officeDocument/2006/relationships/slideLayout" Target="../slideLayouts/slideLayout53.xml"/><Relationship Id="rId54" Type="http://schemas.openxmlformats.org/officeDocument/2006/relationships/slideLayout" Target="../slideLayouts/slideLayout54.xml"/><Relationship Id="rId55" Type="http://schemas.openxmlformats.org/officeDocument/2006/relationships/slideLayout" Target="../slideLayouts/slideLayout55.xml"/><Relationship Id="rId56" Type="http://schemas.openxmlformats.org/officeDocument/2006/relationships/slideLayout" Target="../slideLayouts/slideLayout56.xml"/><Relationship Id="rId57" Type="http://schemas.openxmlformats.org/officeDocument/2006/relationships/slideLayout" Target="../slideLayouts/slideLayout57.xml"/><Relationship Id="rId58" Type="http://schemas.openxmlformats.org/officeDocument/2006/relationships/slideLayout" Target="../slideLayouts/slideLayout58.xml"/><Relationship Id="rId59" Type="http://schemas.openxmlformats.org/officeDocument/2006/relationships/slideLayout" Target="../slideLayouts/slideLayout59.xml"/><Relationship Id="rId60" Type="http://schemas.openxmlformats.org/officeDocument/2006/relationships/slideLayout" Target="../slideLayouts/slideLayout60.xml"/><Relationship Id="rId61" Type="http://schemas.openxmlformats.org/officeDocument/2006/relationships/slideLayout" Target="../slideLayouts/slideLayout61.xml"/><Relationship Id="rId62" Type="http://schemas.openxmlformats.org/officeDocument/2006/relationships/slideLayout" Target="../slideLayouts/slideLayout62.xml"/><Relationship Id="rId63" Type="http://schemas.openxmlformats.org/officeDocument/2006/relationships/slideLayout" Target="../slideLayouts/slideLayout63.xml"/><Relationship Id="rId64" Type="http://schemas.openxmlformats.org/officeDocument/2006/relationships/slideLayout" Target="../slideLayouts/slideLayout64.xml"/><Relationship Id="rId65" Type="http://schemas.openxmlformats.org/officeDocument/2006/relationships/slideLayout" Target="../slideLayouts/slideLayout65.xml"/><Relationship Id="rId66" Type="http://schemas.openxmlformats.org/officeDocument/2006/relationships/slideLayout" Target="../slideLayouts/slideLayout66.xml"/><Relationship Id="rId67" Type="http://schemas.openxmlformats.org/officeDocument/2006/relationships/slideLayout" Target="../slideLayouts/slideLayout67.xml"/><Relationship Id="rId68" Type="http://schemas.openxmlformats.org/officeDocument/2006/relationships/slideLayout" Target="../slideLayouts/slideLayout68.xml"/><Relationship Id="rId69" Type="http://schemas.openxmlformats.org/officeDocument/2006/relationships/slideLayout" Target="../slideLayouts/slideLayout69.xml"/><Relationship Id="rId70" Type="http://schemas.openxmlformats.org/officeDocument/2006/relationships/slideLayout" Target="../slideLayouts/slideLayout70.xml"/><Relationship Id="rId71" Type="http://schemas.openxmlformats.org/officeDocument/2006/relationships/slideLayout" Target="../slideLayouts/slideLayout71.xml"/><Relationship Id="rId72" Type="http://schemas.openxmlformats.org/officeDocument/2006/relationships/slideLayout" Target="../slideLayouts/slideLayout72.xml"/><Relationship Id="rId73" Type="http://schemas.openxmlformats.org/officeDocument/2006/relationships/slideLayout" Target="../slideLayouts/slideLayout73.xml"/><Relationship Id="rId74" Type="http://schemas.openxmlformats.org/officeDocument/2006/relationships/slideLayout" Target="../slideLayouts/slideLayout74.xml"/><Relationship Id="rId75" Type="http://schemas.openxmlformats.org/officeDocument/2006/relationships/slideLayout" Target="../slideLayouts/slideLayout75.xml"/><Relationship Id="rId76" Type="http://schemas.openxmlformats.org/officeDocument/2006/relationships/slideLayout" Target="../slideLayouts/slideLayout76.xml"/><Relationship Id="rId77" Type="http://schemas.openxmlformats.org/officeDocument/2006/relationships/slideLayout" Target="../slideLayouts/slideLayout77.xml"/><Relationship Id="rId78" Type="http://schemas.openxmlformats.org/officeDocument/2006/relationships/slideLayout" Target="../slideLayouts/slideLayout78.xml"/><Relationship Id="rId79" Type="http://schemas.openxmlformats.org/officeDocument/2006/relationships/slideLayout" Target="../slideLayouts/slideLayout79.xml"/><Relationship Id="rId80" Type="http://schemas.openxmlformats.org/officeDocument/2006/relationships/slideLayout" Target="../slideLayouts/slideLayout80.xml"/><Relationship Id="rId81" Type="http://schemas.openxmlformats.org/officeDocument/2006/relationships/slideLayout" Target="../slideLayouts/slideLayout81.xml"/><Relationship Id="rId82" Type="http://schemas.openxmlformats.org/officeDocument/2006/relationships/slideLayout" Target="../slideLayouts/slideLayout82.xml"/><Relationship Id="rId83" Type="http://schemas.openxmlformats.org/officeDocument/2006/relationships/slideLayout" Target="../slideLayouts/slideLayout83.xml"/><Relationship Id="rId84" Type="http://schemas.openxmlformats.org/officeDocument/2006/relationships/slideLayout" Target="../slideLayouts/slideLayout84.xml"/><Relationship Id="rId85" Type="http://schemas.openxmlformats.org/officeDocument/2006/relationships/slideLayout" Target="../slideLayouts/slideLayout85.xml"/><Relationship Id="rId86" Type="http://schemas.openxmlformats.org/officeDocument/2006/relationships/slideLayout" Target="../slideLayouts/slideLayout86.xml"/><Relationship Id="rId87" Type="http://schemas.openxmlformats.org/officeDocument/2006/relationships/slideLayout" Target="../slideLayouts/slideLayout87.xml"/><Relationship Id="rId88" Type="http://schemas.openxmlformats.org/officeDocument/2006/relationships/slideLayout" Target="../slideLayouts/slideLayout88.xml"/><Relationship Id="rId89" Type="http://schemas.openxmlformats.org/officeDocument/2006/relationships/slideLayout" Target="../slideLayouts/slideLayout89.xml"/><Relationship Id="rId90" Type="http://schemas.openxmlformats.org/officeDocument/2006/relationships/slideLayout" Target="../slideLayouts/slideLayout90.xml"/><Relationship Id="rId91" Type="http://schemas.openxmlformats.org/officeDocument/2006/relationships/slideLayout" Target="../slideLayouts/slideLayout91.xml"/><Relationship Id="rId92" Type="http://schemas.openxmlformats.org/officeDocument/2006/relationships/slideLayout" Target="../slideLayouts/slideLayout92.xml"/><Relationship Id="rId93" Type="http://schemas.openxmlformats.org/officeDocument/2006/relationships/slideLayout" Target="../slideLayouts/slideLayout93.xml"/><Relationship Id="rId94" Type="http://schemas.openxmlformats.org/officeDocument/2006/relationships/slideLayout" Target="../slideLayouts/slideLayout94.xml"/><Relationship Id="rId95" Type="http://schemas.openxmlformats.org/officeDocument/2006/relationships/slideLayout" Target="../slideLayouts/slideLayout95.xml"/><Relationship Id="rId96" Type="http://schemas.openxmlformats.org/officeDocument/2006/relationships/slideLayout" Target="../slideLayouts/slideLayout96.xml"/><Relationship Id="rId97" Type="http://schemas.openxmlformats.org/officeDocument/2006/relationships/slideLayout" Target="../slideLayouts/slideLayout97.xml"/><Relationship Id="rId98" Type="http://schemas.openxmlformats.org/officeDocument/2006/relationships/slideLayout" Target="../slideLayouts/slideLayout98.xml"/><Relationship Id="rId99" Type="http://schemas.openxmlformats.org/officeDocument/2006/relationships/slideLayout" Target="../slideLayouts/slideLayout99.xml"/><Relationship Id="rId100" Type="http://schemas.openxmlformats.org/officeDocument/2006/relationships/slideLayout" Target="../slideLayouts/slideLayout100.xml"/><Relationship Id="rId101" Type="http://schemas.openxmlformats.org/officeDocument/2006/relationships/slideLayout" Target="../slideLayouts/slideLayout101.xml"/><Relationship Id="rId102" Type="http://schemas.openxmlformats.org/officeDocument/2006/relationships/slideLayout" Target="../slideLayouts/slideLayout102.xml"/><Relationship Id="rId103" Type="http://schemas.openxmlformats.org/officeDocument/2006/relationships/slideLayout" Target="../slideLayouts/slideLayout103.xml"/><Relationship Id="rId104" Type="http://schemas.openxmlformats.org/officeDocument/2006/relationships/slideLayout" Target="../slideLayouts/slideLayout104.xml"/><Relationship Id="rId105" Type="http://schemas.openxmlformats.org/officeDocument/2006/relationships/slideLayout" Target="../slideLayouts/slideLayout105.xml"/><Relationship Id="rId106" Type="http://schemas.openxmlformats.org/officeDocument/2006/relationships/slideLayout" Target="../slideLayouts/slideLayout106.xml"/><Relationship Id="rId107" Type="http://schemas.openxmlformats.org/officeDocument/2006/relationships/slideLayout" Target="../slideLayouts/slideLayout107.xml"/><Relationship Id="rId108" Type="http://schemas.openxmlformats.org/officeDocument/2006/relationships/slideLayout" Target="../slideLayouts/slideLayout108.xml"/><Relationship Id="rId109" Type="http://schemas.openxmlformats.org/officeDocument/2006/relationships/slideLayout" Target="../slideLayouts/slideLayout109.xml"/><Relationship Id="rId110" Type="http://schemas.openxmlformats.org/officeDocument/2006/relationships/slideLayout" Target="../slideLayouts/slideLayout110.xml"/><Relationship Id="rId111" Type="http://schemas.openxmlformats.org/officeDocument/2006/relationships/slideLayout" Target="../slideLayouts/slideLayout111.xml"/><Relationship Id="rId112" Type="http://schemas.openxmlformats.org/officeDocument/2006/relationships/slideLayout" Target="../slideLayouts/slideLayout112.xml"/><Relationship Id="rId113"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 id="2147483668" r:id="rId20"/>
    <p:sldLayoutId id="2147483669" r:id="rId21"/>
    <p:sldLayoutId id="2147483670" r:id="rId22"/>
    <p:sldLayoutId id="2147483671" r:id="rId23"/>
    <p:sldLayoutId id="2147483672" r:id="rId24"/>
    <p:sldLayoutId id="2147483673" r:id="rId25"/>
    <p:sldLayoutId id="2147483674" r:id="rId26"/>
    <p:sldLayoutId id="2147483675" r:id="rId27"/>
    <p:sldLayoutId id="2147483676" r:id="rId28"/>
    <p:sldLayoutId id="2147483677" r:id="rId29"/>
    <p:sldLayoutId id="2147483678" r:id="rId30"/>
    <p:sldLayoutId id="2147483679" r:id="rId31"/>
    <p:sldLayoutId id="2147483680" r:id="rId32"/>
    <p:sldLayoutId id="2147483681" r:id="rId33"/>
    <p:sldLayoutId id="2147483682" r:id="rId34"/>
    <p:sldLayoutId id="2147483683" r:id="rId35"/>
    <p:sldLayoutId id="2147483684" r:id="rId36"/>
    <p:sldLayoutId id="2147483685" r:id="rId37"/>
    <p:sldLayoutId id="2147483686" r:id="rId38"/>
    <p:sldLayoutId id="2147483687" r:id="rId39"/>
    <p:sldLayoutId id="2147483688" r:id="rId40"/>
    <p:sldLayoutId id="2147483689" r:id="rId41"/>
    <p:sldLayoutId id="2147483690" r:id="rId42"/>
    <p:sldLayoutId id="2147483691" r:id="rId43"/>
    <p:sldLayoutId id="2147483692" r:id="rId44"/>
    <p:sldLayoutId id="2147483693" r:id="rId45"/>
    <p:sldLayoutId id="2147483694" r:id="rId46"/>
    <p:sldLayoutId id="2147483695" r:id="rId47"/>
    <p:sldLayoutId id="2147483696" r:id="rId48"/>
    <p:sldLayoutId id="2147483697" r:id="rId49"/>
    <p:sldLayoutId id="2147483698" r:id="rId50"/>
    <p:sldLayoutId id="2147483699" r:id="rId51"/>
    <p:sldLayoutId id="2147483700" r:id="rId52"/>
    <p:sldLayoutId id="2147483701" r:id="rId53"/>
    <p:sldLayoutId id="2147483702" r:id="rId54"/>
    <p:sldLayoutId id="2147483703" r:id="rId55"/>
    <p:sldLayoutId id="2147483704" r:id="rId56"/>
    <p:sldLayoutId id="2147483705" r:id="rId57"/>
    <p:sldLayoutId id="2147483706" r:id="rId58"/>
    <p:sldLayoutId id="2147483707" r:id="rId59"/>
    <p:sldLayoutId id="2147483708" r:id="rId60"/>
    <p:sldLayoutId id="2147483709" r:id="rId61"/>
    <p:sldLayoutId id="2147483710" r:id="rId62"/>
    <p:sldLayoutId id="2147483711" r:id="rId63"/>
    <p:sldLayoutId id="2147483712" r:id="rId64"/>
    <p:sldLayoutId id="2147483713" r:id="rId65"/>
    <p:sldLayoutId id="2147483714" r:id="rId66"/>
    <p:sldLayoutId id="2147483715" r:id="rId67"/>
    <p:sldLayoutId id="2147483716" r:id="rId68"/>
    <p:sldLayoutId id="2147483717" r:id="rId69"/>
    <p:sldLayoutId id="2147483718" r:id="rId70"/>
    <p:sldLayoutId id="2147483719" r:id="rId71"/>
    <p:sldLayoutId id="2147483720" r:id="rId72"/>
    <p:sldLayoutId id="2147483721" r:id="rId73"/>
    <p:sldLayoutId id="2147483722" r:id="rId74"/>
    <p:sldLayoutId id="2147483723" r:id="rId75"/>
    <p:sldLayoutId id="2147483724" r:id="rId76"/>
    <p:sldLayoutId id="2147483725" r:id="rId77"/>
    <p:sldLayoutId id="2147483726" r:id="rId78"/>
    <p:sldLayoutId id="2147483727" r:id="rId79"/>
    <p:sldLayoutId id="2147483728" r:id="rId80"/>
    <p:sldLayoutId id="2147483729" r:id="rId81"/>
    <p:sldLayoutId id="2147483730" r:id="rId82"/>
    <p:sldLayoutId id="2147483731" r:id="rId83"/>
    <p:sldLayoutId id="2147483732" r:id="rId84"/>
    <p:sldLayoutId id="2147483733" r:id="rId85"/>
    <p:sldLayoutId id="2147483734" r:id="rId86"/>
    <p:sldLayoutId id="2147483735" r:id="rId87"/>
    <p:sldLayoutId id="2147483736" r:id="rId88"/>
    <p:sldLayoutId id="2147483737" r:id="rId89"/>
    <p:sldLayoutId id="2147483738" r:id="rId90"/>
    <p:sldLayoutId id="2147483739" r:id="rId91"/>
    <p:sldLayoutId id="2147483740" r:id="rId92"/>
    <p:sldLayoutId id="2147483741" r:id="rId93"/>
    <p:sldLayoutId id="2147483742" r:id="rId94"/>
    <p:sldLayoutId id="2147483743" r:id="rId95"/>
    <p:sldLayoutId id="2147483744" r:id="rId96"/>
    <p:sldLayoutId id="2147483745" r:id="rId97"/>
    <p:sldLayoutId id="2147483746" r:id="rId98"/>
    <p:sldLayoutId id="2147483747" r:id="rId99"/>
    <p:sldLayoutId id="2147483748" r:id="rId100"/>
    <p:sldLayoutId id="2147483749" r:id="rId101"/>
    <p:sldLayoutId id="2147483750" r:id="rId102"/>
    <p:sldLayoutId id="2147483751" r:id="rId103"/>
    <p:sldLayoutId id="2147483752" r:id="rId104"/>
    <p:sldLayoutId id="2147483753" r:id="rId105"/>
    <p:sldLayoutId id="2147483754" r:id="rId106"/>
    <p:sldLayoutId id="2147483755" r:id="rId107"/>
    <p:sldLayoutId id="2147483756" r:id="rId108"/>
    <p:sldLayoutId id="2147483757" r:id="rId109"/>
    <p:sldLayoutId id="2147483758" r:id="rId110"/>
    <p:sldLayoutId id="2147483759" r:id="rId111"/>
    <p:sldLayoutId id="2147483760" r:id="rId112"/>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png"/><Relationship Id="rId2" Type="http://schemas.openxmlformats.org/officeDocument/2006/relationships/image" Target="../media/image-1-2.png"/><Relationship Id="rId3" Type="http://schemas.openxmlformats.org/officeDocument/2006/relationships/slideLayout" Target="../slideLayouts/slideLayout2.xml"/><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png"/><Relationship Id="rId2" Type="http://schemas.openxmlformats.org/officeDocument/2006/relationships/slideLayout" Target="../slideLayouts/slideLayout3.xml"/><Relationship Id="rId3"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slideLayout" Target="../slideLayouts/slideLayout4.xml"/><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slideLayout" Target="../slideLayouts/slideLayout5.xml"/><Relationship Id="rId3"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slideLayout" Target="../slideLayouts/slideLayout6.xml"/><Relationship Id="rId3"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slideLayout" Target="../slideLayouts/slideLayout7.xml"/><Relationship Id="rId3"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slideLayout" Target="../slideLayouts/slideLayout8.xml"/><Relationship Id="rId3"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slideLayout" Target="../slideLayouts/slideLayout9.xml"/><Relationship Id="rId3"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slideLayout" Target="../slideLayouts/slideLayout10.xml"/><Relationship Id="rId3"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slideLayout" Target="../slideLayouts/slideLayout11.xml"/><Relationship Id="rId3"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slideLayout" Target="../slideLayouts/slideLayout12.xml"/><Relationship Id="rId3"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slideLayout" Target="../slideLayouts/slideLayout13.xml"/><Relationship Id="rId3"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slideLayout" Target="../slideLayouts/slideLayout14.xml"/><Relationship Id="rId3"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slideLayout" Target="../slideLayouts/slideLayout15.xml"/><Relationship Id="rId3"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slideLayout" Target="../slideLayouts/slideLayout16.xml"/><Relationship Id="rId3"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slideLayout" Target="../slideLayouts/slideLayout17.xml"/><Relationship Id="rId3"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slideLayout" Target="../slideLayouts/slideLayout18.xml"/><Relationship Id="rId3"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slideLayout" Target="../slideLayouts/slideLayout19.xml"/><Relationship Id="rId3"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slideLayout" Target="../slideLayouts/slideLayout20.xml"/><Relationship Id="rId3"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slideLayout" Target="../slideLayouts/slideLayout21.xml"/><Relationship Id="rId3"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1" Type="http://schemas.openxmlformats.org/officeDocument/2006/relationships/image" Target="../media/image-21-1.png"/><Relationship Id="rId2" Type="http://schemas.openxmlformats.org/officeDocument/2006/relationships/slideLayout" Target="../slideLayouts/slideLayout22.xml"/><Relationship Id="rId3"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1" Type="http://schemas.openxmlformats.org/officeDocument/2006/relationships/image" Target="../media/image-22-1.png"/><Relationship Id="rId2" Type="http://schemas.openxmlformats.org/officeDocument/2006/relationships/slideLayout" Target="../slideLayouts/slideLayout23.xml"/><Relationship Id="rId3"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1" Type="http://schemas.openxmlformats.org/officeDocument/2006/relationships/image" Target="../media/image-23-1.png"/><Relationship Id="rId2" Type="http://schemas.openxmlformats.org/officeDocument/2006/relationships/slideLayout" Target="../slideLayouts/slideLayout24.xml"/><Relationship Id="rId3"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1" Type="http://schemas.openxmlformats.org/officeDocument/2006/relationships/image" Target="../media/image-24-1.png"/><Relationship Id="rId2" Type="http://schemas.openxmlformats.org/officeDocument/2006/relationships/slideLayout" Target="../slideLayouts/slideLayout25.xml"/><Relationship Id="rId3" Type="http://schemas.openxmlformats.org/officeDocument/2006/relationships/notesSlide" Target="../notesSlides/notesSlide24.xml"/></Relationships>
</file>

<file path=ppt/slides/_rels/slide25.xml.rels><?xml version="1.0" encoding="UTF-8" standalone="yes"?>
<Relationships xmlns="http://schemas.openxmlformats.org/package/2006/relationships"><Relationship Id="rId1" Type="http://schemas.openxmlformats.org/officeDocument/2006/relationships/image" Target="../media/image-25-1.png"/><Relationship Id="rId2" Type="http://schemas.openxmlformats.org/officeDocument/2006/relationships/slideLayout" Target="../slideLayouts/slideLayout26.xml"/><Relationship Id="rId3" Type="http://schemas.openxmlformats.org/officeDocument/2006/relationships/notesSlide" Target="../notesSlides/notesSlide25.xml"/></Relationships>
</file>

<file path=ppt/slides/_rels/slide26.xml.rels><?xml version="1.0" encoding="UTF-8" standalone="yes"?>
<Relationships xmlns="http://schemas.openxmlformats.org/package/2006/relationships"><Relationship Id="rId1" Type="http://schemas.openxmlformats.org/officeDocument/2006/relationships/image" Target="../media/image-26-1.png"/><Relationship Id="rId2" Type="http://schemas.openxmlformats.org/officeDocument/2006/relationships/slideLayout" Target="../slideLayouts/slideLayout27.xml"/><Relationship Id="rId3" Type="http://schemas.openxmlformats.org/officeDocument/2006/relationships/notesSlide" Target="../notesSlides/notesSlide26.xml"/></Relationships>
</file>

<file path=ppt/slides/_rels/slide27.xml.rels><?xml version="1.0" encoding="UTF-8" standalone="yes"?>
<Relationships xmlns="http://schemas.openxmlformats.org/package/2006/relationships"><Relationship Id="rId1" Type="http://schemas.openxmlformats.org/officeDocument/2006/relationships/image" Target="../media/image-27-1.png"/><Relationship Id="rId2" Type="http://schemas.openxmlformats.org/officeDocument/2006/relationships/slideLayout" Target="../slideLayouts/slideLayout28.xml"/><Relationship Id="rId3" Type="http://schemas.openxmlformats.org/officeDocument/2006/relationships/notesSlide" Target="../notesSlides/notesSlide27.xml"/></Relationships>
</file>

<file path=ppt/slides/_rels/slide28.xml.rels><?xml version="1.0" encoding="UTF-8" standalone="yes"?>
<Relationships xmlns="http://schemas.openxmlformats.org/package/2006/relationships"><Relationship Id="rId1" Type="http://schemas.openxmlformats.org/officeDocument/2006/relationships/image" Target="../media/image-28-1.png"/><Relationship Id="rId2" Type="http://schemas.openxmlformats.org/officeDocument/2006/relationships/slideLayout" Target="../slideLayouts/slideLayout29.xml"/><Relationship Id="rId3" Type="http://schemas.openxmlformats.org/officeDocument/2006/relationships/notesSlide" Target="../notesSlides/notesSlide28.xml"/></Relationships>
</file>

<file path=ppt/slides/_rels/slide29.xml.rels><?xml version="1.0" encoding="UTF-8" standalone="yes"?>
<Relationships xmlns="http://schemas.openxmlformats.org/package/2006/relationships"><Relationship Id="rId1" Type="http://schemas.openxmlformats.org/officeDocument/2006/relationships/image" Target="../media/image-29-1.png"/><Relationship Id="rId2" Type="http://schemas.openxmlformats.org/officeDocument/2006/relationships/slideLayout" Target="../slideLayouts/slideLayout30.xml"/><Relationship Id="rId3" Type="http://schemas.openxmlformats.org/officeDocument/2006/relationships/notesSlide" Target="../notesSlides/notesSlide29.xml"/></Relationships>
</file>

<file path=ppt/slides/_rels/slide30.xml.rels><?xml version="1.0" encoding="UTF-8" standalone="yes"?>
<Relationships xmlns="http://schemas.openxmlformats.org/package/2006/relationships"><Relationship Id="rId1" Type="http://schemas.openxmlformats.org/officeDocument/2006/relationships/image" Target="../media/image-30-1.png"/><Relationship Id="rId2" Type="http://schemas.openxmlformats.org/officeDocument/2006/relationships/slideLayout" Target="../slideLayouts/slideLayout31.xml"/><Relationship Id="rId3" Type="http://schemas.openxmlformats.org/officeDocument/2006/relationships/notesSlide" Target="../notesSlides/notesSlide30.xml"/></Relationships>
</file>

<file path=ppt/slides/_rels/slide31.xml.rels><?xml version="1.0" encoding="UTF-8" standalone="yes"?>
<Relationships xmlns="http://schemas.openxmlformats.org/package/2006/relationships"><Relationship Id="rId1" Type="http://schemas.openxmlformats.org/officeDocument/2006/relationships/image" Target="../media/image-31-1.png"/><Relationship Id="rId2" Type="http://schemas.openxmlformats.org/officeDocument/2006/relationships/slideLayout" Target="../slideLayouts/slideLayout32.xml"/><Relationship Id="rId3" Type="http://schemas.openxmlformats.org/officeDocument/2006/relationships/notesSlide" Target="../notesSlides/notesSlide31.xml"/></Relationships>
</file>

<file path=ppt/slides/_rels/slide32.xml.rels><?xml version="1.0" encoding="UTF-8" standalone="yes"?>
<Relationships xmlns="http://schemas.openxmlformats.org/package/2006/relationships"><Relationship Id="rId1" Type="http://schemas.openxmlformats.org/officeDocument/2006/relationships/image" Target="../media/image-32-1.png"/><Relationship Id="rId2" Type="http://schemas.openxmlformats.org/officeDocument/2006/relationships/slideLayout" Target="../slideLayouts/slideLayout33.xml"/><Relationship Id="rId3" Type="http://schemas.openxmlformats.org/officeDocument/2006/relationships/notesSlide" Target="../notesSlides/notesSlide32.xml"/></Relationships>
</file>

<file path=ppt/slides/_rels/slide33.xml.rels><?xml version="1.0" encoding="UTF-8" standalone="yes"?>
<Relationships xmlns="http://schemas.openxmlformats.org/package/2006/relationships"><Relationship Id="rId1" Type="http://schemas.openxmlformats.org/officeDocument/2006/relationships/image" Target="../media/image-33-1.png"/><Relationship Id="rId2" Type="http://schemas.openxmlformats.org/officeDocument/2006/relationships/slideLayout" Target="../slideLayouts/slideLayout34.xml"/><Relationship Id="rId3" Type="http://schemas.openxmlformats.org/officeDocument/2006/relationships/notesSlide" Target="../notesSlides/notesSlide33.xml"/></Relationships>
</file>

<file path=ppt/slides/_rels/slide34.xml.rels><?xml version="1.0" encoding="UTF-8" standalone="yes"?>
<Relationships xmlns="http://schemas.openxmlformats.org/package/2006/relationships"><Relationship Id="rId1" Type="http://schemas.openxmlformats.org/officeDocument/2006/relationships/image" Target="../media/image-34-1.png"/><Relationship Id="rId2" Type="http://schemas.openxmlformats.org/officeDocument/2006/relationships/slideLayout" Target="../slideLayouts/slideLayout35.xml"/><Relationship Id="rId3" Type="http://schemas.openxmlformats.org/officeDocument/2006/relationships/notesSlide" Target="../notesSlides/notesSlide34.xml"/></Relationships>
</file>

<file path=ppt/slides/_rels/slide35.xml.rels><?xml version="1.0" encoding="UTF-8" standalone="yes"?>
<Relationships xmlns="http://schemas.openxmlformats.org/package/2006/relationships"><Relationship Id="rId1" Type="http://schemas.openxmlformats.org/officeDocument/2006/relationships/image" Target="../media/image-35-1.png"/><Relationship Id="rId2" Type="http://schemas.openxmlformats.org/officeDocument/2006/relationships/slideLayout" Target="../slideLayouts/slideLayout36.xml"/><Relationship Id="rId3" Type="http://schemas.openxmlformats.org/officeDocument/2006/relationships/notesSlide" Target="../notesSlides/notesSlide35.xml"/></Relationships>
</file>

<file path=ppt/slides/_rels/slide36.xml.rels><?xml version="1.0" encoding="UTF-8" standalone="yes"?>
<Relationships xmlns="http://schemas.openxmlformats.org/package/2006/relationships"><Relationship Id="rId1" Type="http://schemas.openxmlformats.org/officeDocument/2006/relationships/image" Target="../media/image-36-1.png"/><Relationship Id="rId2" Type="http://schemas.openxmlformats.org/officeDocument/2006/relationships/slideLayout" Target="../slideLayouts/slideLayout37.xml"/><Relationship Id="rId3" Type="http://schemas.openxmlformats.org/officeDocument/2006/relationships/notesSlide" Target="../notesSlides/notesSlide36.xml"/></Relationships>
</file>

<file path=ppt/slides/_rels/slide37.xml.rels><?xml version="1.0" encoding="UTF-8" standalone="yes"?>
<Relationships xmlns="http://schemas.openxmlformats.org/package/2006/relationships"><Relationship Id="rId1" Type="http://schemas.openxmlformats.org/officeDocument/2006/relationships/image" Target="../media/image-37-1.png"/><Relationship Id="rId2" Type="http://schemas.openxmlformats.org/officeDocument/2006/relationships/slideLayout" Target="../slideLayouts/slideLayout38.xml"/><Relationship Id="rId3" Type="http://schemas.openxmlformats.org/officeDocument/2006/relationships/notesSlide" Target="../notesSlides/notesSlide37.xml"/></Relationships>
</file>

<file path=ppt/slides/_rels/slide38.xml.rels><?xml version="1.0" encoding="UTF-8" standalone="yes"?>
<Relationships xmlns="http://schemas.openxmlformats.org/package/2006/relationships"><Relationship Id="rId1" Type="http://schemas.openxmlformats.org/officeDocument/2006/relationships/image" Target="../media/image-38-1.png"/><Relationship Id="rId2" Type="http://schemas.openxmlformats.org/officeDocument/2006/relationships/slideLayout" Target="../slideLayouts/slideLayout39.xml"/><Relationship Id="rId3" Type="http://schemas.openxmlformats.org/officeDocument/2006/relationships/notesSlide" Target="../notesSlides/notesSlide38.xml"/></Relationships>
</file>

<file path=ppt/slides/_rels/slide39.xml.rels><?xml version="1.0" encoding="UTF-8" standalone="yes"?>
<Relationships xmlns="http://schemas.openxmlformats.org/package/2006/relationships"><Relationship Id="rId1" Type="http://schemas.openxmlformats.org/officeDocument/2006/relationships/image" Target="../media/image-39-1.png"/><Relationship Id="rId2" Type="http://schemas.openxmlformats.org/officeDocument/2006/relationships/slideLayout" Target="../slideLayouts/slideLayout40.xml"/><Relationship Id="rId3" Type="http://schemas.openxmlformats.org/officeDocument/2006/relationships/notesSlide" Target="../notesSlides/notesSlide39.xml"/></Relationships>
</file>

<file path=ppt/slides/_rels/slide40.xml.rels><?xml version="1.0" encoding="UTF-8" standalone="yes"?>
<Relationships xmlns="http://schemas.openxmlformats.org/package/2006/relationships"><Relationship Id="rId1" Type="http://schemas.openxmlformats.org/officeDocument/2006/relationships/image" Target="../media/image-40-1.png"/><Relationship Id="rId2" Type="http://schemas.openxmlformats.org/officeDocument/2006/relationships/slideLayout" Target="../slideLayouts/slideLayout41.xml"/><Relationship Id="rId3" Type="http://schemas.openxmlformats.org/officeDocument/2006/relationships/notesSlide" Target="../notesSlides/notesSlide40.xml"/></Relationships>
</file>

<file path=ppt/slides/_rels/slide41.xml.rels><?xml version="1.0" encoding="UTF-8" standalone="yes"?>
<Relationships xmlns="http://schemas.openxmlformats.org/package/2006/relationships"><Relationship Id="rId1" Type="http://schemas.openxmlformats.org/officeDocument/2006/relationships/image" Target="../media/image-41-1.png"/><Relationship Id="rId2" Type="http://schemas.openxmlformats.org/officeDocument/2006/relationships/slideLayout" Target="../slideLayouts/slideLayout42.xml"/><Relationship Id="rId3" Type="http://schemas.openxmlformats.org/officeDocument/2006/relationships/notesSlide" Target="../notesSlides/notesSlide41.xml"/></Relationships>
</file>

<file path=ppt/slides/_rels/slide42.xml.rels><?xml version="1.0" encoding="UTF-8" standalone="yes"?>
<Relationships xmlns="http://schemas.openxmlformats.org/package/2006/relationships"><Relationship Id="rId1" Type="http://schemas.openxmlformats.org/officeDocument/2006/relationships/image" Target="../media/image-42-1.png"/><Relationship Id="rId2" Type="http://schemas.openxmlformats.org/officeDocument/2006/relationships/slideLayout" Target="../slideLayouts/slideLayout43.xml"/><Relationship Id="rId3" Type="http://schemas.openxmlformats.org/officeDocument/2006/relationships/notesSlide" Target="../notesSlides/notesSlide42.xml"/></Relationships>
</file>

<file path=ppt/slides/_rels/slide43.xml.rels><?xml version="1.0" encoding="UTF-8" standalone="yes"?>
<Relationships xmlns="http://schemas.openxmlformats.org/package/2006/relationships"><Relationship Id="rId1" Type="http://schemas.openxmlformats.org/officeDocument/2006/relationships/image" Target="../media/image-43-1.png"/><Relationship Id="rId2" Type="http://schemas.openxmlformats.org/officeDocument/2006/relationships/slideLayout" Target="../slideLayouts/slideLayout44.xml"/><Relationship Id="rId3" Type="http://schemas.openxmlformats.org/officeDocument/2006/relationships/notesSlide" Target="../notesSlides/notesSlide43.xml"/></Relationships>
</file>

<file path=ppt/slides/_rels/slide44.xml.rels><?xml version="1.0" encoding="UTF-8" standalone="yes"?>
<Relationships xmlns="http://schemas.openxmlformats.org/package/2006/relationships"><Relationship Id="rId1" Type="http://schemas.openxmlformats.org/officeDocument/2006/relationships/image" Target="../media/image-44-1.png"/><Relationship Id="rId2" Type="http://schemas.openxmlformats.org/officeDocument/2006/relationships/slideLayout" Target="../slideLayouts/slideLayout45.xml"/><Relationship Id="rId3" Type="http://schemas.openxmlformats.org/officeDocument/2006/relationships/notesSlide" Target="../notesSlides/notesSlide44.xml"/></Relationships>
</file>

<file path=ppt/slides/_rels/slide45.xml.rels><?xml version="1.0" encoding="UTF-8" standalone="yes"?>
<Relationships xmlns="http://schemas.openxmlformats.org/package/2006/relationships"><Relationship Id="rId1" Type="http://schemas.openxmlformats.org/officeDocument/2006/relationships/image" Target="../media/image-45-1.png"/><Relationship Id="rId2" Type="http://schemas.openxmlformats.org/officeDocument/2006/relationships/slideLayout" Target="../slideLayouts/slideLayout46.xml"/><Relationship Id="rId3" Type="http://schemas.openxmlformats.org/officeDocument/2006/relationships/notesSlide" Target="../notesSlides/notesSlide45.xml"/></Relationships>
</file>

<file path=ppt/slides/_rels/slide46.xml.rels><?xml version="1.0" encoding="UTF-8" standalone="yes"?>
<Relationships xmlns="http://schemas.openxmlformats.org/package/2006/relationships"><Relationship Id="rId1" Type="http://schemas.openxmlformats.org/officeDocument/2006/relationships/image" Target="../media/image-46-1.png"/><Relationship Id="rId2" Type="http://schemas.openxmlformats.org/officeDocument/2006/relationships/slideLayout" Target="../slideLayouts/slideLayout47.xml"/><Relationship Id="rId3" Type="http://schemas.openxmlformats.org/officeDocument/2006/relationships/notesSlide" Target="../notesSlides/notesSlide46.xml"/></Relationships>
</file>

<file path=ppt/slides/_rels/slide47.xml.rels><?xml version="1.0" encoding="UTF-8" standalone="yes"?>
<Relationships xmlns="http://schemas.openxmlformats.org/package/2006/relationships"><Relationship Id="rId1" Type="http://schemas.openxmlformats.org/officeDocument/2006/relationships/image" Target="../media/image-47-1.png"/><Relationship Id="rId2" Type="http://schemas.openxmlformats.org/officeDocument/2006/relationships/slideLayout" Target="../slideLayouts/slideLayout48.xml"/><Relationship Id="rId3" Type="http://schemas.openxmlformats.org/officeDocument/2006/relationships/notesSlide" Target="../notesSlides/notesSlide47.xml"/></Relationships>
</file>

<file path=ppt/slides/_rels/slide48.xml.rels><?xml version="1.0" encoding="UTF-8" standalone="yes"?>
<Relationships xmlns="http://schemas.openxmlformats.org/package/2006/relationships"><Relationship Id="rId1" Type="http://schemas.openxmlformats.org/officeDocument/2006/relationships/image" Target="../media/image-48-1.png"/><Relationship Id="rId2" Type="http://schemas.openxmlformats.org/officeDocument/2006/relationships/slideLayout" Target="../slideLayouts/slideLayout49.xml"/><Relationship Id="rId3" Type="http://schemas.openxmlformats.org/officeDocument/2006/relationships/notesSlide" Target="../notesSlides/notesSlide48.xml"/></Relationships>
</file>

<file path=ppt/slides/_rels/slide49.xml.rels><?xml version="1.0" encoding="UTF-8" standalone="yes"?>
<Relationships xmlns="http://schemas.openxmlformats.org/package/2006/relationships"><Relationship Id="rId1" Type="http://schemas.openxmlformats.org/officeDocument/2006/relationships/image" Target="../media/image-49-1.png"/><Relationship Id="rId2" Type="http://schemas.openxmlformats.org/officeDocument/2006/relationships/slideLayout" Target="../slideLayouts/slideLayout50.xml"/><Relationship Id="rId3" Type="http://schemas.openxmlformats.org/officeDocument/2006/relationships/notesSlide" Target="../notesSlides/notesSlide49.xml"/></Relationships>
</file>

<file path=ppt/slides/_rels/slide50.xml.rels><?xml version="1.0" encoding="UTF-8" standalone="yes"?>
<Relationships xmlns="http://schemas.openxmlformats.org/package/2006/relationships"><Relationship Id="rId1" Type="http://schemas.openxmlformats.org/officeDocument/2006/relationships/image" Target="../media/image-50-1.png"/><Relationship Id="rId2" Type="http://schemas.openxmlformats.org/officeDocument/2006/relationships/slideLayout" Target="../slideLayouts/slideLayout51.xml"/><Relationship Id="rId3" Type="http://schemas.openxmlformats.org/officeDocument/2006/relationships/notesSlide" Target="../notesSlides/notesSlide50.xml"/></Relationships>
</file>

<file path=ppt/slides/_rels/slide51.xml.rels><?xml version="1.0" encoding="UTF-8" standalone="yes"?>
<Relationships xmlns="http://schemas.openxmlformats.org/package/2006/relationships"><Relationship Id="rId1" Type="http://schemas.openxmlformats.org/officeDocument/2006/relationships/image" Target="../media/image-51-1.png"/><Relationship Id="rId2" Type="http://schemas.openxmlformats.org/officeDocument/2006/relationships/slideLayout" Target="../slideLayouts/slideLayout52.xml"/><Relationship Id="rId3" Type="http://schemas.openxmlformats.org/officeDocument/2006/relationships/notesSlide" Target="../notesSlides/notesSlide51.xml"/></Relationships>
</file>

<file path=ppt/slides/_rels/slide52.xml.rels><?xml version="1.0" encoding="UTF-8" standalone="yes"?>
<Relationships xmlns="http://schemas.openxmlformats.org/package/2006/relationships"><Relationship Id="rId1" Type="http://schemas.openxmlformats.org/officeDocument/2006/relationships/image" Target="../media/image-52-1.png"/><Relationship Id="rId2" Type="http://schemas.openxmlformats.org/officeDocument/2006/relationships/slideLayout" Target="../slideLayouts/slideLayout53.xml"/><Relationship Id="rId3" Type="http://schemas.openxmlformats.org/officeDocument/2006/relationships/notesSlide" Target="../notesSlides/notesSlide52.xml"/></Relationships>
</file>

<file path=ppt/slides/_rels/slide53.xml.rels><?xml version="1.0" encoding="UTF-8" standalone="yes"?>
<Relationships xmlns="http://schemas.openxmlformats.org/package/2006/relationships"><Relationship Id="rId1" Type="http://schemas.openxmlformats.org/officeDocument/2006/relationships/image" Target="../media/image-53-1.png"/><Relationship Id="rId2" Type="http://schemas.openxmlformats.org/officeDocument/2006/relationships/slideLayout" Target="../slideLayouts/slideLayout54.xml"/><Relationship Id="rId3" Type="http://schemas.openxmlformats.org/officeDocument/2006/relationships/notesSlide" Target="../notesSlides/notesSlide53.xml"/></Relationships>
</file>

<file path=ppt/slides/_rels/slide54.xml.rels><?xml version="1.0" encoding="UTF-8" standalone="yes"?>
<Relationships xmlns="http://schemas.openxmlformats.org/package/2006/relationships"><Relationship Id="rId1" Type="http://schemas.openxmlformats.org/officeDocument/2006/relationships/image" Target="../media/image-54-1.png"/><Relationship Id="rId2" Type="http://schemas.openxmlformats.org/officeDocument/2006/relationships/slideLayout" Target="../slideLayouts/slideLayout55.xml"/><Relationship Id="rId3" Type="http://schemas.openxmlformats.org/officeDocument/2006/relationships/notesSlide" Target="../notesSlides/notesSlide54.xml"/></Relationships>
</file>

<file path=ppt/slides/_rels/slide55.xml.rels><?xml version="1.0" encoding="UTF-8" standalone="yes"?>
<Relationships xmlns="http://schemas.openxmlformats.org/package/2006/relationships"><Relationship Id="rId1" Type="http://schemas.openxmlformats.org/officeDocument/2006/relationships/image" Target="../media/image-55-1.png"/><Relationship Id="rId2" Type="http://schemas.openxmlformats.org/officeDocument/2006/relationships/slideLayout" Target="../slideLayouts/slideLayout56.xml"/><Relationship Id="rId3" Type="http://schemas.openxmlformats.org/officeDocument/2006/relationships/notesSlide" Target="../notesSlides/notesSlide55.xml"/></Relationships>
</file>

<file path=ppt/slides/_rels/slide56.xml.rels><?xml version="1.0" encoding="UTF-8" standalone="yes"?>
<Relationships xmlns="http://schemas.openxmlformats.org/package/2006/relationships"><Relationship Id="rId1" Type="http://schemas.openxmlformats.org/officeDocument/2006/relationships/image" Target="../media/image-56-1.png"/><Relationship Id="rId2" Type="http://schemas.openxmlformats.org/officeDocument/2006/relationships/slideLayout" Target="../slideLayouts/slideLayout57.xml"/><Relationship Id="rId3" Type="http://schemas.openxmlformats.org/officeDocument/2006/relationships/notesSlide" Target="../notesSlides/notesSlide56.xml"/></Relationships>
</file>

<file path=ppt/slides/_rels/slide57.xml.rels><?xml version="1.0" encoding="UTF-8" standalone="yes"?>
<Relationships xmlns="http://schemas.openxmlformats.org/package/2006/relationships"><Relationship Id="rId1" Type="http://schemas.openxmlformats.org/officeDocument/2006/relationships/image" Target="../media/image-57-1.png"/><Relationship Id="rId2" Type="http://schemas.openxmlformats.org/officeDocument/2006/relationships/slideLayout" Target="../slideLayouts/slideLayout58.xml"/><Relationship Id="rId3" Type="http://schemas.openxmlformats.org/officeDocument/2006/relationships/notesSlide" Target="../notesSlides/notesSlide57.xml"/></Relationships>
</file>

<file path=ppt/slides/_rels/slide58.xml.rels><?xml version="1.0" encoding="UTF-8" standalone="yes"?>
<Relationships xmlns="http://schemas.openxmlformats.org/package/2006/relationships"><Relationship Id="rId1" Type="http://schemas.openxmlformats.org/officeDocument/2006/relationships/image" Target="../media/image-58-1.png"/><Relationship Id="rId2" Type="http://schemas.openxmlformats.org/officeDocument/2006/relationships/slideLayout" Target="../slideLayouts/slideLayout59.xml"/><Relationship Id="rId3" Type="http://schemas.openxmlformats.org/officeDocument/2006/relationships/notesSlide" Target="../notesSlides/notesSlide58.xml"/></Relationships>
</file>

<file path=ppt/slides/_rels/slide59.xml.rels><?xml version="1.0" encoding="UTF-8" standalone="yes"?>
<Relationships xmlns="http://schemas.openxmlformats.org/package/2006/relationships"><Relationship Id="rId1" Type="http://schemas.openxmlformats.org/officeDocument/2006/relationships/image" Target="../media/image-59-1.png"/><Relationship Id="rId2" Type="http://schemas.openxmlformats.org/officeDocument/2006/relationships/slideLayout" Target="../slideLayouts/slideLayout60.xml"/><Relationship Id="rId3" Type="http://schemas.openxmlformats.org/officeDocument/2006/relationships/notesSlide" Target="../notesSlides/notesSlide59.xml"/></Relationships>
</file>

<file path=ppt/slides/_rels/slide60.xml.rels><?xml version="1.0" encoding="UTF-8" standalone="yes"?>
<Relationships xmlns="http://schemas.openxmlformats.org/package/2006/relationships"><Relationship Id="rId1" Type="http://schemas.openxmlformats.org/officeDocument/2006/relationships/image" Target="../media/image-60-1.png"/><Relationship Id="rId2" Type="http://schemas.openxmlformats.org/officeDocument/2006/relationships/slideLayout" Target="../slideLayouts/slideLayout61.xml"/><Relationship Id="rId3" Type="http://schemas.openxmlformats.org/officeDocument/2006/relationships/notesSlide" Target="../notesSlides/notesSlide60.xml"/></Relationships>
</file>

<file path=ppt/slides/_rels/slide61.xml.rels><?xml version="1.0" encoding="UTF-8" standalone="yes"?>
<Relationships xmlns="http://schemas.openxmlformats.org/package/2006/relationships"><Relationship Id="rId1" Type="http://schemas.openxmlformats.org/officeDocument/2006/relationships/image" Target="../media/image-61-1.png"/><Relationship Id="rId2" Type="http://schemas.openxmlformats.org/officeDocument/2006/relationships/slideLayout" Target="../slideLayouts/slideLayout62.xml"/><Relationship Id="rId3" Type="http://schemas.openxmlformats.org/officeDocument/2006/relationships/notesSlide" Target="../notesSlides/notesSlide61.xml"/></Relationships>
</file>

<file path=ppt/slides/_rels/slide62.xml.rels><?xml version="1.0" encoding="UTF-8" standalone="yes"?>
<Relationships xmlns="http://schemas.openxmlformats.org/package/2006/relationships"><Relationship Id="rId1" Type="http://schemas.openxmlformats.org/officeDocument/2006/relationships/image" Target="../media/image-62-1.png"/><Relationship Id="rId2" Type="http://schemas.openxmlformats.org/officeDocument/2006/relationships/slideLayout" Target="../slideLayouts/slideLayout63.xml"/><Relationship Id="rId3" Type="http://schemas.openxmlformats.org/officeDocument/2006/relationships/notesSlide" Target="../notesSlides/notesSlide62.xml"/></Relationships>
</file>

<file path=ppt/slides/_rels/slide63.xml.rels><?xml version="1.0" encoding="UTF-8" standalone="yes"?>
<Relationships xmlns="http://schemas.openxmlformats.org/package/2006/relationships"><Relationship Id="rId1" Type="http://schemas.openxmlformats.org/officeDocument/2006/relationships/image" Target="../media/image-63-1.png"/><Relationship Id="rId2" Type="http://schemas.openxmlformats.org/officeDocument/2006/relationships/slideLayout" Target="../slideLayouts/slideLayout64.xml"/><Relationship Id="rId3" Type="http://schemas.openxmlformats.org/officeDocument/2006/relationships/notesSlide" Target="../notesSlides/notesSlide63.xml"/></Relationships>
</file>

<file path=ppt/slides/_rels/slide64.xml.rels><?xml version="1.0" encoding="UTF-8" standalone="yes"?>
<Relationships xmlns="http://schemas.openxmlformats.org/package/2006/relationships"><Relationship Id="rId1" Type="http://schemas.openxmlformats.org/officeDocument/2006/relationships/image" Target="../media/image-64-1.png"/><Relationship Id="rId2" Type="http://schemas.openxmlformats.org/officeDocument/2006/relationships/slideLayout" Target="../slideLayouts/slideLayout65.xml"/><Relationship Id="rId3" Type="http://schemas.openxmlformats.org/officeDocument/2006/relationships/notesSlide" Target="../notesSlides/notesSlide64.xml"/></Relationships>
</file>

<file path=ppt/slides/_rels/slide65.xml.rels><?xml version="1.0" encoding="UTF-8" standalone="yes"?>
<Relationships xmlns="http://schemas.openxmlformats.org/package/2006/relationships"><Relationship Id="rId1" Type="http://schemas.openxmlformats.org/officeDocument/2006/relationships/image" Target="../media/image-65-1.png"/><Relationship Id="rId2" Type="http://schemas.openxmlformats.org/officeDocument/2006/relationships/slideLayout" Target="../slideLayouts/slideLayout66.xml"/><Relationship Id="rId3" Type="http://schemas.openxmlformats.org/officeDocument/2006/relationships/notesSlide" Target="../notesSlides/notesSlide65.xml"/></Relationships>
</file>

<file path=ppt/slides/_rels/slide66.xml.rels><?xml version="1.0" encoding="UTF-8" standalone="yes"?>
<Relationships xmlns="http://schemas.openxmlformats.org/package/2006/relationships"><Relationship Id="rId1" Type="http://schemas.openxmlformats.org/officeDocument/2006/relationships/image" Target="../media/image-66-1.png"/><Relationship Id="rId2" Type="http://schemas.openxmlformats.org/officeDocument/2006/relationships/slideLayout" Target="../slideLayouts/slideLayout67.xml"/><Relationship Id="rId3" Type="http://schemas.openxmlformats.org/officeDocument/2006/relationships/notesSlide" Target="../notesSlides/notesSlide66.xml"/></Relationships>
</file>

<file path=ppt/slides/_rels/slide67.xml.rels><?xml version="1.0" encoding="UTF-8" standalone="yes"?>
<Relationships xmlns="http://schemas.openxmlformats.org/package/2006/relationships"><Relationship Id="rId1" Type="http://schemas.openxmlformats.org/officeDocument/2006/relationships/image" Target="../media/image-67-1.png"/><Relationship Id="rId2" Type="http://schemas.openxmlformats.org/officeDocument/2006/relationships/slideLayout" Target="../slideLayouts/slideLayout68.xml"/><Relationship Id="rId3" Type="http://schemas.openxmlformats.org/officeDocument/2006/relationships/notesSlide" Target="../notesSlides/notesSlide67.xml"/></Relationships>
</file>

<file path=ppt/slides/_rels/slide68.xml.rels><?xml version="1.0" encoding="UTF-8" standalone="yes"?>
<Relationships xmlns="http://schemas.openxmlformats.org/package/2006/relationships"><Relationship Id="rId1" Type="http://schemas.openxmlformats.org/officeDocument/2006/relationships/image" Target="../media/image-68-1.png"/><Relationship Id="rId2" Type="http://schemas.openxmlformats.org/officeDocument/2006/relationships/slideLayout" Target="../slideLayouts/slideLayout69.xml"/><Relationship Id="rId3" Type="http://schemas.openxmlformats.org/officeDocument/2006/relationships/notesSlide" Target="../notesSlides/notesSlide68.xml"/></Relationships>
</file>

<file path=ppt/slides/_rels/slide69.xml.rels><?xml version="1.0" encoding="UTF-8" standalone="yes"?>
<Relationships xmlns="http://schemas.openxmlformats.org/package/2006/relationships"><Relationship Id="rId1" Type="http://schemas.openxmlformats.org/officeDocument/2006/relationships/image" Target="../media/image-69-1.png"/><Relationship Id="rId2" Type="http://schemas.openxmlformats.org/officeDocument/2006/relationships/slideLayout" Target="../slideLayouts/slideLayout70.xml"/><Relationship Id="rId3" Type="http://schemas.openxmlformats.org/officeDocument/2006/relationships/notesSlide" Target="../notesSlides/notesSlide69.xml"/></Relationships>
</file>

<file path=ppt/slides/_rels/slide70.xml.rels><?xml version="1.0" encoding="UTF-8" standalone="yes"?>
<Relationships xmlns="http://schemas.openxmlformats.org/package/2006/relationships"><Relationship Id="rId1" Type="http://schemas.openxmlformats.org/officeDocument/2006/relationships/image" Target="../media/image-70-1.png"/><Relationship Id="rId2" Type="http://schemas.openxmlformats.org/officeDocument/2006/relationships/slideLayout" Target="../slideLayouts/slideLayout71.xml"/><Relationship Id="rId3" Type="http://schemas.openxmlformats.org/officeDocument/2006/relationships/notesSlide" Target="../notesSlides/notesSlide70.xml"/></Relationships>
</file>

<file path=ppt/slides/_rels/slide71.xml.rels><?xml version="1.0" encoding="UTF-8" standalone="yes"?>
<Relationships xmlns="http://schemas.openxmlformats.org/package/2006/relationships"><Relationship Id="rId1" Type="http://schemas.openxmlformats.org/officeDocument/2006/relationships/image" Target="../media/image-71-1.png"/><Relationship Id="rId2" Type="http://schemas.openxmlformats.org/officeDocument/2006/relationships/slideLayout" Target="../slideLayouts/slideLayout72.xml"/><Relationship Id="rId3" Type="http://schemas.openxmlformats.org/officeDocument/2006/relationships/notesSlide" Target="../notesSlides/notesSlide71.xml"/></Relationships>
</file>

<file path=ppt/slides/_rels/slide72.xml.rels><?xml version="1.0" encoding="UTF-8" standalone="yes"?>
<Relationships xmlns="http://schemas.openxmlformats.org/package/2006/relationships"><Relationship Id="rId1" Type="http://schemas.openxmlformats.org/officeDocument/2006/relationships/image" Target="../media/image-72-1.png"/><Relationship Id="rId2" Type="http://schemas.openxmlformats.org/officeDocument/2006/relationships/slideLayout" Target="../slideLayouts/slideLayout73.xml"/><Relationship Id="rId3" Type="http://schemas.openxmlformats.org/officeDocument/2006/relationships/notesSlide" Target="../notesSlides/notesSlide72.xml"/></Relationships>
</file>

<file path=ppt/slides/_rels/slide73.xml.rels><?xml version="1.0" encoding="UTF-8" standalone="yes"?>
<Relationships xmlns="http://schemas.openxmlformats.org/package/2006/relationships"><Relationship Id="rId1" Type="http://schemas.openxmlformats.org/officeDocument/2006/relationships/image" Target="../media/image-73-1.png"/><Relationship Id="rId2" Type="http://schemas.openxmlformats.org/officeDocument/2006/relationships/slideLayout" Target="../slideLayouts/slideLayout74.xml"/><Relationship Id="rId3" Type="http://schemas.openxmlformats.org/officeDocument/2006/relationships/notesSlide" Target="../notesSlides/notesSlide73.xml"/></Relationships>
</file>

<file path=ppt/slides/_rels/slide74.xml.rels><?xml version="1.0" encoding="UTF-8" standalone="yes"?>
<Relationships xmlns="http://schemas.openxmlformats.org/package/2006/relationships"><Relationship Id="rId1" Type="http://schemas.openxmlformats.org/officeDocument/2006/relationships/image" Target="../media/image-74-1.png"/><Relationship Id="rId2" Type="http://schemas.openxmlformats.org/officeDocument/2006/relationships/slideLayout" Target="../slideLayouts/slideLayout75.xml"/><Relationship Id="rId3" Type="http://schemas.openxmlformats.org/officeDocument/2006/relationships/notesSlide" Target="../notesSlides/notesSlide74.xml"/></Relationships>
</file>

<file path=ppt/slides/_rels/slide75.xml.rels><?xml version="1.0" encoding="UTF-8" standalone="yes"?>
<Relationships xmlns="http://schemas.openxmlformats.org/package/2006/relationships"><Relationship Id="rId1" Type="http://schemas.openxmlformats.org/officeDocument/2006/relationships/image" Target="../media/image-75-1.png"/><Relationship Id="rId2" Type="http://schemas.openxmlformats.org/officeDocument/2006/relationships/slideLayout" Target="../slideLayouts/slideLayout76.xml"/><Relationship Id="rId3" Type="http://schemas.openxmlformats.org/officeDocument/2006/relationships/notesSlide" Target="../notesSlides/notesSlide75.xml"/></Relationships>
</file>

<file path=ppt/slides/_rels/slide76.xml.rels><?xml version="1.0" encoding="UTF-8" standalone="yes"?>
<Relationships xmlns="http://schemas.openxmlformats.org/package/2006/relationships"><Relationship Id="rId1" Type="http://schemas.openxmlformats.org/officeDocument/2006/relationships/image" Target="../media/image-76-1.png"/><Relationship Id="rId2" Type="http://schemas.openxmlformats.org/officeDocument/2006/relationships/slideLayout" Target="../slideLayouts/slideLayout77.xml"/><Relationship Id="rId3" Type="http://schemas.openxmlformats.org/officeDocument/2006/relationships/notesSlide" Target="../notesSlides/notesSlide76.xml"/></Relationships>
</file>

<file path=ppt/slides/_rels/slide77.xml.rels><?xml version="1.0" encoding="UTF-8" standalone="yes"?>
<Relationships xmlns="http://schemas.openxmlformats.org/package/2006/relationships"><Relationship Id="rId1" Type="http://schemas.openxmlformats.org/officeDocument/2006/relationships/image" Target="../media/image-77-1.png"/><Relationship Id="rId2" Type="http://schemas.openxmlformats.org/officeDocument/2006/relationships/slideLayout" Target="../slideLayouts/slideLayout78.xml"/><Relationship Id="rId3" Type="http://schemas.openxmlformats.org/officeDocument/2006/relationships/notesSlide" Target="../notesSlides/notesSlide77.xml"/></Relationships>
</file>

<file path=ppt/slides/_rels/slide78.xml.rels><?xml version="1.0" encoding="UTF-8" standalone="yes"?>
<Relationships xmlns="http://schemas.openxmlformats.org/package/2006/relationships"><Relationship Id="rId1" Type="http://schemas.openxmlformats.org/officeDocument/2006/relationships/image" Target="../media/image-78-1.png"/><Relationship Id="rId2" Type="http://schemas.openxmlformats.org/officeDocument/2006/relationships/slideLayout" Target="../slideLayouts/slideLayout79.xml"/><Relationship Id="rId3" Type="http://schemas.openxmlformats.org/officeDocument/2006/relationships/notesSlide" Target="../notesSlides/notesSlide78.xml"/></Relationships>
</file>

<file path=ppt/slides/_rels/slide79.xml.rels><?xml version="1.0" encoding="UTF-8" standalone="yes"?>
<Relationships xmlns="http://schemas.openxmlformats.org/package/2006/relationships"><Relationship Id="rId1" Type="http://schemas.openxmlformats.org/officeDocument/2006/relationships/image" Target="../media/image-79-1.png"/><Relationship Id="rId2" Type="http://schemas.openxmlformats.org/officeDocument/2006/relationships/slideLayout" Target="../slideLayouts/slideLayout80.xml"/><Relationship Id="rId3" Type="http://schemas.openxmlformats.org/officeDocument/2006/relationships/notesSlide" Target="../notesSlides/notesSlide79.xml"/></Relationships>
</file>

<file path=ppt/slides/_rels/slide80.xml.rels><?xml version="1.0" encoding="UTF-8" standalone="yes"?>
<Relationships xmlns="http://schemas.openxmlformats.org/package/2006/relationships"><Relationship Id="rId1" Type="http://schemas.openxmlformats.org/officeDocument/2006/relationships/image" Target="../media/image-80-1.png"/><Relationship Id="rId2" Type="http://schemas.openxmlformats.org/officeDocument/2006/relationships/slideLayout" Target="../slideLayouts/slideLayout81.xml"/><Relationship Id="rId3" Type="http://schemas.openxmlformats.org/officeDocument/2006/relationships/notesSlide" Target="../notesSlides/notesSlide80.xml"/></Relationships>
</file>

<file path=ppt/slides/_rels/slide81.xml.rels><?xml version="1.0" encoding="UTF-8" standalone="yes"?>
<Relationships xmlns="http://schemas.openxmlformats.org/package/2006/relationships"><Relationship Id="rId1" Type="http://schemas.openxmlformats.org/officeDocument/2006/relationships/image" Target="../media/image-81-1.png"/><Relationship Id="rId2" Type="http://schemas.openxmlformats.org/officeDocument/2006/relationships/slideLayout" Target="../slideLayouts/slideLayout82.xml"/><Relationship Id="rId3" Type="http://schemas.openxmlformats.org/officeDocument/2006/relationships/notesSlide" Target="../notesSlides/notesSlide81.xml"/></Relationships>
</file>

<file path=ppt/slides/_rels/slide82.xml.rels><?xml version="1.0" encoding="UTF-8" standalone="yes"?>
<Relationships xmlns="http://schemas.openxmlformats.org/package/2006/relationships"><Relationship Id="rId1" Type="http://schemas.openxmlformats.org/officeDocument/2006/relationships/image" Target="../media/image-82-1.png"/><Relationship Id="rId2" Type="http://schemas.openxmlformats.org/officeDocument/2006/relationships/slideLayout" Target="../slideLayouts/slideLayout83.xml"/><Relationship Id="rId3" Type="http://schemas.openxmlformats.org/officeDocument/2006/relationships/notesSlide" Target="../notesSlides/notesSlide82.xml"/></Relationships>
</file>

<file path=ppt/slides/_rels/slide83.xml.rels><?xml version="1.0" encoding="UTF-8" standalone="yes"?>
<Relationships xmlns="http://schemas.openxmlformats.org/package/2006/relationships"><Relationship Id="rId1" Type="http://schemas.openxmlformats.org/officeDocument/2006/relationships/image" Target="../media/image-83-1.png"/><Relationship Id="rId2" Type="http://schemas.openxmlformats.org/officeDocument/2006/relationships/slideLayout" Target="../slideLayouts/slideLayout84.xml"/><Relationship Id="rId3" Type="http://schemas.openxmlformats.org/officeDocument/2006/relationships/notesSlide" Target="../notesSlides/notesSlide83.xml"/></Relationships>
</file>

<file path=ppt/slides/_rels/slide84.xml.rels><?xml version="1.0" encoding="UTF-8" standalone="yes"?>
<Relationships xmlns="http://schemas.openxmlformats.org/package/2006/relationships"><Relationship Id="rId1" Type="http://schemas.openxmlformats.org/officeDocument/2006/relationships/image" Target="../media/image-84-1.png"/><Relationship Id="rId2" Type="http://schemas.openxmlformats.org/officeDocument/2006/relationships/image" Target="../media/image-84-2.png"/><Relationship Id="rId3" Type="http://schemas.openxmlformats.org/officeDocument/2006/relationships/slideLayout" Target="../slideLayouts/slideLayout85.xml"/><Relationship Id="rId4" Type="http://schemas.openxmlformats.org/officeDocument/2006/relationships/notesSlide" Target="../notesSlides/notesSlide84.xml"/></Relationships>
</file>

<file path=ppt/slides/_rels/slide85.xml.rels><?xml version="1.0" encoding="UTF-8" standalone="yes"?>
<Relationships xmlns="http://schemas.openxmlformats.org/package/2006/relationships"><Relationship Id="rId1" Type="http://schemas.openxmlformats.org/officeDocument/2006/relationships/image" Target="../media/image-85-1.png"/><Relationship Id="rId2" Type="http://schemas.openxmlformats.org/officeDocument/2006/relationships/slideLayout" Target="../slideLayouts/slideLayout86.xml"/><Relationship Id="rId3" Type="http://schemas.openxmlformats.org/officeDocument/2006/relationships/notesSlide" Target="../notesSlides/notesSlide85.xml"/></Relationships>
</file>

<file path=ppt/slides/_rels/slide86.xml.rels><?xml version="1.0" encoding="UTF-8" standalone="yes"?>
<Relationships xmlns="http://schemas.openxmlformats.org/package/2006/relationships"><Relationship Id="rId1" Type="http://schemas.openxmlformats.org/officeDocument/2006/relationships/image" Target="../media/image-86-1.png"/><Relationship Id="rId2" Type="http://schemas.openxmlformats.org/officeDocument/2006/relationships/slideLayout" Target="../slideLayouts/slideLayout87.xml"/><Relationship Id="rId3" Type="http://schemas.openxmlformats.org/officeDocument/2006/relationships/notesSlide" Target="../notesSlides/notesSlide86.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88.xml"/><Relationship Id="rId2" Type="http://schemas.openxmlformats.org/officeDocument/2006/relationships/notesSlide" Target="../notesSlides/notesSlide87.xml"/></Relationships>
</file>

<file path=ppt/slides/_rels/slide88.xml.rels><?xml version="1.0" encoding="UTF-8" standalone="yes"?>
<Relationships xmlns="http://schemas.openxmlformats.org/package/2006/relationships"><Relationship Id="rId1" Type="http://schemas.openxmlformats.org/officeDocument/2006/relationships/image" Target="../media/image-88-1.png"/><Relationship Id="rId2" Type="http://schemas.openxmlformats.org/officeDocument/2006/relationships/slideLayout" Target="../slideLayouts/slideLayout89.xml"/><Relationship Id="rId3" Type="http://schemas.openxmlformats.org/officeDocument/2006/relationships/notesSlide" Target="../notesSlides/notesSlide88.xml"/></Relationships>
</file>

<file path=ppt/slides/_rels/slide89.xml.rels><?xml version="1.0" encoding="UTF-8" standalone="yes"?>
<Relationships xmlns="http://schemas.openxmlformats.org/package/2006/relationships"><Relationship Id="rId1" Type="http://schemas.openxmlformats.org/officeDocument/2006/relationships/image" Target="../media/image-89-1.png"/><Relationship Id="rId2" Type="http://schemas.openxmlformats.org/officeDocument/2006/relationships/image" Target="../media/image-89-2.png"/><Relationship Id="rId3" Type="http://schemas.openxmlformats.org/officeDocument/2006/relationships/slideLayout" Target="../slideLayouts/slideLayout90.xml"/><Relationship Id="rId4" Type="http://schemas.openxmlformats.org/officeDocument/2006/relationships/notesSlide" Target="../notesSlides/notesSlide89.xml"/></Relationships>
</file>

<file path=ppt/slides/_rels/slide90.xml.rels><?xml version="1.0" encoding="UTF-8" standalone="yes"?>
<Relationships xmlns="http://schemas.openxmlformats.org/package/2006/relationships"><Relationship Id="rId1" Type="http://schemas.openxmlformats.org/officeDocument/2006/relationships/image" Target="../media/image-90-1.png"/><Relationship Id="rId2" Type="http://schemas.openxmlformats.org/officeDocument/2006/relationships/slideLayout" Target="../slideLayouts/slideLayout91.xml"/><Relationship Id="rId3" Type="http://schemas.openxmlformats.org/officeDocument/2006/relationships/notesSlide" Target="../notesSlides/notesSlide90.xml"/></Relationships>
</file>

<file path=ppt/slides/_rels/slide91.xml.rels><?xml version="1.0" encoding="UTF-8" standalone="yes"?>
<Relationships xmlns="http://schemas.openxmlformats.org/package/2006/relationships"><Relationship Id="rId1" Type="http://schemas.openxmlformats.org/officeDocument/2006/relationships/image" Target="../media/image-91-1.png"/><Relationship Id="rId2" Type="http://schemas.openxmlformats.org/officeDocument/2006/relationships/slideLayout" Target="../slideLayouts/slideLayout92.xml"/><Relationship Id="rId3" Type="http://schemas.openxmlformats.org/officeDocument/2006/relationships/notesSlide" Target="../notesSlides/notesSlide91.xml"/></Relationships>
</file>

<file path=ppt/slides/_rels/slide92.xml.rels><?xml version="1.0" encoding="UTF-8" standalone="yes"?>
<Relationships xmlns="http://schemas.openxmlformats.org/package/2006/relationships"><Relationship Id="rId1" Type="http://schemas.openxmlformats.org/officeDocument/2006/relationships/image" Target="../media/image-92-1.png"/><Relationship Id="rId2" Type="http://schemas.openxmlformats.org/officeDocument/2006/relationships/slideLayout" Target="../slideLayouts/slideLayout93.xml"/><Relationship Id="rId3" Type="http://schemas.openxmlformats.org/officeDocument/2006/relationships/notesSlide" Target="../notesSlides/notesSlide92.xml"/></Relationships>
</file>

<file path=ppt/slides/_rels/slide93.xml.rels><?xml version="1.0" encoding="UTF-8" standalone="yes"?>
<Relationships xmlns="http://schemas.openxmlformats.org/package/2006/relationships"><Relationship Id="rId1" Type="http://schemas.openxmlformats.org/officeDocument/2006/relationships/image" Target="../media/image-93-1.png"/><Relationship Id="rId2" Type="http://schemas.openxmlformats.org/officeDocument/2006/relationships/slideLayout" Target="../slideLayouts/slideLayout94.xml"/><Relationship Id="rId3" Type="http://schemas.openxmlformats.org/officeDocument/2006/relationships/notesSlide" Target="../notesSlides/notesSlide93.xml"/></Relationships>
</file>

<file path=ppt/slides/_rels/slide94.xml.rels><?xml version="1.0" encoding="UTF-8" standalone="yes"?>
<Relationships xmlns="http://schemas.openxmlformats.org/package/2006/relationships"><Relationship Id="rId1" Type="http://schemas.openxmlformats.org/officeDocument/2006/relationships/image" Target="../media/image-94-1.png"/><Relationship Id="rId2" Type="http://schemas.openxmlformats.org/officeDocument/2006/relationships/slideLayout" Target="../slideLayouts/slideLayout95.xml"/><Relationship Id="rId3" Type="http://schemas.openxmlformats.org/officeDocument/2006/relationships/notesSlide" Target="../notesSlides/notesSlide94.xml"/></Relationships>
</file>

<file path=ppt/slides/_rels/slide95.xml.rels><?xml version="1.0" encoding="UTF-8" standalone="yes"?>
<Relationships xmlns="http://schemas.openxmlformats.org/package/2006/relationships"><Relationship Id="rId1" Type="http://schemas.openxmlformats.org/officeDocument/2006/relationships/image" Target="../media/image-95-1.png"/><Relationship Id="rId2" Type="http://schemas.openxmlformats.org/officeDocument/2006/relationships/slideLayout" Target="../slideLayouts/slideLayout96.xml"/><Relationship Id="rId3" Type="http://schemas.openxmlformats.org/officeDocument/2006/relationships/notesSlide" Target="../notesSlides/notesSlide95.xml"/></Relationships>
</file>

<file path=ppt/slides/_rels/slide96.xml.rels><?xml version="1.0" encoding="UTF-8" standalone="yes"?>
<Relationships xmlns="http://schemas.openxmlformats.org/package/2006/relationships"><Relationship Id="rId1" Type="http://schemas.openxmlformats.org/officeDocument/2006/relationships/image" Target="../media/image-96-1.png"/><Relationship Id="rId2" Type="http://schemas.openxmlformats.org/officeDocument/2006/relationships/slideLayout" Target="../slideLayouts/slideLayout97.xml"/><Relationship Id="rId3" Type="http://schemas.openxmlformats.org/officeDocument/2006/relationships/notesSlide" Target="../notesSlides/notesSlide96.xml"/></Relationships>
</file>

<file path=ppt/slides/_rels/slide97.xml.rels><?xml version="1.0" encoding="UTF-8" standalone="yes"?>
<Relationships xmlns="http://schemas.openxmlformats.org/package/2006/relationships"><Relationship Id="rId1" Type="http://schemas.openxmlformats.org/officeDocument/2006/relationships/image" Target="../media/image-97-1.png"/><Relationship Id="rId2" Type="http://schemas.openxmlformats.org/officeDocument/2006/relationships/slideLayout" Target="../slideLayouts/slideLayout98.xml"/><Relationship Id="rId3" Type="http://schemas.openxmlformats.org/officeDocument/2006/relationships/notesSlide" Target="../notesSlides/notesSlide97.xml"/></Relationships>
</file>

<file path=ppt/slides/_rels/slide98.xml.rels><?xml version="1.0" encoding="UTF-8" standalone="yes"?>
<Relationships xmlns="http://schemas.openxmlformats.org/package/2006/relationships"><Relationship Id="rId1" Type="http://schemas.openxmlformats.org/officeDocument/2006/relationships/image" Target="../media/image-98-1.png"/><Relationship Id="rId2" Type="http://schemas.openxmlformats.org/officeDocument/2006/relationships/slideLayout" Target="../slideLayouts/slideLayout99.xml"/><Relationship Id="rId3" Type="http://schemas.openxmlformats.org/officeDocument/2006/relationships/notesSlide" Target="../notesSlides/notesSlide98.xml"/></Relationships>
</file>

<file path=ppt/slides/_rels/slide99.xml.rels><?xml version="1.0" encoding="UTF-8" standalone="yes"?>
<Relationships xmlns="http://schemas.openxmlformats.org/package/2006/relationships"><Relationship Id="rId1" Type="http://schemas.openxmlformats.org/officeDocument/2006/relationships/image" Target="../media/image-99-1.png"/><Relationship Id="rId2" Type="http://schemas.openxmlformats.org/officeDocument/2006/relationships/slideLayout" Target="../slideLayouts/slideLayout100.xml"/><Relationship Id="rId3" Type="http://schemas.openxmlformats.org/officeDocument/2006/relationships/notesSlide" Target="../notesSlides/notesSlide99.xml"/></Relationships>
</file>

<file path=ppt/slides/_rels/slide100.xml.rels><?xml version="1.0" encoding="UTF-8" standalone="yes"?>
<Relationships xmlns="http://schemas.openxmlformats.org/package/2006/relationships"><Relationship Id="rId1" Type="http://schemas.openxmlformats.org/officeDocument/2006/relationships/image" Target="../media/image-100-1.png"/><Relationship Id="rId2" Type="http://schemas.openxmlformats.org/officeDocument/2006/relationships/slideLayout" Target="../slideLayouts/slideLayout101.xml"/><Relationship Id="rId3" Type="http://schemas.openxmlformats.org/officeDocument/2006/relationships/notesSlide" Target="../notesSlides/notesSlide100.xml"/></Relationships>
</file>

<file path=ppt/slides/_rels/slide101.xml.rels><?xml version="1.0" encoding="UTF-8" standalone="yes"?>
<Relationships xmlns="http://schemas.openxmlformats.org/package/2006/relationships"><Relationship Id="rId1" Type="http://schemas.openxmlformats.org/officeDocument/2006/relationships/image" Target="../media/image-101-1.png"/><Relationship Id="rId2" Type="http://schemas.openxmlformats.org/officeDocument/2006/relationships/slideLayout" Target="../slideLayouts/slideLayout102.xml"/><Relationship Id="rId3" Type="http://schemas.openxmlformats.org/officeDocument/2006/relationships/notesSlide" Target="../notesSlides/notesSlide101.xml"/></Relationships>
</file>

<file path=ppt/slides/_rels/slide102.xml.rels><?xml version="1.0" encoding="UTF-8" standalone="yes"?>
<Relationships xmlns="http://schemas.openxmlformats.org/package/2006/relationships"><Relationship Id="rId1" Type="http://schemas.openxmlformats.org/officeDocument/2006/relationships/image" Target="../media/image-102-1.png"/><Relationship Id="rId2" Type="http://schemas.openxmlformats.org/officeDocument/2006/relationships/slideLayout" Target="../slideLayouts/slideLayout103.xml"/><Relationship Id="rId3" Type="http://schemas.openxmlformats.org/officeDocument/2006/relationships/notesSlide" Target="../notesSlides/notesSlide102.xml"/></Relationships>
</file>

<file path=ppt/slides/_rels/slide103.xml.rels><?xml version="1.0" encoding="UTF-8" standalone="yes"?>
<Relationships xmlns="http://schemas.openxmlformats.org/package/2006/relationships"><Relationship Id="rId1" Type="http://schemas.openxmlformats.org/officeDocument/2006/relationships/image" Target="../media/image-103-1.png"/><Relationship Id="rId2" Type="http://schemas.openxmlformats.org/officeDocument/2006/relationships/slideLayout" Target="../slideLayouts/slideLayout104.xml"/><Relationship Id="rId3" Type="http://schemas.openxmlformats.org/officeDocument/2006/relationships/notesSlide" Target="../notesSlides/notesSlide103.xml"/></Relationships>
</file>

<file path=ppt/slides/_rels/slide104.xml.rels><?xml version="1.0" encoding="UTF-8" standalone="yes"?>
<Relationships xmlns="http://schemas.openxmlformats.org/package/2006/relationships"><Relationship Id="rId1" Type="http://schemas.openxmlformats.org/officeDocument/2006/relationships/image" Target="../media/image-104-1.png"/><Relationship Id="rId2" Type="http://schemas.openxmlformats.org/officeDocument/2006/relationships/slideLayout" Target="../slideLayouts/slideLayout105.xml"/><Relationship Id="rId3" Type="http://schemas.openxmlformats.org/officeDocument/2006/relationships/notesSlide" Target="../notesSlides/notesSlide104.xml"/></Relationships>
</file>

<file path=ppt/slides/_rels/slide105.xml.rels><?xml version="1.0" encoding="UTF-8" standalone="yes"?>
<Relationships xmlns="http://schemas.openxmlformats.org/package/2006/relationships"><Relationship Id="rId1" Type="http://schemas.openxmlformats.org/officeDocument/2006/relationships/image" Target="../media/image-105-1.png"/><Relationship Id="rId2" Type="http://schemas.openxmlformats.org/officeDocument/2006/relationships/slideLayout" Target="../slideLayouts/slideLayout106.xml"/><Relationship Id="rId3" Type="http://schemas.openxmlformats.org/officeDocument/2006/relationships/notesSlide" Target="../notesSlides/notesSlide105.xml"/></Relationships>
</file>

<file path=ppt/slides/_rels/slide106.xml.rels><?xml version="1.0" encoding="UTF-8" standalone="yes"?>
<Relationships xmlns="http://schemas.openxmlformats.org/package/2006/relationships"><Relationship Id="rId1" Type="http://schemas.openxmlformats.org/officeDocument/2006/relationships/image" Target="../media/image-106-1.png"/><Relationship Id="rId2" Type="http://schemas.openxmlformats.org/officeDocument/2006/relationships/slideLayout" Target="../slideLayouts/slideLayout107.xml"/><Relationship Id="rId3" Type="http://schemas.openxmlformats.org/officeDocument/2006/relationships/notesSlide" Target="../notesSlides/notesSlide106.xml"/></Relationships>
</file>

<file path=ppt/slides/_rels/slide107.xml.rels><?xml version="1.0" encoding="UTF-8" standalone="yes"?>
<Relationships xmlns="http://schemas.openxmlformats.org/package/2006/relationships"><Relationship Id="rId1" Type="http://schemas.openxmlformats.org/officeDocument/2006/relationships/image" Target="../media/image-107-1.png"/><Relationship Id="rId2" Type="http://schemas.openxmlformats.org/officeDocument/2006/relationships/slideLayout" Target="../slideLayouts/slideLayout108.xml"/><Relationship Id="rId3" Type="http://schemas.openxmlformats.org/officeDocument/2006/relationships/notesSlide" Target="../notesSlides/notesSlide107.xml"/></Relationships>
</file>

<file path=ppt/slides/_rels/slide108.xml.rels><?xml version="1.0" encoding="UTF-8" standalone="yes"?>
<Relationships xmlns="http://schemas.openxmlformats.org/package/2006/relationships"><Relationship Id="rId1" Type="http://schemas.openxmlformats.org/officeDocument/2006/relationships/image" Target="../media/image-108-1.png"/><Relationship Id="rId2" Type="http://schemas.openxmlformats.org/officeDocument/2006/relationships/slideLayout" Target="../slideLayouts/slideLayout109.xml"/><Relationship Id="rId3" Type="http://schemas.openxmlformats.org/officeDocument/2006/relationships/notesSlide" Target="../notesSlides/notesSlide108.xml"/></Relationships>
</file>

<file path=ppt/slides/_rels/slide109.xml.rels><?xml version="1.0" encoding="UTF-8" standalone="yes"?>
<Relationships xmlns="http://schemas.openxmlformats.org/package/2006/relationships"><Relationship Id="rId1" Type="http://schemas.openxmlformats.org/officeDocument/2006/relationships/image" Target="../media/image-109-1.png"/><Relationship Id="rId2" Type="http://schemas.openxmlformats.org/officeDocument/2006/relationships/slideLayout" Target="../slideLayouts/slideLayout110.xml"/><Relationship Id="rId3" Type="http://schemas.openxmlformats.org/officeDocument/2006/relationships/notesSlide" Target="../notesSlides/notesSlide109.xml"/></Relationships>
</file>

<file path=ppt/slides/_rels/slide110.xml.rels><?xml version="1.0" encoding="UTF-8" standalone="yes"?>
<Relationships xmlns="http://schemas.openxmlformats.org/package/2006/relationships"><Relationship Id="rId1" Type="http://schemas.openxmlformats.org/officeDocument/2006/relationships/image" Target="../media/image-110-1.png"/><Relationship Id="rId2" Type="http://schemas.openxmlformats.org/officeDocument/2006/relationships/slideLayout" Target="../slideLayouts/slideLayout111.xml"/><Relationship Id="rId3" Type="http://schemas.openxmlformats.org/officeDocument/2006/relationships/notesSlide" Target="../notesSlides/notesSlide110.xml"/></Relationships>
</file>

<file path=ppt/slides/_rels/slide111.xml.rels><?xml version="1.0" encoding="UTF-8" standalone="yes"?>
<Relationships xmlns="http://schemas.openxmlformats.org/package/2006/relationships"><Relationship Id="rId1" Type="http://schemas.openxmlformats.org/officeDocument/2006/relationships/image" Target="../media/image-111-1.png"/><Relationship Id="rId2" Type="http://schemas.openxmlformats.org/officeDocument/2006/relationships/slideLayout" Target="../slideLayouts/slideLayout112.xml"/><Relationship Id="rId3" Type="http://schemas.openxmlformats.org/officeDocument/2006/relationships/notesSlide" Target="../notesSlides/notesSlide111.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7315200" y="0"/>
            <a:ext cx="7315200" cy="8229600"/>
          </a:xfrm>
          <a:prstGeom prst="rect">
            <a:avLst/>
          </a:prstGeom>
        </p:spPr>
      </p:pic>
      <p:pic>
        <p:nvPicPr>
          <p:cNvPr id="3" name="Image 1" descr="preencoded.png">    </p:cNvPr>
          <p:cNvPicPr>
            <a:picLocks noChangeAspect="1"/>
          </p:cNvPicPr>
          <p:nvPr/>
        </p:nvPicPr>
        <p:blipFill>
          <a:blip r:embed="rId2"/>
          <a:stretch>
            <a:fillRect/>
          </a:stretch>
        </p:blipFill>
        <p:spPr>
          <a:xfrm>
            <a:off x="1947029" y="1159788"/>
            <a:ext cx="3421023" cy="1471970"/>
          </a:xfrm>
          <a:prstGeom prst="rect">
            <a:avLst/>
          </a:prstGeom>
        </p:spPr>
      </p:pic>
      <p:sp>
        <p:nvSpPr>
          <p:cNvPr id="4" name="Text 0"/>
          <p:cNvSpPr/>
          <p:nvPr/>
        </p:nvSpPr>
        <p:spPr>
          <a:xfrm>
            <a:off x="966073" y="2903458"/>
            <a:ext cx="5383054"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5" name="Text 1"/>
          <p:cNvSpPr/>
          <p:nvPr/>
        </p:nvSpPr>
        <p:spPr>
          <a:xfrm>
            <a:off x="966073" y="3416737"/>
            <a:ext cx="5383054"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6" name="Text 2"/>
          <p:cNvSpPr/>
          <p:nvPr/>
        </p:nvSpPr>
        <p:spPr>
          <a:xfrm>
            <a:off x="966073" y="3930015"/>
            <a:ext cx="5383054" cy="301943"/>
          </a:xfrm>
          <a:prstGeom prst="rect">
            <a:avLst/>
          </a:prstGeom>
          <a:noFill/>
          <a:ln/>
        </p:spPr>
        <p:txBody>
          <a:bodyPr wrap="none" lIns="0" tIns="0" rIns="0" bIns="0" rtlCol="0" anchor="t"/>
          <a:lstStyle/>
          <a:p>
            <a:pPr algn="l" indent="0" marL="0">
              <a:lnSpc>
                <a:spcPts val="2350"/>
              </a:lnSpc>
              <a:buNone/>
            </a:pPr>
            <a:r>
              <a:rPr lang="en-US" sz="2350" dirty="0">
                <a:solidFill>
                  <a:srgbClr val="808080"/>
                </a:solidFill>
                <a:latin typeface="Raleway Light" pitchFamily="34" charset="0"/>
                <a:ea typeface="Raleway Light" pitchFamily="34" charset="-122"/>
                <a:cs typeface="Raleway Light" pitchFamily="34" charset="-120"/>
              </a:rPr>
              <a:t>CURSO</a:t>
            </a:r>
            <a:endParaRPr lang="en-US" sz="2350" dirty="0"/>
          </a:p>
        </p:txBody>
      </p:sp>
      <p:sp>
        <p:nvSpPr>
          <p:cNvPr id="7" name="Text 3"/>
          <p:cNvSpPr/>
          <p:nvPr/>
        </p:nvSpPr>
        <p:spPr>
          <a:xfrm>
            <a:off x="966073" y="4594265"/>
            <a:ext cx="5383054" cy="1811298"/>
          </a:xfrm>
          <a:prstGeom prst="rect">
            <a:avLst/>
          </a:prstGeom>
          <a:noFill/>
          <a:ln/>
        </p:spPr>
        <p:txBody>
          <a:bodyPr wrap="square" lIns="0" tIns="0" rIns="0" bIns="0" rtlCol="0" anchor="t"/>
          <a:lstStyle/>
          <a:p>
            <a:pPr algn="l" indent="0" marL="0">
              <a:lnSpc>
                <a:spcPts val="4750"/>
              </a:lnSpc>
              <a:buNone/>
            </a:pPr>
            <a:r>
              <a:rPr lang="en-US" sz="3800" b="1" dirty="0">
                <a:solidFill>
                  <a:srgbClr val="086FB0"/>
                </a:solidFill>
                <a:latin typeface="Raleway Bold" pitchFamily="34" charset="0"/>
                <a:ea typeface="Raleway Bold" pitchFamily="34" charset="-122"/>
                <a:cs typeface="Raleway Bold" pitchFamily="34" charset="-120"/>
              </a:rPr>
              <a:t>SEGURIDAD EN MANIPULACIÓN DE CARGAS MANUALES</a:t>
            </a:r>
            <a:endParaRPr lang="en-US" sz="3800" dirty="0"/>
          </a:p>
        </p:txBody>
      </p:sp>
      <p:sp>
        <p:nvSpPr>
          <p:cNvPr id="8" name="Text 4"/>
          <p:cNvSpPr/>
          <p:nvPr/>
        </p:nvSpPr>
        <p:spPr>
          <a:xfrm>
            <a:off x="966073" y="6767870"/>
            <a:ext cx="2482453" cy="301943"/>
          </a:xfrm>
          <a:prstGeom prst="rect">
            <a:avLst/>
          </a:prstGeom>
          <a:noFill/>
          <a:ln/>
        </p:spPr>
        <p:txBody>
          <a:bodyPr wrap="none" lIns="0" tIns="0" rIns="0" bIns="0" rtlCol="0" anchor="t"/>
          <a:lstStyle/>
          <a:p>
            <a:pPr algn="l" indent="0" marL="0">
              <a:lnSpc>
                <a:spcPts val="2350"/>
              </a:lnSpc>
              <a:buNone/>
            </a:pPr>
            <a:r>
              <a:rPr lang="en-US" sz="1900" b="1" dirty="0">
                <a:solidFill>
                  <a:srgbClr val="7F7F7F"/>
                </a:solidFill>
                <a:latin typeface="Raleway Bold" pitchFamily="34" charset="0"/>
                <a:ea typeface="Raleway Bold" pitchFamily="34" charset="-122"/>
                <a:cs typeface="Raleway Bold" pitchFamily="34" charset="-120"/>
              </a:rPr>
              <a:t>NOM-036-STPS-2008</a:t>
            </a:r>
            <a:endParaRPr lang="en-US" sz="19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5486400" cy="8229600"/>
          </a:xfrm>
          <a:prstGeom prst="rect">
            <a:avLst/>
          </a:prstGeom>
        </p:spPr>
      </p:pic>
      <p:sp>
        <p:nvSpPr>
          <p:cNvPr id="3" name="Text 0"/>
          <p:cNvSpPr/>
          <p:nvPr/>
        </p:nvSpPr>
        <p:spPr>
          <a:xfrm>
            <a:off x="6440091" y="657344"/>
            <a:ext cx="4768929" cy="596027"/>
          </a:xfrm>
          <a:prstGeom prst="rect">
            <a:avLst/>
          </a:prstGeom>
          <a:noFill/>
          <a:ln/>
        </p:spPr>
        <p:txBody>
          <a:bodyPr wrap="none" lIns="0" tIns="0" rIns="0" bIns="0" rtlCol="0" anchor="t"/>
          <a:lstStyle/>
          <a:p>
            <a:pPr algn="l" indent="0" marL="0">
              <a:lnSpc>
                <a:spcPts val="4650"/>
              </a:lnSpc>
              <a:buNone/>
            </a:pPr>
            <a:r>
              <a:rPr lang="en-US" sz="3750" b="1" dirty="0">
                <a:solidFill>
                  <a:srgbClr val="086FB0"/>
                </a:solidFill>
                <a:latin typeface="Raleway Bold" pitchFamily="34" charset="0"/>
                <a:ea typeface="Raleway Bold" pitchFamily="34" charset="-122"/>
                <a:cs typeface="Raleway Bold" pitchFamily="34" charset="-120"/>
              </a:rPr>
              <a:t>Temario</a:t>
            </a:r>
            <a:endParaRPr lang="en-US" sz="3750" dirty="0"/>
          </a:p>
        </p:txBody>
      </p:sp>
      <p:sp>
        <p:nvSpPr>
          <p:cNvPr id="4" name="Text 1"/>
          <p:cNvSpPr/>
          <p:nvPr/>
        </p:nvSpPr>
        <p:spPr>
          <a:xfrm>
            <a:off x="6440091" y="1825585"/>
            <a:ext cx="3327440" cy="238482"/>
          </a:xfrm>
          <a:prstGeom prst="rect">
            <a:avLst/>
          </a:prstGeom>
          <a:noFill/>
          <a:ln/>
        </p:spPr>
        <p:txBody>
          <a:bodyPr wrap="none" lIns="0" tIns="0" rIns="0" bIns="0" rtlCol="0" anchor="t"/>
          <a:lstStyle/>
          <a:p>
            <a:pPr algn="l" indent="0" marL="0">
              <a:lnSpc>
                <a:spcPts val="1850"/>
              </a:lnSpc>
              <a:buNone/>
            </a:pPr>
            <a:r>
              <a:rPr lang="en-US" sz="1850" b="1" dirty="0">
                <a:solidFill>
                  <a:srgbClr val="0F6FC6"/>
                </a:solidFill>
                <a:latin typeface="Raleway Light" pitchFamily="34" charset="0"/>
                <a:ea typeface="Raleway Light" pitchFamily="34" charset="-122"/>
                <a:cs typeface="Raleway Light" pitchFamily="34" charset="-120"/>
              </a:rPr>
              <a:t>1. </a:t>
            </a:r>
            <a:pPr algn="l" indent="0" marL="0">
              <a:lnSpc>
                <a:spcPts val="1850"/>
              </a:lnSpc>
              <a:buNone/>
            </a:pPr>
            <a:r>
              <a:rPr lang="en-US" sz="1850" dirty="0">
                <a:solidFill>
                  <a:srgbClr val="666666"/>
                </a:solidFill>
                <a:latin typeface="Raleway Light" pitchFamily="34" charset="0"/>
                <a:ea typeface="Raleway Light" pitchFamily="34" charset="-122"/>
                <a:cs typeface="Raleway Light" pitchFamily="34" charset="-120"/>
              </a:rPr>
              <a:t>Objetivo</a:t>
            </a:r>
            <a:endParaRPr lang="en-US" sz="1850" dirty="0"/>
          </a:p>
        </p:txBody>
      </p:sp>
      <p:sp>
        <p:nvSpPr>
          <p:cNvPr id="5" name="Text 2"/>
          <p:cNvSpPr/>
          <p:nvPr/>
        </p:nvSpPr>
        <p:spPr>
          <a:xfrm>
            <a:off x="6440091" y="2278618"/>
            <a:ext cx="3327440" cy="238482"/>
          </a:xfrm>
          <a:prstGeom prst="rect">
            <a:avLst/>
          </a:prstGeom>
          <a:noFill/>
          <a:ln/>
        </p:spPr>
        <p:txBody>
          <a:bodyPr wrap="none" lIns="0" tIns="0" rIns="0" bIns="0" rtlCol="0" anchor="t"/>
          <a:lstStyle/>
          <a:p>
            <a:pPr algn="l" indent="0" marL="0">
              <a:lnSpc>
                <a:spcPts val="1850"/>
              </a:lnSpc>
              <a:buNone/>
            </a:pPr>
            <a:r>
              <a:rPr lang="en-US" sz="1850" b="1" dirty="0">
                <a:solidFill>
                  <a:srgbClr val="0F6FC6"/>
                </a:solidFill>
                <a:latin typeface="Raleway Light" pitchFamily="34" charset="0"/>
                <a:ea typeface="Raleway Light" pitchFamily="34" charset="-122"/>
                <a:cs typeface="Raleway Light" pitchFamily="34" charset="-120"/>
              </a:rPr>
              <a:t>2. </a:t>
            </a:r>
            <a:pPr algn="l" indent="0" marL="0">
              <a:lnSpc>
                <a:spcPts val="1850"/>
              </a:lnSpc>
              <a:buNone/>
            </a:pPr>
            <a:r>
              <a:rPr lang="en-US" sz="1850" dirty="0">
                <a:solidFill>
                  <a:srgbClr val="666666"/>
                </a:solidFill>
                <a:latin typeface="Raleway Light" pitchFamily="34" charset="0"/>
                <a:ea typeface="Raleway Light" pitchFamily="34" charset="-122"/>
                <a:cs typeface="Raleway Light" pitchFamily="34" charset="-120"/>
              </a:rPr>
              <a:t>Campo de aplicación</a:t>
            </a:r>
            <a:endParaRPr lang="en-US" sz="1850" dirty="0"/>
          </a:p>
        </p:txBody>
      </p:sp>
      <p:sp>
        <p:nvSpPr>
          <p:cNvPr id="6" name="Text 3"/>
          <p:cNvSpPr/>
          <p:nvPr/>
        </p:nvSpPr>
        <p:spPr>
          <a:xfrm>
            <a:off x="6440091" y="2731651"/>
            <a:ext cx="3327440" cy="238482"/>
          </a:xfrm>
          <a:prstGeom prst="rect">
            <a:avLst/>
          </a:prstGeom>
          <a:noFill/>
          <a:ln/>
        </p:spPr>
        <p:txBody>
          <a:bodyPr wrap="none" lIns="0" tIns="0" rIns="0" bIns="0" rtlCol="0" anchor="t"/>
          <a:lstStyle/>
          <a:p>
            <a:pPr algn="l" indent="0" marL="0">
              <a:lnSpc>
                <a:spcPts val="1850"/>
              </a:lnSpc>
              <a:buNone/>
            </a:pPr>
            <a:r>
              <a:rPr lang="en-US" sz="1850" b="1" dirty="0">
                <a:solidFill>
                  <a:srgbClr val="0F6FC6"/>
                </a:solidFill>
                <a:latin typeface="Raleway Light" pitchFamily="34" charset="0"/>
                <a:ea typeface="Raleway Light" pitchFamily="34" charset="-122"/>
                <a:cs typeface="Raleway Light" pitchFamily="34" charset="-120"/>
              </a:rPr>
              <a:t>3. </a:t>
            </a:r>
            <a:pPr algn="l" indent="0" marL="0">
              <a:lnSpc>
                <a:spcPts val="1850"/>
              </a:lnSpc>
              <a:buNone/>
            </a:pPr>
            <a:r>
              <a:rPr lang="en-US" sz="1850" dirty="0">
                <a:solidFill>
                  <a:srgbClr val="666666"/>
                </a:solidFill>
                <a:latin typeface="Raleway Light" pitchFamily="34" charset="0"/>
                <a:ea typeface="Raleway Light" pitchFamily="34" charset="-122"/>
                <a:cs typeface="Raleway Light" pitchFamily="34" charset="-120"/>
              </a:rPr>
              <a:t>Referencias</a:t>
            </a:r>
            <a:endParaRPr lang="en-US" sz="1850" dirty="0"/>
          </a:p>
        </p:txBody>
      </p:sp>
      <p:sp>
        <p:nvSpPr>
          <p:cNvPr id="7" name="Text 4"/>
          <p:cNvSpPr/>
          <p:nvPr/>
        </p:nvSpPr>
        <p:spPr>
          <a:xfrm>
            <a:off x="6440091" y="3184684"/>
            <a:ext cx="3327440" cy="238482"/>
          </a:xfrm>
          <a:prstGeom prst="rect">
            <a:avLst/>
          </a:prstGeom>
          <a:noFill/>
          <a:ln/>
        </p:spPr>
        <p:txBody>
          <a:bodyPr wrap="none" lIns="0" tIns="0" rIns="0" bIns="0" rtlCol="0" anchor="t"/>
          <a:lstStyle/>
          <a:p>
            <a:pPr algn="l" indent="0" marL="0">
              <a:lnSpc>
                <a:spcPts val="1850"/>
              </a:lnSpc>
              <a:buNone/>
            </a:pPr>
            <a:r>
              <a:rPr lang="en-US" sz="1850" b="1" dirty="0">
                <a:solidFill>
                  <a:srgbClr val="0F6FC6"/>
                </a:solidFill>
                <a:latin typeface="Raleway Light" pitchFamily="34" charset="0"/>
                <a:ea typeface="Raleway Light" pitchFamily="34" charset="-122"/>
                <a:cs typeface="Raleway Light" pitchFamily="34" charset="-120"/>
              </a:rPr>
              <a:t>4. </a:t>
            </a:r>
            <a:pPr algn="l" indent="0" marL="0">
              <a:lnSpc>
                <a:spcPts val="1850"/>
              </a:lnSpc>
              <a:buNone/>
            </a:pPr>
            <a:r>
              <a:rPr lang="en-US" sz="1850" dirty="0">
                <a:solidFill>
                  <a:srgbClr val="666666"/>
                </a:solidFill>
                <a:latin typeface="Raleway Light" pitchFamily="34" charset="0"/>
                <a:ea typeface="Raleway Light" pitchFamily="34" charset="-122"/>
                <a:cs typeface="Raleway Light" pitchFamily="34" charset="-120"/>
              </a:rPr>
              <a:t>Definiciones</a:t>
            </a:r>
            <a:endParaRPr lang="en-US" sz="1850" dirty="0"/>
          </a:p>
        </p:txBody>
      </p:sp>
      <p:sp>
        <p:nvSpPr>
          <p:cNvPr id="8" name="Text 5"/>
          <p:cNvSpPr/>
          <p:nvPr/>
        </p:nvSpPr>
        <p:spPr>
          <a:xfrm>
            <a:off x="6440091" y="3637717"/>
            <a:ext cx="3327440" cy="238482"/>
          </a:xfrm>
          <a:prstGeom prst="rect">
            <a:avLst/>
          </a:prstGeom>
          <a:noFill/>
          <a:ln/>
        </p:spPr>
        <p:txBody>
          <a:bodyPr wrap="none" lIns="0" tIns="0" rIns="0" bIns="0" rtlCol="0" anchor="t"/>
          <a:lstStyle/>
          <a:p>
            <a:pPr algn="l" indent="0" marL="0">
              <a:lnSpc>
                <a:spcPts val="1850"/>
              </a:lnSpc>
              <a:buNone/>
            </a:pPr>
            <a:r>
              <a:rPr lang="en-US" sz="1850" b="1" dirty="0">
                <a:solidFill>
                  <a:srgbClr val="0F6FC6"/>
                </a:solidFill>
                <a:latin typeface="Raleway Light" pitchFamily="34" charset="0"/>
                <a:ea typeface="Raleway Light" pitchFamily="34" charset="-122"/>
                <a:cs typeface="Raleway Light" pitchFamily="34" charset="-120"/>
              </a:rPr>
              <a:t>5. </a:t>
            </a:r>
            <a:pPr algn="l" indent="0" marL="0">
              <a:lnSpc>
                <a:spcPts val="1850"/>
              </a:lnSpc>
              <a:buNone/>
            </a:pPr>
            <a:r>
              <a:rPr lang="en-US" sz="1850" dirty="0">
                <a:solidFill>
                  <a:srgbClr val="666666"/>
                </a:solidFill>
                <a:latin typeface="Raleway Light" pitchFamily="34" charset="0"/>
                <a:ea typeface="Raleway Light" pitchFamily="34" charset="-122"/>
                <a:cs typeface="Raleway Light" pitchFamily="34" charset="-120"/>
              </a:rPr>
              <a:t>Obligación del Patrón</a:t>
            </a:r>
            <a:endParaRPr lang="en-US" sz="1850" dirty="0"/>
          </a:p>
        </p:txBody>
      </p:sp>
      <p:sp>
        <p:nvSpPr>
          <p:cNvPr id="9" name="Text 6"/>
          <p:cNvSpPr/>
          <p:nvPr/>
        </p:nvSpPr>
        <p:spPr>
          <a:xfrm>
            <a:off x="6440091" y="4090749"/>
            <a:ext cx="3327440" cy="476964"/>
          </a:xfrm>
          <a:prstGeom prst="rect">
            <a:avLst/>
          </a:prstGeom>
          <a:noFill/>
          <a:ln/>
        </p:spPr>
        <p:txBody>
          <a:bodyPr wrap="square" lIns="0" tIns="0" rIns="0" bIns="0" rtlCol="0" anchor="t"/>
          <a:lstStyle/>
          <a:p>
            <a:pPr algn="l" indent="0" marL="0">
              <a:lnSpc>
                <a:spcPts val="1850"/>
              </a:lnSpc>
              <a:buNone/>
            </a:pPr>
            <a:r>
              <a:rPr lang="en-US" sz="1850" b="1" dirty="0">
                <a:solidFill>
                  <a:srgbClr val="0F6FC6"/>
                </a:solidFill>
                <a:latin typeface="Raleway Light" pitchFamily="34" charset="0"/>
                <a:ea typeface="Raleway Light" pitchFamily="34" charset="-122"/>
                <a:cs typeface="Raleway Light" pitchFamily="34" charset="-120"/>
              </a:rPr>
              <a:t>6. </a:t>
            </a:r>
            <a:pPr algn="l" indent="0" marL="0">
              <a:lnSpc>
                <a:spcPts val="1850"/>
              </a:lnSpc>
              <a:buNone/>
            </a:pPr>
            <a:r>
              <a:rPr lang="en-US" sz="1850" dirty="0">
                <a:solidFill>
                  <a:srgbClr val="666666"/>
                </a:solidFill>
                <a:latin typeface="Raleway Light" pitchFamily="34" charset="0"/>
                <a:ea typeface="Raleway Light" pitchFamily="34" charset="-122"/>
                <a:cs typeface="Raleway Light" pitchFamily="34" charset="-120"/>
              </a:rPr>
              <a:t>Obligaciones de los Trabajadores</a:t>
            </a:r>
            <a:endParaRPr lang="en-US" sz="1850" dirty="0"/>
          </a:p>
        </p:txBody>
      </p:sp>
      <p:sp>
        <p:nvSpPr>
          <p:cNvPr id="10" name="Text 7"/>
          <p:cNvSpPr/>
          <p:nvPr/>
        </p:nvSpPr>
        <p:spPr>
          <a:xfrm>
            <a:off x="6440091" y="4782264"/>
            <a:ext cx="3327440" cy="715447"/>
          </a:xfrm>
          <a:prstGeom prst="rect">
            <a:avLst/>
          </a:prstGeom>
          <a:noFill/>
          <a:ln/>
        </p:spPr>
        <p:txBody>
          <a:bodyPr wrap="square" lIns="0" tIns="0" rIns="0" bIns="0" rtlCol="0" anchor="t"/>
          <a:lstStyle/>
          <a:p>
            <a:pPr algn="l" indent="0" marL="0">
              <a:lnSpc>
                <a:spcPts val="1850"/>
              </a:lnSpc>
              <a:buNone/>
            </a:pPr>
            <a:r>
              <a:rPr lang="en-US" sz="1850" b="1" dirty="0">
                <a:solidFill>
                  <a:srgbClr val="0F6FC6"/>
                </a:solidFill>
                <a:latin typeface="Raleway Light" pitchFamily="34" charset="0"/>
                <a:ea typeface="Raleway Light" pitchFamily="34" charset="-122"/>
                <a:cs typeface="Raleway Light" pitchFamily="34" charset="-120"/>
              </a:rPr>
              <a:t>7. </a:t>
            </a:r>
            <a:pPr algn="l" indent="0" marL="0">
              <a:lnSpc>
                <a:spcPts val="1850"/>
              </a:lnSpc>
              <a:buNone/>
            </a:pPr>
            <a:r>
              <a:rPr lang="en-US" sz="1850" dirty="0">
                <a:solidFill>
                  <a:srgbClr val="666666"/>
                </a:solidFill>
                <a:latin typeface="Raleway Light" pitchFamily="34" charset="0"/>
                <a:ea typeface="Raleway Light" pitchFamily="34" charset="-122"/>
                <a:cs typeface="Raleway Light" pitchFamily="34" charset="-120"/>
              </a:rPr>
              <a:t>Análisis de los factores de riesgo ergonómico por el manejo manual de cargas</a:t>
            </a:r>
            <a:endParaRPr lang="en-US" sz="1850" dirty="0"/>
          </a:p>
        </p:txBody>
      </p:sp>
      <p:sp>
        <p:nvSpPr>
          <p:cNvPr id="11" name="Text 8"/>
          <p:cNvSpPr/>
          <p:nvPr/>
        </p:nvSpPr>
        <p:spPr>
          <a:xfrm>
            <a:off x="6440091" y="5712262"/>
            <a:ext cx="3327440" cy="953929"/>
          </a:xfrm>
          <a:prstGeom prst="rect">
            <a:avLst/>
          </a:prstGeom>
          <a:noFill/>
          <a:ln/>
        </p:spPr>
        <p:txBody>
          <a:bodyPr wrap="square" lIns="0" tIns="0" rIns="0" bIns="0" rtlCol="0" anchor="t"/>
          <a:lstStyle/>
          <a:p>
            <a:pPr algn="l" indent="0" marL="0">
              <a:lnSpc>
                <a:spcPts val="1850"/>
              </a:lnSpc>
              <a:buNone/>
            </a:pPr>
            <a:r>
              <a:rPr lang="en-US" sz="1850" b="1" dirty="0">
                <a:solidFill>
                  <a:srgbClr val="0F6FC6"/>
                </a:solidFill>
                <a:latin typeface="Raleway Light" pitchFamily="34" charset="0"/>
                <a:ea typeface="Raleway Light" pitchFamily="34" charset="-122"/>
                <a:cs typeface="Raleway Light" pitchFamily="34" charset="-120"/>
              </a:rPr>
              <a:t>8. </a:t>
            </a:r>
            <a:pPr algn="l" indent="0" marL="0">
              <a:lnSpc>
                <a:spcPts val="1850"/>
              </a:lnSpc>
              <a:buNone/>
            </a:pPr>
            <a:r>
              <a:rPr lang="en-US" sz="1850" dirty="0">
                <a:solidFill>
                  <a:srgbClr val="666666"/>
                </a:solidFill>
                <a:latin typeface="Raleway Light" pitchFamily="34" charset="0"/>
                <a:ea typeface="Raleway Light" pitchFamily="34" charset="-122"/>
                <a:cs typeface="Raleway Light" pitchFamily="34" charset="-120"/>
              </a:rPr>
              <a:t>Medidas de prevención y/o control de los factores de riesgo ergonómico por el manejo manual de cargas</a:t>
            </a:r>
            <a:endParaRPr lang="en-US" sz="1850" dirty="0"/>
          </a:p>
        </p:txBody>
      </p:sp>
      <p:sp>
        <p:nvSpPr>
          <p:cNvPr id="12" name="Text 9"/>
          <p:cNvSpPr/>
          <p:nvPr/>
        </p:nvSpPr>
        <p:spPr>
          <a:xfrm>
            <a:off x="6440091" y="6880741"/>
            <a:ext cx="3327440" cy="476964"/>
          </a:xfrm>
          <a:prstGeom prst="rect">
            <a:avLst/>
          </a:prstGeom>
          <a:noFill/>
          <a:ln/>
        </p:spPr>
        <p:txBody>
          <a:bodyPr wrap="square" lIns="0" tIns="0" rIns="0" bIns="0" rtlCol="0" anchor="t"/>
          <a:lstStyle/>
          <a:p>
            <a:pPr algn="l" indent="0" marL="0">
              <a:lnSpc>
                <a:spcPts val="1850"/>
              </a:lnSpc>
              <a:buNone/>
            </a:pPr>
            <a:r>
              <a:rPr lang="en-US" sz="1850" b="1" dirty="0">
                <a:solidFill>
                  <a:srgbClr val="0F6FC6"/>
                </a:solidFill>
                <a:latin typeface="Raleway Light" pitchFamily="34" charset="0"/>
                <a:ea typeface="Raleway Light" pitchFamily="34" charset="-122"/>
                <a:cs typeface="Raleway Light" pitchFamily="34" charset="-120"/>
              </a:rPr>
              <a:t>9. </a:t>
            </a:r>
            <a:pPr algn="l" indent="0" marL="0">
              <a:lnSpc>
                <a:spcPts val="1850"/>
              </a:lnSpc>
              <a:buNone/>
            </a:pPr>
            <a:r>
              <a:rPr lang="en-US" sz="1850" dirty="0">
                <a:solidFill>
                  <a:srgbClr val="666666"/>
                </a:solidFill>
                <a:latin typeface="Raleway Light" pitchFamily="34" charset="0"/>
                <a:ea typeface="Raleway Light" pitchFamily="34" charset="-122"/>
                <a:cs typeface="Raleway Light" pitchFamily="34" charset="-120"/>
              </a:rPr>
              <a:t>Vigilancia a la salud de los trabajadores</a:t>
            </a:r>
            <a:endParaRPr lang="en-US" sz="1850" dirty="0"/>
          </a:p>
        </p:txBody>
      </p:sp>
      <p:sp>
        <p:nvSpPr>
          <p:cNvPr id="13" name="Text 10"/>
          <p:cNvSpPr/>
          <p:nvPr/>
        </p:nvSpPr>
        <p:spPr>
          <a:xfrm>
            <a:off x="10356890" y="1825585"/>
            <a:ext cx="3327440" cy="238482"/>
          </a:xfrm>
          <a:prstGeom prst="rect">
            <a:avLst/>
          </a:prstGeom>
          <a:noFill/>
          <a:ln/>
        </p:spPr>
        <p:txBody>
          <a:bodyPr wrap="none" lIns="0" tIns="0" rIns="0" bIns="0" rtlCol="0" anchor="t"/>
          <a:lstStyle/>
          <a:p>
            <a:pPr algn="l" indent="0" marL="0">
              <a:lnSpc>
                <a:spcPts val="1850"/>
              </a:lnSpc>
              <a:buNone/>
            </a:pPr>
            <a:endParaRPr lang="en-US" sz="1850" dirty="0"/>
          </a:p>
        </p:txBody>
      </p:sp>
      <p:sp>
        <p:nvSpPr>
          <p:cNvPr id="14" name="Text 11"/>
          <p:cNvSpPr/>
          <p:nvPr/>
        </p:nvSpPr>
        <p:spPr>
          <a:xfrm>
            <a:off x="10356890" y="2278618"/>
            <a:ext cx="3327440" cy="238482"/>
          </a:xfrm>
          <a:prstGeom prst="rect">
            <a:avLst/>
          </a:prstGeom>
          <a:noFill/>
          <a:ln/>
        </p:spPr>
        <p:txBody>
          <a:bodyPr wrap="none" lIns="0" tIns="0" rIns="0" bIns="0" rtlCol="0" anchor="t"/>
          <a:lstStyle/>
          <a:p>
            <a:pPr algn="l" indent="0" marL="0">
              <a:lnSpc>
                <a:spcPts val="1850"/>
              </a:lnSpc>
              <a:buNone/>
            </a:pPr>
            <a:r>
              <a:rPr lang="en-US" sz="1850" b="1" dirty="0">
                <a:solidFill>
                  <a:srgbClr val="0F6FC6"/>
                </a:solidFill>
                <a:latin typeface="Raleway Light" pitchFamily="34" charset="0"/>
                <a:ea typeface="Raleway Light" pitchFamily="34" charset="-122"/>
                <a:cs typeface="Raleway Light" pitchFamily="34" charset="-120"/>
              </a:rPr>
              <a:t>10. </a:t>
            </a:r>
            <a:pPr algn="l" indent="0" marL="0">
              <a:lnSpc>
                <a:spcPts val="1850"/>
              </a:lnSpc>
              <a:buNone/>
            </a:pPr>
            <a:r>
              <a:rPr lang="en-US" sz="1850" dirty="0">
                <a:solidFill>
                  <a:srgbClr val="666666"/>
                </a:solidFill>
                <a:latin typeface="Raleway Light" pitchFamily="34" charset="0"/>
                <a:ea typeface="Raleway Light" pitchFamily="34" charset="-122"/>
                <a:cs typeface="Raleway Light" pitchFamily="34" charset="-120"/>
              </a:rPr>
              <a:t>Unidades de verificación</a:t>
            </a:r>
            <a:endParaRPr lang="en-US" sz="1850" dirty="0"/>
          </a:p>
        </p:txBody>
      </p:sp>
      <p:sp>
        <p:nvSpPr>
          <p:cNvPr id="15" name="Text 12"/>
          <p:cNvSpPr/>
          <p:nvPr/>
        </p:nvSpPr>
        <p:spPr>
          <a:xfrm>
            <a:off x="10356890" y="2731651"/>
            <a:ext cx="3327440" cy="476964"/>
          </a:xfrm>
          <a:prstGeom prst="rect">
            <a:avLst/>
          </a:prstGeom>
          <a:noFill/>
          <a:ln/>
        </p:spPr>
        <p:txBody>
          <a:bodyPr wrap="square" lIns="0" tIns="0" rIns="0" bIns="0" rtlCol="0" anchor="t"/>
          <a:lstStyle/>
          <a:p>
            <a:pPr algn="l" indent="0" marL="0">
              <a:lnSpc>
                <a:spcPts val="1850"/>
              </a:lnSpc>
              <a:buNone/>
            </a:pPr>
            <a:r>
              <a:rPr lang="en-US" sz="1850" b="1" dirty="0">
                <a:solidFill>
                  <a:srgbClr val="0F6FC6"/>
                </a:solidFill>
                <a:latin typeface="Raleway Light" pitchFamily="34" charset="0"/>
                <a:ea typeface="Raleway Light" pitchFamily="34" charset="-122"/>
                <a:cs typeface="Raleway Light" pitchFamily="34" charset="-120"/>
              </a:rPr>
              <a:t>11. </a:t>
            </a:r>
            <a:pPr algn="l" indent="0" marL="0">
              <a:lnSpc>
                <a:spcPts val="1850"/>
              </a:lnSpc>
              <a:buNone/>
            </a:pPr>
            <a:r>
              <a:rPr lang="en-US" sz="1850" dirty="0">
                <a:solidFill>
                  <a:srgbClr val="666666"/>
                </a:solidFill>
                <a:latin typeface="Raleway Light" pitchFamily="34" charset="0"/>
                <a:ea typeface="Raleway Light" pitchFamily="34" charset="-122"/>
                <a:cs typeface="Raleway Light" pitchFamily="34" charset="-120"/>
              </a:rPr>
              <a:t>Procedimiento para la evaluación de la conformidad</a:t>
            </a:r>
            <a:endParaRPr lang="en-US" sz="1850" dirty="0"/>
          </a:p>
        </p:txBody>
      </p:sp>
      <p:sp>
        <p:nvSpPr>
          <p:cNvPr id="16" name="Text 13"/>
          <p:cNvSpPr/>
          <p:nvPr/>
        </p:nvSpPr>
        <p:spPr>
          <a:xfrm>
            <a:off x="10356890" y="3423166"/>
            <a:ext cx="3327440" cy="238482"/>
          </a:xfrm>
          <a:prstGeom prst="rect">
            <a:avLst/>
          </a:prstGeom>
          <a:noFill/>
          <a:ln/>
        </p:spPr>
        <p:txBody>
          <a:bodyPr wrap="none" lIns="0" tIns="0" rIns="0" bIns="0" rtlCol="0" anchor="t"/>
          <a:lstStyle/>
          <a:p>
            <a:pPr algn="l" indent="0" marL="0">
              <a:lnSpc>
                <a:spcPts val="1850"/>
              </a:lnSpc>
              <a:buNone/>
            </a:pPr>
            <a:r>
              <a:rPr lang="en-US" sz="1850" b="1" dirty="0">
                <a:solidFill>
                  <a:srgbClr val="0F6FC6"/>
                </a:solidFill>
                <a:latin typeface="Raleway Light" pitchFamily="34" charset="0"/>
                <a:ea typeface="Raleway Light" pitchFamily="34" charset="-122"/>
                <a:cs typeface="Raleway Light" pitchFamily="34" charset="-120"/>
              </a:rPr>
              <a:t>12. </a:t>
            </a:r>
            <a:pPr algn="l" indent="0" marL="0">
              <a:lnSpc>
                <a:spcPts val="1850"/>
              </a:lnSpc>
              <a:buNone/>
            </a:pPr>
            <a:r>
              <a:rPr lang="en-US" sz="1850" dirty="0">
                <a:solidFill>
                  <a:srgbClr val="666666"/>
                </a:solidFill>
                <a:latin typeface="Raleway Light" pitchFamily="34" charset="0"/>
                <a:ea typeface="Raleway Light" pitchFamily="34" charset="-122"/>
                <a:cs typeface="Raleway Light" pitchFamily="34" charset="-120"/>
              </a:rPr>
              <a:t>Vigilancia</a:t>
            </a:r>
            <a:endParaRPr lang="en-US" sz="1850" dirty="0"/>
          </a:p>
        </p:txBody>
      </p:sp>
      <p:sp>
        <p:nvSpPr>
          <p:cNvPr id="17" name="Text 14"/>
          <p:cNvSpPr/>
          <p:nvPr/>
        </p:nvSpPr>
        <p:spPr>
          <a:xfrm>
            <a:off x="10356890" y="3876199"/>
            <a:ext cx="3327440" cy="238482"/>
          </a:xfrm>
          <a:prstGeom prst="rect">
            <a:avLst/>
          </a:prstGeom>
          <a:noFill/>
          <a:ln/>
        </p:spPr>
        <p:txBody>
          <a:bodyPr wrap="none" lIns="0" tIns="0" rIns="0" bIns="0" rtlCol="0" anchor="t"/>
          <a:lstStyle/>
          <a:p>
            <a:pPr algn="l" indent="0" marL="0">
              <a:lnSpc>
                <a:spcPts val="1850"/>
              </a:lnSpc>
              <a:buNone/>
            </a:pPr>
            <a:r>
              <a:rPr lang="en-US" sz="1850" b="1" dirty="0">
                <a:solidFill>
                  <a:srgbClr val="0F6FC6"/>
                </a:solidFill>
                <a:latin typeface="Raleway Light" pitchFamily="34" charset="0"/>
                <a:ea typeface="Raleway Light" pitchFamily="34" charset="-122"/>
                <a:cs typeface="Raleway Light" pitchFamily="34" charset="-120"/>
              </a:rPr>
              <a:t>13. </a:t>
            </a:r>
            <a:pPr algn="l" indent="0" marL="0">
              <a:lnSpc>
                <a:spcPts val="1850"/>
              </a:lnSpc>
              <a:buNone/>
            </a:pPr>
            <a:r>
              <a:rPr lang="en-US" sz="1850" dirty="0">
                <a:solidFill>
                  <a:srgbClr val="666666"/>
                </a:solidFill>
                <a:latin typeface="Raleway Light" pitchFamily="34" charset="0"/>
                <a:ea typeface="Raleway Light" pitchFamily="34" charset="-122"/>
                <a:cs typeface="Raleway Light" pitchFamily="34" charset="-120"/>
              </a:rPr>
              <a:t>Bibliografía</a:t>
            </a:r>
            <a:endParaRPr lang="en-US" sz="1850" dirty="0"/>
          </a:p>
        </p:txBody>
      </p:sp>
      <p:sp>
        <p:nvSpPr>
          <p:cNvPr id="18" name="Text 15"/>
          <p:cNvSpPr/>
          <p:nvPr/>
        </p:nvSpPr>
        <p:spPr>
          <a:xfrm>
            <a:off x="10356890" y="4329232"/>
            <a:ext cx="3327440" cy="476964"/>
          </a:xfrm>
          <a:prstGeom prst="rect">
            <a:avLst/>
          </a:prstGeom>
          <a:noFill/>
          <a:ln/>
        </p:spPr>
        <p:txBody>
          <a:bodyPr wrap="square" lIns="0" tIns="0" rIns="0" bIns="0" rtlCol="0" anchor="t"/>
          <a:lstStyle/>
          <a:p>
            <a:pPr algn="l" indent="0" marL="0">
              <a:lnSpc>
                <a:spcPts val="1850"/>
              </a:lnSpc>
              <a:buNone/>
            </a:pPr>
            <a:r>
              <a:rPr lang="en-US" sz="1850" b="1" dirty="0">
                <a:solidFill>
                  <a:srgbClr val="0F6FC6"/>
                </a:solidFill>
                <a:latin typeface="Raleway Light" pitchFamily="34" charset="0"/>
                <a:ea typeface="Raleway Light" pitchFamily="34" charset="-122"/>
                <a:cs typeface="Raleway Light" pitchFamily="34" charset="-120"/>
              </a:rPr>
              <a:t>14. </a:t>
            </a:r>
            <a:pPr algn="l" indent="0" marL="0">
              <a:lnSpc>
                <a:spcPts val="1850"/>
              </a:lnSpc>
              <a:buNone/>
            </a:pPr>
            <a:r>
              <a:rPr lang="en-US" sz="1850" dirty="0">
                <a:solidFill>
                  <a:srgbClr val="666666"/>
                </a:solidFill>
                <a:latin typeface="Raleway Light" pitchFamily="34" charset="0"/>
                <a:ea typeface="Raleway Light" pitchFamily="34" charset="-122"/>
                <a:cs typeface="Raleway Light" pitchFamily="34" charset="-120"/>
              </a:rPr>
              <a:t>Concordancia con normas internacionales</a:t>
            </a:r>
            <a:endParaRPr lang="en-US" sz="185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3019187"/>
          </a:xfrm>
          <a:prstGeom prst="rect">
            <a:avLst/>
          </a:prstGeom>
        </p:spPr>
      </p:pic>
      <p:sp>
        <p:nvSpPr>
          <p:cNvPr id="3" name="Text 0"/>
          <p:cNvSpPr/>
          <p:nvPr/>
        </p:nvSpPr>
        <p:spPr>
          <a:xfrm>
            <a:off x="966073" y="4123730"/>
            <a:ext cx="2201228"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4" name="Text 1"/>
          <p:cNvSpPr/>
          <p:nvPr/>
        </p:nvSpPr>
        <p:spPr>
          <a:xfrm>
            <a:off x="7510343" y="4147899"/>
            <a:ext cx="2415302" cy="301943"/>
          </a:xfrm>
          <a:prstGeom prst="rect">
            <a:avLst/>
          </a:prstGeom>
          <a:noFill/>
          <a:ln/>
        </p:spPr>
        <p:txBody>
          <a:bodyPr wrap="none" lIns="0" tIns="0" rIns="0" bIns="0" rtlCol="0" anchor="t"/>
          <a:lstStyle/>
          <a:p>
            <a:pPr algn="ctr" indent="0" marL="0">
              <a:lnSpc>
                <a:spcPts val="2350"/>
              </a:lnSpc>
              <a:buNone/>
            </a:pPr>
            <a:r>
              <a:rPr lang="en-US" sz="1900" b="1" dirty="0">
                <a:solidFill>
                  <a:srgbClr val="000000"/>
                </a:solidFill>
                <a:latin typeface="Raleway Bold" pitchFamily="34" charset="0"/>
                <a:ea typeface="Raleway Bold" pitchFamily="34" charset="-122"/>
                <a:cs typeface="Raleway Bold" pitchFamily="34" charset="-120"/>
              </a:rPr>
              <a:t>NORMA</a:t>
            </a:r>
            <a:endParaRPr lang="en-US" sz="1900" dirty="0"/>
          </a:p>
        </p:txBody>
      </p:sp>
      <p:sp>
        <p:nvSpPr>
          <p:cNvPr id="5" name="Text 2"/>
          <p:cNvSpPr/>
          <p:nvPr/>
        </p:nvSpPr>
        <p:spPr>
          <a:xfrm>
            <a:off x="6045518" y="4691301"/>
            <a:ext cx="5344954" cy="603766"/>
          </a:xfrm>
          <a:prstGeom prst="rect">
            <a:avLst/>
          </a:prstGeom>
          <a:noFill/>
          <a:ln/>
        </p:spPr>
        <p:txBody>
          <a:bodyPr wrap="none" lIns="0" tIns="0" rIns="0" bIns="0" rtlCol="0" anchor="t"/>
          <a:lstStyle/>
          <a:p>
            <a:pPr algn="ctr" indent="0" marL="0">
              <a:lnSpc>
                <a:spcPts val="4750"/>
              </a:lnSpc>
              <a:buNone/>
            </a:pPr>
            <a:r>
              <a:rPr lang="en-US" sz="3800" b="1" dirty="0">
                <a:solidFill>
                  <a:srgbClr val="086FB0"/>
                </a:solidFill>
                <a:latin typeface="Raleway Bold" pitchFamily="34" charset="0"/>
                <a:ea typeface="Raleway Bold" pitchFamily="34" charset="-122"/>
                <a:cs typeface="Raleway Bold" pitchFamily="34" charset="-120"/>
              </a:rPr>
              <a:t>NOM-036-1-STPS-2018</a:t>
            </a:r>
            <a:endParaRPr lang="en-US" sz="3800" dirty="0"/>
          </a:p>
        </p:txBody>
      </p:sp>
      <p:sp>
        <p:nvSpPr>
          <p:cNvPr id="6" name="Shape 3"/>
          <p:cNvSpPr/>
          <p:nvPr/>
        </p:nvSpPr>
        <p:spPr>
          <a:xfrm>
            <a:off x="3764042" y="5566767"/>
            <a:ext cx="9907905" cy="1045012"/>
          </a:xfrm>
          <a:prstGeom prst="roundRect">
            <a:avLst>
              <a:gd name="adj" fmla="val 20802"/>
            </a:avLst>
          </a:prstGeom>
          <a:noFill/>
          <a:ln w="7620">
            <a:solidFill>
              <a:srgbClr val="000000">
                <a:alpha val="8000"/>
              </a:srgbClr>
            </a:solidFill>
            <a:prstDash val="solid"/>
          </a:ln>
        </p:spPr>
      </p:sp>
      <p:sp>
        <p:nvSpPr>
          <p:cNvPr id="7" name="Shape 4"/>
          <p:cNvSpPr/>
          <p:nvPr/>
        </p:nvSpPr>
        <p:spPr>
          <a:xfrm>
            <a:off x="3771662" y="5574387"/>
            <a:ext cx="9892665" cy="1029772"/>
          </a:xfrm>
          <a:prstGeom prst="rect">
            <a:avLst/>
          </a:prstGeom>
          <a:solidFill>
            <a:srgbClr val="FFFFFF">
              <a:alpha val="4000"/>
            </a:srgbClr>
          </a:solidFill>
          <a:ln/>
        </p:spPr>
      </p:sp>
      <p:pic>
        <p:nvPicPr>
          <p:cNvPr id="8" name="Image 1" descr="preencoded.png">    </p:cNvPr>
          <p:cNvPicPr>
            <a:picLocks noChangeAspect="1"/>
          </p:cNvPicPr>
          <p:nvPr/>
        </p:nvPicPr>
        <p:blipFill>
          <a:blip r:embed="rId2"/>
          <a:stretch>
            <a:fillRect/>
          </a:stretch>
        </p:blipFill>
        <p:spPr>
          <a:xfrm>
            <a:off x="4110395" y="5726906"/>
            <a:ext cx="684252" cy="684252"/>
          </a:xfrm>
          <a:prstGeom prst="rect">
            <a:avLst/>
          </a:prstGeom>
        </p:spPr>
      </p:pic>
      <p:sp>
        <p:nvSpPr>
          <p:cNvPr id="9" name="Text 5"/>
          <p:cNvSpPr/>
          <p:nvPr/>
        </p:nvSpPr>
        <p:spPr>
          <a:xfrm>
            <a:off x="5285184" y="5726906"/>
            <a:ext cx="8137684" cy="724733"/>
          </a:xfrm>
          <a:prstGeom prst="rect">
            <a:avLst/>
          </a:prstGeom>
          <a:noFill/>
          <a:ln/>
        </p:spPr>
        <p:txBody>
          <a:bodyPr wrap="square" lIns="0" tIns="0" rIns="0" bIns="0" rtlCol="0" anchor="t"/>
          <a:lstStyle/>
          <a:p>
            <a:pPr algn="l" indent="0" marL="0">
              <a:lnSpc>
                <a:spcPts val="1900"/>
              </a:lnSpc>
              <a:buNone/>
            </a:pPr>
            <a:r>
              <a:rPr lang="en-US" sz="1900" b="1" dirty="0">
                <a:solidFill>
                  <a:srgbClr val="666666"/>
                </a:solidFill>
                <a:latin typeface="Raleway Light" pitchFamily="34" charset="0"/>
                <a:ea typeface="Raleway Light" pitchFamily="34" charset="-122"/>
                <a:cs typeface="Raleway Light" pitchFamily="34" charset="-120"/>
              </a:rPr>
              <a:t>Norma Oficial Mexicana NOM-036-1-STPS-2018, factores de riesgo ergonómico en el trabajo. Identificación, análisis, prevención y control. Parte 1: Manejo Manual de Cargas.</a:t>
            </a:r>
            <a:endParaRPr lang="en-US" sz="1900" dirty="0"/>
          </a:p>
        </p:txBody>
      </p:sp>
      <p:sp>
        <p:nvSpPr>
          <p:cNvPr id="10" name="Text 6"/>
          <p:cNvSpPr/>
          <p:nvPr/>
        </p:nvSpPr>
        <p:spPr>
          <a:xfrm>
            <a:off x="3764042" y="6883479"/>
            <a:ext cx="9907905" cy="241578"/>
          </a:xfrm>
          <a:prstGeom prst="rect">
            <a:avLst/>
          </a:prstGeom>
          <a:noFill/>
          <a:ln/>
        </p:spPr>
        <p:txBody>
          <a:bodyPr wrap="none" lIns="0" tIns="0" rIns="0" bIns="0" rtlCol="0" anchor="t"/>
          <a:lstStyle/>
          <a:p>
            <a:pPr algn="l" indent="0" marL="0">
              <a:lnSpc>
                <a:spcPts val="1900"/>
              </a:lnSpc>
              <a:buNone/>
            </a:pPr>
            <a:r>
              <a:rPr lang="en-US" sz="1900" b="1" dirty="0">
                <a:solidFill>
                  <a:srgbClr val="7CCA62"/>
                </a:solidFill>
                <a:latin typeface="Raleway Light" pitchFamily="34" charset="0"/>
                <a:ea typeface="Raleway Light" pitchFamily="34" charset="-122"/>
                <a:cs typeface="Raleway Light" pitchFamily="34" charset="-120"/>
              </a:rPr>
              <a:t>INSTRUCTOR:</a:t>
            </a:r>
            <a:pPr algn="l" indent="0" marL="0">
              <a:lnSpc>
                <a:spcPts val="1900"/>
              </a:lnSpc>
              <a:buNone/>
            </a:pPr>
            <a:r>
              <a:rPr lang="en-US" sz="1900" b="1" dirty="0">
                <a:solidFill>
                  <a:srgbClr val="666666"/>
                </a:solidFill>
                <a:latin typeface="Raleway Light" pitchFamily="34" charset="0"/>
                <a:ea typeface="Raleway Light" pitchFamily="34" charset="-122"/>
                <a:cs typeface="Raleway Light" pitchFamily="34" charset="-120"/>
              </a:rPr>
              <a:t> </a:t>
            </a:r>
            <a:pPr algn="l" indent="0" marL="0">
              <a:lnSpc>
                <a:spcPts val="1900"/>
              </a:lnSpc>
              <a:buNone/>
            </a:pPr>
            <a:r>
              <a:rPr lang="en-US" sz="1900" dirty="0">
                <a:solidFill>
                  <a:srgbClr val="666666"/>
                </a:solidFill>
                <a:latin typeface="Raleway Light" pitchFamily="34" charset="0"/>
                <a:ea typeface="Raleway Light" pitchFamily="34" charset="-122"/>
                <a:cs typeface="Raleway Light" pitchFamily="34" charset="-120"/>
              </a:rPr>
              <a:t>Andrés Cavezza.</a:t>
            </a:r>
            <a:endParaRPr lang="en-US" sz="19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5486400" cy="8229600"/>
          </a:xfrm>
          <a:prstGeom prst="rect">
            <a:avLst/>
          </a:prstGeom>
        </p:spPr>
      </p:pic>
      <p:sp>
        <p:nvSpPr>
          <p:cNvPr id="3" name="Text 0"/>
          <p:cNvSpPr/>
          <p:nvPr/>
        </p:nvSpPr>
        <p:spPr>
          <a:xfrm>
            <a:off x="6452473" y="869156"/>
            <a:ext cx="4830723" cy="603766"/>
          </a:xfrm>
          <a:prstGeom prst="rect">
            <a:avLst/>
          </a:prstGeom>
          <a:noFill/>
          <a:ln/>
        </p:spPr>
        <p:txBody>
          <a:bodyPr wrap="none" lIns="0" tIns="0" rIns="0" bIns="0" rtlCol="0" anchor="t"/>
          <a:lstStyle/>
          <a:p>
            <a:pPr algn="l" indent="0" marL="0">
              <a:lnSpc>
                <a:spcPts val="4750"/>
              </a:lnSpc>
              <a:buNone/>
            </a:pPr>
            <a:r>
              <a:rPr lang="en-US" sz="3800" b="1" dirty="0">
                <a:solidFill>
                  <a:srgbClr val="086FB0"/>
                </a:solidFill>
                <a:latin typeface="Raleway Bold" pitchFamily="34" charset="0"/>
                <a:ea typeface="Raleway Bold" pitchFamily="34" charset="-122"/>
                <a:cs typeface="Raleway Bold" pitchFamily="34" charset="-120"/>
              </a:rPr>
              <a:t>1. Objetivo</a:t>
            </a:r>
            <a:endParaRPr lang="en-US" sz="3800" dirty="0"/>
          </a:p>
        </p:txBody>
      </p:sp>
      <p:sp>
        <p:nvSpPr>
          <p:cNvPr id="4" name="Text 1"/>
          <p:cNvSpPr/>
          <p:nvPr/>
        </p:nvSpPr>
        <p:spPr>
          <a:xfrm>
            <a:off x="6452473" y="1835229"/>
            <a:ext cx="7211854" cy="1509713"/>
          </a:xfrm>
          <a:prstGeom prst="rect">
            <a:avLst/>
          </a:prstGeom>
          <a:noFill/>
          <a:ln/>
        </p:spPr>
        <p:txBody>
          <a:bodyPr wrap="square" lIns="0" tIns="0" rIns="0" bIns="0" rtlCol="0" anchor="t"/>
          <a:lstStyle/>
          <a:p>
            <a:pPr algn="l" indent="0" marL="0">
              <a:lnSpc>
                <a:spcPts val="2350"/>
              </a:lnSpc>
              <a:buNone/>
            </a:pPr>
            <a:r>
              <a:rPr lang="en-US" sz="2350" dirty="0">
                <a:solidFill>
                  <a:srgbClr val="666666"/>
                </a:solidFill>
                <a:latin typeface="Raleway Light" pitchFamily="34" charset="0"/>
                <a:ea typeface="Raleway Light" pitchFamily="34" charset="-122"/>
                <a:cs typeface="Raleway Light" pitchFamily="34" charset="-120"/>
              </a:rPr>
              <a:t>Establecer los elementos para identificar, analizar, prevenir y controlar los factores de riesgo ergonómico en los centros de trabajo derivados del manejo manual de cargas, a efecto de prevenir alteraciones a la salud de los trabajadores.</a:t>
            </a:r>
            <a:endParaRPr lang="en-US" sz="2350" dirty="0"/>
          </a:p>
        </p:txBody>
      </p:sp>
      <p:sp>
        <p:nvSpPr>
          <p:cNvPr id="5" name="Text 2"/>
          <p:cNvSpPr/>
          <p:nvPr/>
        </p:nvSpPr>
        <p:spPr>
          <a:xfrm>
            <a:off x="6452473" y="3616643"/>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6" name="Text 3"/>
          <p:cNvSpPr/>
          <p:nvPr/>
        </p:nvSpPr>
        <p:spPr>
          <a:xfrm>
            <a:off x="6452473" y="4190286"/>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7" name="Text 4"/>
          <p:cNvSpPr/>
          <p:nvPr/>
        </p:nvSpPr>
        <p:spPr>
          <a:xfrm>
            <a:off x="6452473" y="4763929"/>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8" name="Text 5"/>
          <p:cNvSpPr/>
          <p:nvPr/>
        </p:nvSpPr>
        <p:spPr>
          <a:xfrm>
            <a:off x="6452473" y="5337572"/>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9" name="Text 6"/>
          <p:cNvSpPr/>
          <p:nvPr/>
        </p:nvSpPr>
        <p:spPr>
          <a:xfrm>
            <a:off x="6452473" y="5911215"/>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10" name="Text 7"/>
          <p:cNvSpPr/>
          <p:nvPr/>
        </p:nvSpPr>
        <p:spPr>
          <a:xfrm>
            <a:off x="6452473" y="6484858"/>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11" name="Text 8"/>
          <p:cNvSpPr/>
          <p:nvPr/>
        </p:nvSpPr>
        <p:spPr>
          <a:xfrm>
            <a:off x="6452473" y="7058501"/>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3019187"/>
          </a:xfrm>
          <a:prstGeom prst="rect">
            <a:avLst/>
          </a:prstGeom>
        </p:spPr>
      </p:pic>
      <p:sp>
        <p:nvSpPr>
          <p:cNvPr id="3" name="Text 0"/>
          <p:cNvSpPr/>
          <p:nvPr/>
        </p:nvSpPr>
        <p:spPr>
          <a:xfrm>
            <a:off x="966073" y="3951684"/>
            <a:ext cx="5970865" cy="603766"/>
          </a:xfrm>
          <a:prstGeom prst="rect">
            <a:avLst/>
          </a:prstGeom>
          <a:noFill/>
          <a:ln/>
        </p:spPr>
        <p:txBody>
          <a:bodyPr wrap="none" lIns="0" tIns="0" rIns="0" bIns="0" rtlCol="0" anchor="t"/>
          <a:lstStyle/>
          <a:p>
            <a:pPr algn="l" indent="0" marL="0">
              <a:lnSpc>
                <a:spcPts val="4750"/>
              </a:lnSpc>
              <a:buNone/>
            </a:pPr>
            <a:r>
              <a:rPr lang="en-US" sz="3800" b="1" dirty="0">
                <a:solidFill>
                  <a:srgbClr val="086FB0"/>
                </a:solidFill>
                <a:latin typeface="Raleway Bold" pitchFamily="34" charset="0"/>
                <a:ea typeface="Raleway Bold" pitchFamily="34" charset="-122"/>
                <a:cs typeface="Raleway Bold" pitchFamily="34" charset="-120"/>
              </a:rPr>
              <a:t>2. Campo de Aplicación</a:t>
            </a:r>
            <a:endParaRPr lang="en-US" sz="3800" dirty="0"/>
          </a:p>
        </p:txBody>
      </p:sp>
      <p:sp>
        <p:nvSpPr>
          <p:cNvPr id="4" name="Text 1"/>
          <p:cNvSpPr/>
          <p:nvPr/>
        </p:nvSpPr>
        <p:spPr>
          <a:xfrm>
            <a:off x="966073" y="4796909"/>
            <a:ext cx="818054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5" name="Text 2"/>
          <p:cNvSpPr/>
          <p:nvPr/>
        </p:nvSpPr>
        <p:spPr>
          <a:xfrm>
            <a:off x="966073" y="5255776"/>
            <a:ext cx="8180546" cy="1509713"/>
          </a:xfrm>
          <a:prstGeom prst="rect">
            <a:avLst/>
          </a:prstGeom>
          <a:noFill/>
          <a:ln/>
        </p:spPr>
        <p:txBody>
          <a:bodyPr wrap="square" lIns="0" tIns="0" rIns="0" bIns="0" rtlCol="0" anchor="t"/>
          <a:lstStyle/>
          <a:p>
            <a:pPr algn="l" marL="3429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La presente Norma Oficial Mexicana rige en todo el territorio nacional y aplica en todos los centros de trabajo donde existan trabajadores cuya actividad implique realizar manejo manual de cargas de forma cotidiana (más de una vez al día).</a:t>
            </a:r>
            <a:endParaRPr lang="en-US" sz="1900" dirty="0"/>
          </a:p>
        </p:txBody>
      </p:sp>
      <p:sp>
        <p:nvSpPr>
          <p:cNvPr id="6" name="Text 3"/>
          <p:cNvSpPr/>
          <p:nvPr/>
        </p:nvSpPr>
        <p:spPr>
          <a:xfrm>
            <a:off x="966073" y="6850023"/>
            <a:ext cx="8180546" cy="603885"/>
          </a:xfrm>
          <a:prstGeom prst="rect">
            <a:avLst/>
          </a:prstGeom>
          <a:noFill/>
          <a:ln/>
        </p:spPr>
        <p:txBody>
          <a:bodyPr wrap="square" lIns="0" tIns="0" rIns="0" bIns="0" rtlCol="0" anchor="t"/>
          <a:lstStyle/>
          <a:p>
            <a:pPr algn="l" marL="3429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Esta Norma no aplica en actividades de manejo manual de cargas menores a 3 kg.</a:t>
            </a:r>
            <a:endParaRPr lang="en-US" sz="1900" dirty="0"/>
          </a:p>
        </p:txBody>
      </p:sp>
      <p:sp>
        <p:nvSpPr>
          <p:cNvPr id="7" name="Text 4"/>
          <p:cNvSpPr/>
          <p:nvPr/>
        </p:nvSpPr>
        <p:spPr>
          <a:xfrm>
            <a:off x="9743361" y="3927515"/>
            <a:ext cx="3928586" cy="241578"/>
          </a:xfrm>
          <a:prstGeom prst="rect">
            <a:avLst/>
          </a:prstGeom>
          <a:noFill/>
          <a:ln/>
        </p:spPr>
        <p:txBody>
          <a:bodyPr wrap="none" lIns="0" tIns="0" rIns="0" bIns="0" rtlCol="0" anchor="t"/>
          <a:lstStyle/>
          <a:p>
            <a:pPr algn="l" indent="0" marL="0">
              <a:lnSpc>
                <a:spcPts val="1900"/>
              </a:lnSpc>
              <a:buNone/>
            </a:pPr>
            <a:endParaRPr lang="en-US" sz="19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9144000" y="0"/>
            <a:ext cx="5486400" cy="8229600"/>
          </a:xfrm>
          <a:prstGeom prst="rect">
            <a:avLst/>
          </a:prstGeom>
        </p:spPr>
      </p:pic>
      <p:sp>
        <p:nvSpPr>
          <p:cNvPr id="3" name="Text 0"/>
          <p:cNvSpPr/>
          <p:nvPr/>
        </p:nvSpPr>
        <p:spPr>
          <a:xfrm>
            <a:off x="966073" y="1170980"/>
            <a:ext cx="4830723" cy="603766"/>
          </a:xfrm>
          <a:prstGeom prst="rect">
            <a:avLst/>
          </a:prstGeom>
          <a:noFill/>
          <a:ln/>
        </p:spPr>
        <p:txBody>
          <a:bodyPr wrap="none" lIns="0" tIns="0" rIns="0" bIns="0" rtlCol="0" anchor="t"/>
          <a:lstStyle/>
          <a:p>
            <a:pPr algn="l" indent="0" marL="0">
              <a:lnSpc>
                <a:spcPts val="4750"/>
              </a:lnSpc>
              <a:buNone/>
            </a:pPr>
            <a:r>
              <a:rPr lang="en-US" sz="3800" b="1" dirty="0">
                <a:solidFill>
                  <a:srgbClr val="086FB0"/>
                </a:solidFill>
                <a:latin typeface="Raleway Bold" pitchFamily="34" charset="0"/>
                <a:ea typeface="Raleway Bold" pitchFamily="34" charset="-122"/>
                <a:cs typeface="Raleway Bold" pitchFamily="34" charset="-120"/>
              </a:rPr>
              <a:t>3. Referencias</a:t>
            </a:r>
            <a:endParaRPr lang="en-US" sz="3800" dirty="0"/>
          </a:p>
        </p:txBody>
      </p:sp>
      <p:sp>
        <p:nvSpPr>
          <p:cNvPr id="4" name="Text 1"/>
          <p:cNvSpPr/>
          <p:nvPr/>
        </p:nvSpPr>
        <p:spPr>
          <a:xfrm>
            <a:off x="966073" y="2137053"/>
            <a:ext cx="7211854" cy="905828"/>
          </a:xfrm>
          <a:prstGeom prst="rect">
            <a:avLst/>
          </a:prstGeom>
          <a:noFill/>
          <a:ln/>
        </p:spPr>
        <p:txBody>
          <a:bodyPr wrap="square" lIns="0" tIns="0" rIns="0" bIns="0" rtlCol="0" anchor="t"/>
          <a:lstStyle/>
          <a:p>
            <a:pPr algn="l" indent="0" marL="0">
              <a:lnSpc>
                <a:spcPts val="2350"/>
              </a:lnSpc>
              <a:buNone/>
            </a:pPr>
            <a:r>
              <a:rPr lang="en-US" sz="2350" dirty="0">
                <a:solidFill>
                  <a:srgbClr val="666666"/>
                </a:solidFill>
                <a:latin typeface="Raleway Light" pitchFamily="34" charset="0"/>
                <a:ea typeface="Raleway Light" pitchFamily="34" charset="-122"/>
                <a:cs typeface="Raleway Light" pitchFamily="34" charset="-120"/>
              </a:rPr>
              <a:t>Para la correcta interpretación de la presente Norma se deberán consultar las siguientes normas oficiales mexicanas vigentes, o las que las sustituyan:</a:t>
            </a:r>
            <a:endParaRPr lang="en-US" sz="2350" dirty="0"/>
          </a:p>
        </p:txBody>
      </p:sp>
      <p:sp>
        <p:nvSpPr>
          <p:cNvPr id="5" name="Text 2"/>
          <p:cNvSpPr/>
          <p:nvPr/>
        </p:nvSpPr>
        <p:spPr>
          <a:xfrm>
            <a:off x="966073" y="3314581"/>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6" name="Text 3"/>
          <p:cNvSpPr/>
          <p:nvPr/>
        </p:nvSpPr>
        <p:spPr>
          <a:xfrm>
            <a:off x="966073" y="3888224"/>
            <a:ext cx="7211854" cy="905828"/>
          </a:xfrm>
          <a:prstGeom prst="rect">
            <a:avLst/>
          </a:prstGeom>
          <a:noFill/>
          <a:ln/>
        </p:spPr>
        <p:txBody>
          <a:bodyPr wrap="square" lIns="0" tIns="0" rIns="0" bIns="0" rtlCol="0" anchor="t"/>
          <a:lstStyle/>
          <a:p>
            <a:pPr algn="l" indent="0" marL="0">
              <a:lnSpc>
                <a:spcPts val="2350"/>
              </a:lnSpc>
              <a:buNone/>
            </a:pPr>
            <a:r>
              <a:rPr lang="en-US" sz="2350" b="1" dirty="0">
                <a:solidFill>
                  <a:srgbClr val="0F6FC6"/>
                </a:solidFill>
                <a:latin typeface="Raleway Light" pitchFamily="34" charset="0"/>
                <a:ea typeface="Raleway Light" pitchFamily="34" charset="-122"/>
                <a:cs typeface="Raleway Light" pitchFamily="34" charset="-120"/>
              </a:rPr>
              <a:t>NOM-017-STPS-2008,</a:t>
            </a:r>
            <a:pPr algn="l" indent="0" marL="0">
              <a:lnSpc>
                <a:spcPts val="2350"/>
              </a:lnSpc>
              <a:buNone/>
            </a:pPr>
            <a:r>
              <a:rPr lang="en-US" sz="2350" dirty="0">
                <a:solidFill>
                  <a:srgbClr val="666666"/>
                </a:solidFill>
                <a:latin typeface="Raleway Light" pitchFamily="34" charset="0"/>
                <a:ea typeface="Raleway Light" pitchFamily="34" charset="-122"/>
                <a:cs typeface="Raleway Light" pitchFamily="34" charset="-120"/>
              </a:rPr>
              <a:t> Equipo de protección personal-Selección, uso y manejo en los centros de trabajo.</a:t>
            </a:r>
            <a:endParaRPr lang="en-US" sz="2350" dirty="0"/>
          </a:p>
        </p:txBody>
      </p:sp>
      <p:sp>
        <p:nvSpPr>
          <p:cNvPr id="7" name="Text 4"/>
          <p:cNvSpPr/>
          <p:nvPr/>
        </p:nvSpPr>
        <p:spPr>
          <a:xfrm>
            <a:off x="966073" y="5065752"/>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8" name="Text 5"/>
          <p:cNvSpPr/>
          <p:nvPr/>
        </p:nvSpPr>
        <p:spPr>
          <a:xfrm>
            <a:off x="966073" y="5639395"/>
            <a:ext cx="7211854" cy="905828"/>
          </a:xfrm>
          <a:prstGeom prst="rect">
            <a:avLst/>
          </a:prstGeom>
          <a:noFill/>
          <a:ln/>
        </p:spPr>
        <p:txBody>
          <a:bodyPr wrap="square" lIns="0" tIns="0" rIns="0" bIns="0" rtlCol="0" anchor="t"/>
          <a:lstStyle/>
          <a:p>
            <a:pPr algn="l" indent="0" marL="0">
              <a:lnSpc>
                <a:spcPts val="2350"/>
              </a:lnSpc>
              <a:buNone/>
            </a:pPr>
            <a:r>
              <a:rPr lang="en-US" sz="2350" b="1" dirty="0">
                <a:solidFill>
                  <a:srgbClr val="7CCA62"/>
                </a:solidFill>
                <a:latin typeface="Raleway Light" pitchFamily="34" charset="0"/>
                <a:ea typeface="Raleway Light" pitchFamily="34" charset="-122"/>
                <a:cs typeface="Raleway Light" pitchFamily="34" charset="-120"/>
              </a:rPr>
              <a:t>NOM-030-STPS-2009,</a:t>
            </a:r>
            <a:pPr algn="l" indent="0" marL="0">
              <a:lnSpc>
                <a:spcPts val="2350"/>
              </a:lnSpc>
              <a:buNone/>
            </a:pPr>
            <a:r>
              <a:rPr lang="en-US" sz="2350" dirty="0">
                <a:solidFill>
                  <a:srgbClr val="666666"/>
                </a:solidFill>
                <a:latin typeface="Raleway Light" pitchFamily="34" charset="0"/>
                <a:ea typeface="Raleway Light" pitchFamily="34" charset="-122"/>
                <a:cs typeface="Raleway Light" pitchFamily="34" charset="-120"/>
              </a:rPr>
              <a:t> Servicios preventivos de seguridad y salud en el trabajo - Funciones y actividades.</a:t>
            </a:r>
            <a:endParaRPr lang="en-US" sz="2350" dirty="0"/>
          </a:p>
        </p:txBody>
      </p:sp>
      <p:sp>
        <p:nvSpPr>
          <p:cNvPr id="9" name="Text 6"/>
          <p:cNvSpPr/>
          <p:nvPr/>
        </p:nvSpPr>
        <p:spPr>
          <a:xfrm>
            <a:off x="966073" y="6816923"/>
            <a:ext cx="7211854" cy="241578"/>
          </a:xfrm>
          <a:prstGeom prst="rect">
            <a:avLst/>
          </a:prstGeom>
          <a:noFill/>
          <a:ln/>
        </p:spPr>
        <p:txBody>
          <a:bodyPr wrap="none" lIns="0" tIns="0" rIns="0" bIns="0" rtlCol="0" anchor="t"/>
          <a:lstStyle/>
          <a:p>
            <a:pPr algn="l" indent="0" marL="0">
              <a:lnSpc>
                <a:spcPts val="1900"/>
              </a:lnSpc>
              <a:buNone/>
            </a:pPr>
            <a:endParaRPr lang="en-US" sz="19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5486400" cy="8229600"/>
          </a:xfrm>
          <a:prstGeom prst="rect">
            <a:avLst/>
          </a:prstGeom>
        </p:spPr>
      </p:pic>
      <p:sp>
        <p:nvSpPr>
          <p:cNvPr id="3" name="Text 0"/>
          <p:cNvSpPr/>
          <p:nvPr/>
        </p:nvSpPr>
        <p:spPr>
          <a:xfrm>
            <a:off x="6452473" y="1246465"/>
            <a:ext cx="4830723" cy="603766"/>
          </a:xfrm>
          <a:prstGeom prst="rect">
            <a:avLst/>
          </a:prstGeom>
          <a:noFill/>
          <a:ln/>
        </p:spPr>
        <p:txBody>
          <a:bodyPr wrap="none" lIns="0" tIns="0" rIns="0" bIns="0" rtlCol="0" anchor="t"/>
          <a:lstStyle/>
          <a:p>
            <a:pPr algn="l" indent="0" marL="0">
              <a:lnSpc>
                <a:spcPts val="4750"/>
              </a:lnSpc>
              <a:buNone/>
            </a:pPr>
            <a:r>
              <a:rPr lang="en-US" sz="3800" b="1" dirty="0">
                <a:solidFill>
                  <a:srgbClr val="086FB0"/>
                </a:solidFill>
                <a:latin typeface="Raleway Bold" pitchFamily="34" charset="0"/>
                <a:ea typeface="Raleway Bold" pitchFamily="34" charset="-122"/>
                <a:cs typeface="Raleway Bold" pitchFamily="34" charset="-120"/>
              </a:rPr>
              <a:t>4. Definiciones</a:t>
            </a:r>
            <a:endParaRPr lang="en-US" sz="3800" dirty="0"/>
          </a:p>
        </p:txBody>
      </p:sp>
      <p:sp>
        <p:nvSpPr>
          <p:cNvPr id="4" name="Text 1"/>
          <p:cNvSpPr/>
          <p:nvPr/>
        </p:nvSpPr>
        <p:spPr>
          <a:xfrm>
            <a:off x="6452473" y="2212538"/>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5" name="Text 2"/>
          <p:cNvSpPr/>
          <p:nvPr/>
        </p:nvSpPr>
        <p:spPr>
          <a:xfrm>
            <a:off x="6452473" y="2786182"/>
            <a:ext cx="7211854" cy="1811655"/>
          </a:xfrm>
          <a:prstGeom prst="rect">
            <a:avLst/>
          </a:prstGeom>
          <a:noFill/>
          <a:ln/>
        </p:spPr>
        <p:txBody>
          <a:bodyPr wrap="square" lIns="0" tIns="0" rIns="0" bIns="0" rtlCol="0" anchor="t"/>
          <a:lstStyle/>
          <a:p>
            <a:pPr algn="l" indent="0" marL="0">
              <a:lnSpc>
                <a:spcPts val="2350"/>
              </a:lnSpc>
              <a:buNone/>
            </a:pPr>
            <a:r>
              <a:rPr lang="en-US" sz="2350" b="1" dirty="0">
                <a:solidFill>
                  <a:srgbClr val="666666"/>
                </a:solidFill>
                <a:latin typeface="Raleway Light" pitchFamily="34" charset="0"/>
                <a:ea typeface="Raleway Light" pitchFamily="34" charset="-122"/>
                <a:cs typeface="Raleway Light" pitchFamily="34" charset="-120"/>
              </a:rPr>
              <a:t>Autoridad laboral:</a:t>
            </a:r>
            <a:pPr algn="l" indent="0" marL="0">
              <a:lnSpc>
                <a:spcPts val="2350"/>
              </a:lnSpc>
              <a:buNone/>
            </a:pPr>
            <a:r>
              <a:rPr lang="en-US" sz="2350" dirty="0">
                <a:solidFill>
                  <a:srgbClr val="666666"/>
                </a:solidFill>
                <a:latin typeface="Raleway Light" pitchFamily="34" charset="0"/>
                <a:ea typeface="Raleway Light" pitchFamily="34" charset="-122"/>
                <a:cs typeface="Raleway Light" pitchFamily="34" charset="-120"/>
              </a:rPr>
              <a:t> Las unidades administrativas competentes de la Secretaría del Trabajo y Previsión Social que realizan funciones de inspección y vigilancia en materia de seguridad y salud en el trabajo, y las correspondientes de las entidades federativas, que actúen en auxilio de aquéllas.</a:t>
            </a:r>
            <a:endParaRPr lang="en-US" sz="2350" dirty="0"/>
          </a:p>
        </p:txBody>
      </p:sp>
      <p:sp>
        <p:nvSpPr>
          <p:cNvPr id="6" name="Text 3"/>
          <p:cNvSpPr/>
          <p:nvPr/>
        </p:nvSpPr>
        <p:spPr>
          <a:xfrm>
            <a:off x="6452473" y="4869537"/>
            <a:ext cx="7211854" cy="2113598"/>
          </a:xfrm>
          <a:prstGeom prst="rect">
            <a:avLst/>
          </a:prstGeom>
          <a:noFill/>
          <a:ln/>
        </p:spPr>
        <p:txBody>
          <a:bodyPr wrap="square" lIns="0" tIns="0" rIns="0" bIns="0" rtlCol="0" anchor="t"/>
          <a:lstStyle/>
          <a:p>
            <a:pPr algn="l" indent="0" marL="0">
              <a:lnSpc>
                <a:spcPts val="2350"/>
              </a:lnSpc>
              <a:buNone/>
            </a:pPr>
            <a:r>
              <a:rPr lang="en-US" sz="2350" b="1" dirty="0">
                <a:solidFill>
                  <a:srgbClr val="666666"/>
                </a:solidFill>
                <a:latin typeface="Raleway Light" pitchFamily="34" charset="0"/>
                <a:ea typeface="Raleway Light" pitchFamily="34" charset="-122"/>
                <a:cs typeface="Raleway Light" pitchFamily="34" charset="-120"/>
              </a:rPr>
              <a:t>Centro de trabajo:</a:t>
            </a:r>
            <a:pPr algn="l" indent="0" marL="0">
              <a:lnSpc>
                <a:spcPts val="2350"/>
              </a:lnSpc>
              <a:buNone/>
            </a:pPr>
            <a:r>
              <a:rPr lang="en-US" sz="2350" dirty="0">
                <a:solidFill>
                  <a:srgbClr val="666666"/>
                </a:solidFill>
                <a:latin typeface="Raleway Light" pitchFamily="34" charset="0"/>
                <a:ea typeface="Raleway Light" pitchFamily="34" charset="-122"/>
                <a:cs typeface="Raleway Light" pitchFamily="34" charset="-120"/>
              </a:rPr>
              <a:t> El lugar o lugares, tales como edificios, locales, instalaciones y áreas, donde se realicen actividades de explotación, aprovechamiento, producción, comercialización, transporte y almacenamiento o prestación de servicios, en los que laboren personas que estén sujetas a una relación de trabajo.</a:t>
            </a:r>
            <a:endParaRPr lang="en-US" sz="235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9144000" y="0"/>
            <a:ext cx="5486400" cy="8229600"/>
          </a:xfrm>
          <a:prstGeom prst="rect">
            <a:avLst/>
          </a:prstGeom>
        </p:spPr>
      </p:pic>
      <p:sp>
        <p:nvSpPr>
          <p:cNvPr id="3" name="Text 0"/>
          <p:cNvSpPr/>
          <p:nvPr/>
        </p:nvSpPr>
        <p:spPr>
          <a:xfrm>
            <a:off x="966073" y="1536144"/>
            <a:ext cx="7211854" cy="1811655"/>
          </a:xfrm>
          <a:prstGeom prst="rect">
            <a:avLst/>
          </a:prstGeom>
          <a:noFill/>
          <a:ln/>
        </p:spPr>
        <p:txBody>
          <a:bodyPr wrap="square" lIns="0" tIns="0" rIns="0" bIns="0" rtlCol="0" anchor="t"/>
          <a:lstStyle/>
          <a:p>
            <a:pPr algn="l" indent="0" marL="0">
              <a:lnSpc>
                <a:spcPts val="2350"/>
              </a:lnSpc>
              <a:buNone/>
            </a:pPr>
            <a:r>
              <a:rPr lang="en-US" sz="2350" b="1" dirty="0">
                <a:solidFill>
                  <a:srgbClr val="666666"/>
                </a:solidFill>
                <a:latin typeface="Raleway Light" pitchFamily="34" charset="0"/>
                <a:ea typeface="Raleway Light" pitchFamily="34" charset="-122"/>
                <a:cs typeface="Raleway Light" pitchFamily="34" charset="-120"/>
              </a:rPr>
              <a:t>Condiciones inseguras:</a:t>
            </a:r>
            <a:pPr algn="l" indent="0" marL="0">
              <a:lnSpc>
                <a:spcPts val="2350"/>
              </a:lnSpc>
              <a:buNone/>
            </a:pPr>
            <a:r>
              <a:rPr lang="en-US" sz="2350" dirty="0">
                <a:solidFill>
                  <a:srgbClr val="666666"/>
                </a:solidFill>
                <a:latin typeface="Raleway Light" pitchFamily="34" charset="0"/>
                <a:ea typeface="Raleway Light" pitchFamily="34" charset="-122"/>
                <a:cs typeface="Raleway Light" pitchFamily="34" charset="-120"/>
              </a:rPr>
              <a:t> Aquéllas que derivan de la inobservancia o desatención de los procedimientos o medidas de seguridad, y que pueden conllevar la ocurrencia de incidentes, accidentes y enfermedades de trabajo o daños materiales al centro de trabajo.</a:t>
            </a:r>
            <a:endParaRPr lang="en-US" sz="2350" dirty="0"/>
          </a:p>
        </p:txBody>
      </p:sp>
      <p:sp>
        <p:nvSpPr>
          <p:cNvPr id="4" name="Text 1"/>
          <p:cNvSpPr/>
          <p:nvPr/>
        </p:nvSpPr>
        <p:spPr>
          <a:xfrm>
            <a:off x="966073" y="3619500"/>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5" name="Text 2"/>
          <p:cNvSpPr/>
          <p:nvPr/>
        </p:nvSpPr>
        <p:spPr>
          <a:xfrm>
            <a:off x="966073" y="4193143"/>
            <a:ext cx="7211854" cy="2717483"/>
          </a:xfrm>
          <a:prstGeom prst="rect">
            <a:avLst/>
          </a:prstGeom>
          <a:noFill/>
          <a:ln/>
        </p:spPr>
        <p:txBody>
          <a:bodyPr wrap="square" lIns="0" tIns="0" rIns="0" bIns="0" rtlCol="0" anchor="t"/>
          <a:lstStyle/>
          <a:p>
            <a:pPr algn="l" indent="0" marL="0">
              <a:lnSpc>
                <a:spcPts val="2350"/>
              </a:lnSpc>
              <a:buNone/>
            </a:pPr>
            <a:r>
              <a:rPr lang="en-US" sz="2350" b="1" dirty="0">
                <a:solidFill>
                  <a:srgbClr val="666666"/>
                </a:solidFill>
                <a:latin typeface="Raleway Light" pitchFamily="34" charset="0"/>
                <a:ea typeface="Raleway Light" pitchFamily="34" charset="-122"/>
                <a:cs typeface="Raleway Light" pitchFamily="34" charset="-120"/>
              </a:rPr>
              <a:t>Diagnóstico de seguridad y salud en el trabajo:</a:t>
            </a:r>
            <a:pPr algn="l" indent="0" marL="0">
              <a:lnSpc>
                <a:spcPts val="2350"/>
              </a:lnSpc>
              <a:buNone/>
            </a:pPr>
            <a:r>
              <a:rPr lang="en-US" sz="2350" dirty="0">
                <a:solidFill>
                  <a:srgbClr val="666666"/>
                </a:solidFill>
                <a:latin typeface="Raleway Light" pitchFamily="34" charset="0"/>
                <a:ea typeface="Raleway Light" pitchFamily="34" charset="-122"/>
                <a:cs typeface="Raleway Light" pitchFamily="34" charset="-120"/>
              </a:rPr>
              <a:t> La identificación de las condiciones inseguras o peligrosas; de los agentes físicos, químicos o biológicos o de los factores de riesgo ergonómico o psicosocial capaces de modificar las condiciones del ambiente laboral; de los peligros circundantes al centro de trabajo, así como de los requerimientos normativos en materia de seguridad y salud en el trabajo que resulten aplicables.</a:t>
            </a:r>
            <a:endParaRPr lang="en-US" sz="235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5486400" cy="8229600"/>
          </a:xfrm>
          <a:prstGeom prst="rect">
            <a:avLst/>
          </a:prstGeom>
        </p:spPr>
      </p:pic>
      <p:sp>
        <p:nvSpPr>
          <p:cNvPr id="3" name="Text 0"/>
          <p:cNvSpPr/>
          <p:nvPr/>
        </p:nvSpPr>
        <p:spPr>
          <a:xfrm>
            <a:off x="6452473" y="1385173"/>
            <a:ext cx="7211854" cy="2113598"/>
          </a:xfrm>
          <a:prstGeom prst="rect">
            <a:avLst/>
          </a:prstGeom>
          <a:noFill/>
          <a:ln/>
        </p:spPr>
        <p:txBody>
          <a:bodyPr wrap="square" lIns="0" tIns="0" rIns="0" bIns="0" rtlCol="0" anchor="t"/>
          <a:lstStyle/>
          <a:p>
            <a:pPr algn="l" indent="0" marL="0">
              <a:lnSpc>
                <a:spcPts val="2350"/>
              </a:lnSpc>
              <a:buNone/>
            </a:pPr>
            <a:r>
              <a:rPr lang="en-US" sz="2350" b="1" dirty="0">
                <a:solidFill>
                  <a:srgbClr val="666666"/>
                </a:solidFill>
                <a:latin typeface="Raleway Light" pitchFamily="34" charset="0"/>
                <a:ea typeface="Raleway Light" pitchFamily="34" charset="-122"/>
                <a:cs typeface="Raleway Light" pitchFamily="34" charset="-120"/>
              </a:rPr>
              <a:t>Empujar, jalar o arrastrar (tracción) cargas:</a:t>
            </a:r>
            <a:pPr algn="l" indent="0" marL="0">
              <a:lnSpc>
                <a:spcPts val="2350"/>
              </a:lnSpc>
              <a:buNone/>
            </a:pPr>
            <a:r>
              <a:rPr lang="en-US" sz="2350" dirty="0">
                <a:solidFill>
                  <a:srgbClr val="666666"/>
                </a:solidFill>
                <a:latin typeface="Raleway Light" pitchFamily="34" charset="0"/>
                <a:ea typeface="Raleway Light" pitchFamily="34" charset="-122"/>
                <a:cs typeface="Raleway Light" pitchFamily="34" charset="-120"/>
              </a:rPr>
              <a:t> Aquellas actividades o tareas en las que se empuja o arrastra una carga, en forma manual, con o sin la ayuda de equipos auxiliares, en donde la dirección de la fuerza resultante fundamental es horizontal. Durante la tracción, la fuerza es dirigida hacia el cuerpo y en el empuje, se aleja del cuerpo.</a:t>
            </a:r>
            <a:endParaRPr lang="en-US" sz="2350" dirty="0"/>
          </a:p>
        </p:txBody>
      </p:sp>
      <p:sp>
        <p:nvSpPr>
          <p:cNvPr id="4" name="Text 1"/>
          <p:cNvSpPr/>
          <p:nvPr/>
        </p:nvSpPr>
        <p:spPr>
          <a:xfrm>
            <a:off x="6452473" y="3770471"/>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5" name="Text 2"/>
          <p:cNvSpPr/>
          <p:nvPr/>
        </p:nvSpPr>
        <p:spPr>
          <a:xfrm>
            <a:off x="6452473" y="4344114"/>
            <a:ext cx="7211854" cy="2717483"/>
          </a:xfrm>
          <a:prstGeom prst="rect">
            <a:avLst/>
          </a:prstGeom>
          <a:noFill/>
          <a:ln/>
        </p:spPr>
        <p:txBody>
          <a:bodyPr wrap="square" lIns="0" tIns="0" rIns="0" bIns="0" rtlCol="0" anchor="t"/>
          <a:lstStyle/>
          <a:p>
            <a:pPr algn="l" indent="0" marL="0">
              <a:lnSpc>
                <a:spcPts val="2350"/>
              </a:lnSpc>
              <a:buNone/>
            </a:pPr>
            <a:r>
              <a:rPr lang="en-US" sz="2350" b="1" dirty="0">
                <a:solidFill>
                  <a:srgbClr val="666666"/>
                </a:solidFill>
                <a:latin typeface="Raleway Light" pitchFamily="34" charset="0"/>
                <a:ea typeface="Raleway Light" pitchFamily="34" charset="-122"/>
                <a:cs typeface="Raleway Light" pitchFamily="34" charset="-120"/>
              </a:rPr>
              <a:t>Equipos auxiliares:</a:t>
            </a:r>
            <a:pPr algn="l" indent="0" marL="0">
              <a:lnSpc>
                <a:spcPts val="2350"/>
              </a:lnSpc>
              <a:buNone/>
            </a:pPr>
            <a:r>
              <a:rPr lang="en-US" sz="2350" dirty="0">
                <a:solidFill>
                  <a:srgbClr val="666666"/>
                </a:solidFill>
                <a:latin typeface="Raleway Light" pitchFamily="34" charset="0"/>
                <a:ea typeface="Raleway Light" pitchFamily="34" charset="-122"/>
                <a:cs typeface="Raleway Light" pitchFamily="34" charset="-120"/>
              </a:rPr>
              <a:t> Los vehículos de una, dos o más ruedas, sin locomoción propia, que se utilizan como apoyo para la carga manual en el transporte de material a granel o empaquetado a distancias relativamente cortas, que son soportados parcialmente y/o impulsados por los trabajadores. Para efectos de esta Norma, quedan incluidos como tales las carretillas, diablos y patines, entre otros.</a:t>
            </a:r>
            <a:endParaRPr lang="en-US" sz="235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9144000" y="0"/>
            <a:ext cx="5486400" cy="8229600"/>
          </a:xfrm>
          <a:prstGeom prst="rect">
            <a:avLst/>
          </a:prstGeom>
        </p:spPr>
      </p:pic>
      <p:sp>
        <p:nvSpPr>
          <p:cNvPr id="3" name="Text 0"/>
          <p:cNvSpPr/>
          <p:nvPr/>
        </p:nvSpPr>
        <p:spPr>
          <a:xfrm>
            <a:off x="966073" y="1007864"/>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4" name="Text 1"/>
          <p:cNvSpPr/>
          <p:nvPr/>
        </p:nvSpPr>
        <p:spPr>
          <a:xfrm>
            <a:off x="966073" y="1581507"/>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5" name="Text 2"/>
          <p:cNvSpPr/>
          <p:nvPr/>
        </p:nvSpPr>
        <p:spPr>
          <a:xfrm>
            <a:off x="966073" y="2155150"/>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6" name="Text 3"/>
          <p:cNvSpPr/>
          <p:nvPr/>
        </p:nvSpPr>
        <p:spPr>
          <a:xfrm>
            <a:off x="966073" y="2728793"/>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7" name="Text 4"/>
          <p:cNvSpPr/>
          <p:nvPr/>
        </p:nvSpPr>
        <p:spPr>
          <a:xfrm>
            <a:off x="966073" y="3302437"/>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8" name="Text 5"/>
          <p:cNvSpPr/>
          <p:nvPr/>
        </p:nvSpPr>
        <p:spPr>
          <a:xfrm>
            <a:off x="966073" y="3876080"/>
            <a:ext cx="7211854" cy="1207770"/>
          </a:xfrm>
          <a:prstGeom prst="rect">
            <a:avLst/>
          </a:prstGeom>
          <a:noFill/>
          <a:ln/>
        </p:spPr>
        <p:txBody>
          <a:bodyPr wrap="square" lIns="0" tIns="0" rIns="0" bIns="0" rtlCol="0" anchor="t"/>
          <a:lstStyle/>
          <a:p>
            <a:pPr algn="l" indent="0" marL="0">
              <a:lnSpc>
                <a:spcPts val="2350"/>
              </a:lnSpc>
              <a:buNone/>
            </a:pPr>
            <a:r>
              <a:rPr lang="en-US" sz="2350" b="1" dirty="0">
                <a:solidFill>
                  <a:srgbClr val="666666"/>
                </a:solidFill>
                <a:latin typeface="Raleway Light" pitchFamily="34" charset="0"/>
                <a:ea typeface="Raleway Light" pitchFamily="34" charset="-122"/>
                <a:cs typeface="Raleway Light" pitchFamily="34" charset="-120"/>
              </a:rPr>
              <a:t>Estibar</a:t>
            </a:r>
            <a:pPr algn="l" indent="0" marL="0">
              <a:lnSpc>
                <a:spcPts val="2350"/>
              </a:lnSpc>
              <a:buNone/>
            </a:pPr>
            <a:r>
              <a:rPr lang="en-US" sz="2350" dirty="0">
                <a:solidFill>
                  <a:srgbClr val="666666"/>
                </a:solidFill>
                <a:latin typeface="Raleway Light" pitchFamily="34" charset="0"/>
                <a:ea typeface="Raleway Light" pitchFamily="34" charset="-122"/>
                <a:cs typeface="Raleway Light" pitchFamily="34" charset="-120"/>
              </a:rPr>
              <a:t>: La acción de apilar materiales o contenedores uno encima de otro, de forma ordenada, a nivel del piso, en tarimas, estructuras o plataformas.</a:t>
            </a:r>
            <a:endParaRPr lang="en-US" sz="2350" dirty="0"/>
          </a:p>
        </p:txBody>
      </p:sp>
      <p:sp>
        <p:nvSpPr>
          <p:cNvPr id="9" name="Text 6"/>
          <p:cNvSpPr/>
          <p:nvPr/>
        </p:nvSpPr>
        <p:spPr>
          <a:xfrm>
            <a:off x="966073" y="5355550"/>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10" name="Text 7"/>
          <p:cNvSpPr/>
          <p:nvPr/>
        </p:nvSpPr>
        <p:spPr>
          <a:xfrm>
            <a:off x="966073" y="5929193"/>
            <a:ext cx="7211854" cy="1509713"/>
          </a:xfrm>
          <a:prstGeom prst="rect">
            <a:avLst/>
          </a:prstGeom>
          <a:noFill/>
          <a:ln/>
        </p:spPr>
        <p:txBody>
          <a:bodyPr wrap="square" lIns="0" tIns="0" rIns="0" bIns="0" rtlCol="0" anchor="t"/>
          <a:lstStyle/>
          <a:p>
            <a:pPr algn="l" indent="0" marL="0">
              <a:lnSpc>
                <a:spcPts val="2350"/>
              </a:lnSpc>
              <a:buNone/>
            </a:pPr>
            <a:r>
              <a:rPr lang="en-US" sz="2350" b="1" dirty="0">
                <a:solidFill>
                  <a:srgbClr val="666666"/>
                </a:solidFill>
                <a:latin typeface="Raleway Light" pitchFamily="34" charset="0"/>
                <a:ea typeface="Raleway Light" pitchFamily="34" charset="-122"/>
                <a:cs typeface="Raleway Light" pitchFamily="34" charset="-120"/>
              </a:rPr>
              <a:t>Estimación simple del nivel de riesgo; Evaluación rápida:</a:t>
            </a:r>
            <a:pPr algn="l" indent="0" marL="0">
              <a:lnSpc>
                <a:spcPts val="2350"/>
              </a:lnSpc>
              <a:buNone/>
            </a:pPr>
            <a:r>
              <a:rPr lang="en-US" sz="2350" dirty="0">
                <a:solidFill>
                  <a:srgbClr val="666666"/>
                </a:solidFill>
                <a:latin typeface="Raleway Light" pitchFamily="34" charset="0"/>
                <a:ea typeface="Raleway Light" pitchFamily="34" charset="-122"/>
                <a:cs typeface="Raleway Light" pitchFamily="34" charset="-120"/>
              </a:rPr>
              <a:t> La valoración inicial de las condiciones en que se realiza el manejo manual de cargas, a fin de identificar en forma cualitativa, el nivel de riesgo al que están expuestos los trabajadores.</a:t>
            </a:r>
            <a:endParaRPr lang="en-US" sz="235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5486400" cy="8229600"/>
          </a:xfrm>
          <a:prstGeom prst="rect">
            <a:avLst/>
          </a:prstGeom>
        </p:spPr>
      </p:pic>
      <p:sp>
        <p:nvSpPr>
          <p:cNvPr id="3" name="Text 0"/>
          <p:cNvSpPr/>
          <p:nvPr/>
        </p:nvSpPr>
        <p:spPr>
          <a:xfrm>
            <a:off x="6452473" y="962501"/>
            <a:ext cx="7211854" cy="4529138"/>
          </a:xfrm>
          <a:prstGeom prst="rect">
            <a:avLst/>
          </a:prstGeom>
          <a:noFill/>
          <a:ln/>
        </p:spPr>
        <p:txBody>
          <a:bodyPr wrap="square" lIns="0" tIns="0" rIns="0" bIns="0" rtlCol="0" anchor="t"/>
          <a:lstStyle/>
          <a:p>
            <a:pPr algn="l" indent="0" marL="0">
              <a:lnSpc>
                <a:spcPts val="2350"/>
              </a:lnSpc>
              <a:buNone/>
            </a:pPr>
            <a:r>
              <a:rPr lang="en-US" sz="2350" b="1" dirty="0">
                <a:solidFill>
                  <a:srgbClr val="666666"/>
                </a:solidFill>
                <a:latin typeface="Raleway Light" pitchFamily="34" charset="0"/>
                <a:ea typeface="Raleway Light" pitchFamily="34" charset="-122"/>
                <a:cs typeface="Raleway Light" pitchFamily="34" charset="-120"/>
              </a:rPr>
              <a:t>Evaluación específica del nivel de riesgo:</a:t>
            </a:r>
            <a:pPr algn="l" indent="0" marL="0">
              <a:lnSpc>
                <a:spcPts val="2350"/>
              </a:lnSpc>
              <a:buNone/>
            </a:pPr>
            <a:r>
              <a:rPr lang="en-US" sz="2350" dirty="0">
                <a:solidFill>
                  <a:srgbClr val="666666"/>
                </a:solidFill>
                <a:latin typeface="Raleway Light" pitchFamily="34" charset="0"/>
                <a:ea typeface="Raleway Light" pitchFamily="34" charset="-122"/>
                <a:cs typeface="Raleway Light" pitchFamily="34" charset="-120"/>
              </a:rPr>
              <a:t> Aquella evaluación de los factores de riesgo ergonómico para determinar la magnitud del riesgo derivado de las actividades o tareas de manejo manual de cargas, haciendo uso de métodos que permiten realizar una valoración del riesgo detallada de las condiciones en las que se desarrollan las actividades, tales como: método de levantamiento simple de cargas; método de levantamiento compuesto de cargas; método de levantamiento variable; método de la ecuación de NIOSH, o método de evaluación de actividades para empujar o jalar cargas de acuerdo con la </a:t>
            </a:r>
            <a:pPr algn="l" indent="0" marL="0">
              <a:lnSpc>
                <a:spcPts val="2350"/>
              </a:lnSpc>
              <a:buNone/>
            </a:pPr>
            <a:r>
              <a:rPr lang="en-US" sz="2350" b="1" dirty="0">
                <a:solidFill>
                  <a:srgbClr val="7CCA62"/>
                </a:solidFill>
                <a:latin typeface="Raleway Light" pitchFamily="34" charset="0"/>
                <a:ea typeface="Raleway Light" pitchFamily="34" charset="-122"/>
                <a:cs typeface="Raleway Light" pitchFamily="34" charset="-120"/>
              </a:rPr>
              <a:t>norma ISO-11228-2:2007</a:t>
            </a:r>
            <a:pPr algn="l" indent="0" marL="0">
              <a:lnSpc>
                <a:spcPts val="2350"/>
              </a:lnSpc>
              <a:buNone/>
            </a:pPr>
            <a:r>
              <a:rPr lang="en-US" sz="2350" dirty="0">
                <a:solidFill>
                  <a:srgbClr val="666666"/>
                </a:solidFill>
                <a:latin typeface="Raleway Light" pitchFamily="34" charset="0"/>
                <a:ea typeface="Raleway Light" pitchFamily="34" charset="-122"/>
                <a:cs typeface="Raleway Light" pitchFamily="34" charset="-120"/>
              </a:rPr>
              <a:t>, entre otros métodos científicamente validados.</a:t>
            </a:r>
            <a:endParaRPr lang="en-US" sz="2350" dirty="0"/>
          </a:p>
        </p:txBody>
      </p:sp>
      <p:sp>
        <p:nvSpPr>
          <p:cNvPr id="4" name="Text 1"/>
          <p:cNvSpPr/>
          <p:nvPr/>
        </p:nvSpPr>
        <p:spPr>
          <a:xfrm>
            <a:off x="6452473" y="5763339"/>
            <a:ext cx="7211854" cy="1207770"/>
          </a:xfrm>
          <a:prstGeom prst="rect">
            <a:avLst/>
          </a:prstGeom>
          <a:noFill/>
          <a:ln/>
        </p:spPr>
        <p:txBody>
          <a:bodyPr wrap="square" lIns="0" tIns="0" rIns="0" bIns="0" rtlCol="0" anchor="t"/>
          <a:lstStyle/>
          <a:p>
            <a:pPr algn="l" indent="0" marL="0">
              <a:lnSpc>
                <a:spcPts val="2350"/>
              </a:lnSpc>
              <a:buNone/>
            </a:pPr>
            <a:r>
              <a:rPr lang="en-US" sz="2350" b="1" dirty="0">
                <a:solidFill>
                  <a:srgbClr val="666666"/>
                </a:solidFill>
                <a:latin typeface="Raleway Light" pitchFamily="34" charset="0"/>
                <a:ea typeface="Raleway Light" pitchFamily="34" charset="-122"/>
                <a:cs typeface="Raleway Light" pitchFamily="34" charset="-120"/>
              </a:rPr>
              <a:t>Fatiga; Fatiga de trabajo:</a:t>
            </a:r>
            <a:pPr algn="l" indent="0" marL="0">
              <a:lnSpc>
                <a:spcPts val="2350"/>
              </a:lnSpc>
              <a:buNone/>
            </a:pPr>
            <a:r>
              <a:rPr lang="en-US" sz="2350" dirty="0">
                <a:solidFill>
                  <a:srgbClr val="666666"/>
                </a:solidFill>
                <a:latin typeface="Raleway Light" pitchFamily="34" charset="0"/>
                <a:ea typeface="Raleway Light" pitchFamily="34" charset="-122"/>
                <a:cs typeface="Raleway Light" pitchFamily="34" charset="-120"/>
              </a:rPr>
              <a:t> La manifestación mental o física, local o general no-patológica de sobre esfuerzo físico o esfuerzo excesivo, completamente reversible con el descanso.</a:t>
            </a:r>
            <a:endParaRPr lang="en-US" sz="2350" dirty="0"/>
          </a:p>
        </p:txBody>
      </p:sp>
      <p:sp>
        <p:nvSpPr>
          <p:cNvPr id="5" name="Text 2"/>
          <p:cNvSpPr/>
          <p:nvPr/>
        </p:nvSpPr>
        <p:spPr>
          <a:xfrm>
            <a:off x="6452473" y="7242810"/>
            <a:ext cx="7211854" cy="241578"/>
          </a:xfrm>
          <a:prstGeom prst="rect">
            <a:avLst/>
          </a:prstGeom>
          <a:noFill/>
          <a:ln/>
        </p:spPr>
        <p:txBody>
          <a:bodyPr wrap="none" lIns="0" tIns="0" rIns="0" bIns="0" rtlCol="0" anchor="t"/>
          <a:lstStyle/>
          <a:p>
            <a:pPr algn="l" indent="0" marL="0">
              <a:lnSpc>
                <a:spcPts val="1900"/>
              </a:lnSpc>
              <a:buNone/>
            </a:pPr>
            <a:endParaRPr lang="en-US" sz="19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9144000" y="0"/>
            <a:ext cx="5486400" cy="8229600"/>
          </a:xfrm>
          <a:prstGeom prst="rect">
            <a:avLst/>
          </a:prstGeom>
        </p:spPr>
      </p:pic>
      <p:sp>
        <p:nvSpPr>
          <p:cNvPr id="3" name="Text 0"/>
          <p:cNvSpPr/>
          <p:nvPr/>
        </p:nvSpPr>
        <p:spPr>
          <a:xfrm>
            <a:off x="966073" y="1536144"/>
            <a:ext cx="7211854" cy="2415540"/>
          </a:xfrm>
          <a:prstGeom prst="rect">
            <a:avLst/>
          </a:prstGeom>
          <a:noFill/>
          <a:ln/>
        </p:spPr>
        <p:txBody>
          <a:bodyPr wrap="square" lIns="0" tIns="0" rIns="0" bIns="0" rtlCol="0" anchor="t"/>
          <a:lstStyle/>
          <a:p>
            <a:pPr algn="l" indent="0" marL="0">
              <a:lnSpc>
                <a:spcPts val="2350"/>
              </a:lnSpc>
              <a:buNone/>
            </a:pPr>
            <a:r>
              <a:rPr lang="en-US" sz="2350" b="1" dirty="0">
                <a:solidFill>
                  <a:srgbClr val="666666"/>
                </a:solidFill>
                <a:latin typeface="Raleway Light" pitchFamily="34" charset="0"/>
                <a:ea typeface="Raleway Light" pitchFamily="34" charset="-122"/>
                <a:cs typeface="Raleway Light" pitchFamily="34" charset="-120"/>
              </a:rPr>
              <a:t>Factores de riesgo ergonómico:</a:t>
            </a:r>
            <a:pPr algn="l" indent="0" marL="0">
              <a:lnSpc>
                <a:spcPts val="2350"/>
              </a:lnSpc>
              <a:buNone/>
            </a:pPr>
            <a:r>
              <a:rPr lang="en-US" sz="2350" dirty="0">
                <a:solidFill>
                  <a:srgbClr val="666666"/>
                </a:solidFill>
                <a:latin typeface="Raleway Light" pitchFamily="34" charset="0"/>
                <a:ea typeface="Raleway Light" pitchFamily="34" charset="-122"/>
                <a:cs typeface="Raleway Light" pitchFamily="34" charset="-120"/>
              </a:rPr>
              <a:t> Aquéllos que pueden conllevar sobre esfuerzo físico, movimientos repetitivos o posturas forzadas en el trabajo desarrollado, con la consecuente fatiga, errores, accidentes y enfermedades de trabajo, derivado del diseño de las instalaciones, maquinaria, equipo, herramientas o puesto de trabajo.</a:t>
            </a:r>
            <a:endParaRPr lang="en-US" sz="2350" dirty="0"/>
          </a:p>
        </p:txBody>
      </p:sp>
      <p:sp>
        <p:nvSpPr>
          <p:cNvPr id="4" name="Text 1"/>
          <p:cNvSpPr/>
          <p:nvPr/>
        </p:nvSpPr>
        <p:spPr>
          <a:xfrm>
            <a:off x="966073" y="4223385"/>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5" name="Text 2"/>
          <p:cNvSpPr/>
          <p:nvPr/>
        </p:nvSpPr>
        <p:spPr>
          <a:xfrm>
            <a:off x="966073" y="4797028"/>
            <a:ext cx="7211854" cy="2113598"/>
          </a:xfrm>
          <a:prstGeom prst="rect">
            <a:avLst/>
          </a:prstGeom>
          <a:noFill/>
          <a:ln/>
        </p:spPr>
        <p:txBody>
          <a:bodyPr wrap="square" lIns="0" tIns="0" rIns="0" bIns="0" rtlCol="0" anchor="t"/>
          <a:lstStyle/>
          <a:p>
            <a:pPr algn="l" indent="0" marL="0">
              <a:lnSpc>
                <a:spcPts val="2350"/>
              </a:lnSpc>
              <a:buNone/>
            </a:pPr>
            <a:r>
              <a:rPr lang="en-US" sz="2350" b="1" dirty="0">
                <a:solidFill>
                  <a:srgbClr val="666666"/>
                </a:solidFill>
                <a:latin typeface="Raleway Light" pitchFamily="34" charset="0"/>
                <a:ea typeface="Raleway Light" pitchFamily="34" charset="-122"/>
                <a:cs typeface="Raleway Light" pitchFamily="34" charset="-120"/>
              </a:rPr>
              <a:t>Levantar y bajar cargas:</a:t>
            </a:r>
            <a:pPr algn="l" indent="0" marL="0">
              <a:lnSpc>
                <a:spcPts val="2350"/>
              </a:lnSpc>
              <a:buNone/>
            </a:pPr>
            <a:r>
              <a:rPr lang="en-US" sz="2350" dirty="0">
                <a:solidFill>
                  <a:srgbClr val="666666"/>
                </a:solidFill>
                <a:latin typeface="Raleway Light" pitchFamily="34" charset="0"/>
                <a:ea typeface="Raleway Light" pitchFamily="34" charset="-122"/>
                <a:cs typeface="Raleway Light" pitchFamily="34" charset="-120"/>
              </a:rPr>
              <a:t> Aquellas actividades o tareas realizadas de forma manual, sin ayuda de maquinaria, que producen un momento-fuerza sobre la columna vertebral, y/o extremidades superiores e inferiores, sin importar la dirección. En el levantamiento la fuerza se realiza contra la gravedad y, a favor de ella, al bajar la carga.</a:t>
            </a:r>
            <a:endParaRPr lang="en-US" sz="235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5486400" cy="8229600"/>
          </a:xfrm>
          <a:prstGeom prst="rect">
            <a:avLst/>
          </a:prstGeom>
        </p:spPr>
      </p:pic>
      <p:sp>
        <p:nvSpPr>
          <p:cNvPr id="3" name="Text 0"/>
          <p:cNvSpPr/>
          <p:nvPr/>
        </p:nvSpPr>
        <p:spPr>
          <a:xfrm>
            <a:off x="6452473" y="1143714"/>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4" name="Text 1"/>
          <p:cNvSpPr/>
          <p:nvPr/>
        </p:nvSpPr>
        <p:spPr>
          <a:xfrm>
            <a:off x="6452473" y="1717358"/>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5" name="Text 2"/>
          <p:cNvSpPr/>
          <p:nvPr/>
        </p:nvSpPr>
        <p:spPr>
          <a:xfrm>
            <a:off x="6452473" y="2291001"/>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6" name="Text 3"/>
          <p:cNvSpPr/>
          <p:nvPr/>
        </p:nvSpPr>
        <p:spPr>
          <a:xfrm>
            <a:off x="6452473" y="2864644"/>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7" name="Text 4"/>
          <p:cNvSpPr/>
          <p:nvPr/>
        </p:nvSpPr>
        <p:spPr>
          <a:xfrm>
            <a:off x="6452473" y="3438287"/>
            <a:ext cx="7211854" cy="1207770"/>
          </a:xfrm>
          <a:prstGeom prst="rect">
            <a:avLst/>
          </a:prstGeom>
          <a:noFill/>
          <a:ln/>
        </p:spPr>
        <p:txBody>
          <a:bodyPr wrap="square" lIns="0" tIns="0" rIns="0" bIns="0" rtlCol="0" anchor="t"/>
          <a:lstStyle/>
          <a:p>
            <a:pPr algn="l" indent="0" marL="0">
              <a:lnSpc>
                <a:spcPts val="2350"/>
              </a:lnSpc>
              <a:buNone/>
            </a:pPr>
            <a:r>
              <a:rPr lang="en-US" sz="2350" b="1" dirty="0">
                <a:solidFill>
                  <a:srgbClr val="666666"/>
                </a:solidFill>
                <a:latin typeface="Raleway Light" pitchFamily="34" charset="0"/>
                <a:ea typeface="Raleway Light" pitchFamily="34" charset="-122"/>
                <a:cs typeface="Raleway Light" pitchFamily="34" charset="-120"/>
              </a:rPr>
              <a:t>Trastorno músculo-esquelético laboral:</a:t>
            </a:r>
            <a:pPr algn="l" indent="0" marL="0">
              <a:lnSpc>
                <a:spcPts val="2350"/>
              </a:lnSpc>
              <a:buNone/>
            </a:pPr>
            <a:r>
              <a:rPr lang="en-US" sz="2350" dirty="0">
                <a:solidFill>
                  <a:srgbClr val="666666"/>
                </a:solidFill>
                <a:latin typeface="Raleway Light" pitchFamily="34" charset="0"/>
                <a:ea typeface="Raleway Light" pitchFamily="34" charset="-122"/>
                <a:cs typeface="Raleway Light" pitchFamily="34" charset="-120"/>
              </a:rPr>
              <a:t> Aquella lesión y enfermedad del sistema osteomuscular y del tejido conjuntivo causadas por la exposición laboral a factores de riesgo ergonómico.</a:t>
            </a:r>
            <a:endParaRPr lang="en-US" sz="2350" dirty="0"/>
          </a:p>
        </p:txBody>
      </p:sp>
      <p:sp>
        <p:nvSpPr>
          <p:cNvPr id="8" name="Text 5"/>
          <p:cNvSpPr/>
          <p:nvPr/>
        </p:nvSpPr>
        <p:spPr>
          <a:xfrm>
            <a:off x="6452473" y="4917757"/>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9" name="Text 6"/>
          <p:cNvSpPr/>
          <p:nvPr/>
        </p:nvSpPr>
        <p:spPr>
          <a:xfrm>
            <a:off x="6452473" y="5491401"/>
            <a:ext cx="7211854" cy="1811655"/>
          </a:xfrm>
          <a:prstGeom prst="rect">
            <a:avLst/>
          </a:prstGeom>
          <a:noFill/>
          <a:ln/>
        </p:spPr>
        <p:txBody>
          <a:bodyPr wrap="square" lIns="0" tIns="0" rIns="0" bIns="0" rtlCol="0" anchor="t"/>
          <a:lstStyle/>
          <a:p>
            <a:pPr algn="l" indent="0" marL="0">
              <a:lnSpc>
                <a:spcPts val="2350"/>
              </a:lnSpc>
              <a:buNone/>
            </a:pPr>
            <a:r>
              <a:rPr lang="en-US" sz="2350" b="1" dirty="0">
                <a:solidFill>
                  <a:srgbClr val="666666"/>
                </a:solidFill>
                <a:latin typeface="Raleway Light" pitchFamily="34" charset="0"/>
                <a:ea typeface="Raleway Light" pitchFamily="34" charset="-122"/>
                <a:cs typeface="Raleway Light" pitchFamily="34" charset="-120"/>
              </a:rPr>
              <a:t>Manejo manual de cargas; Carga manual: </a:t>
            </a:r>
            <a:pPr algn="l" indent="0" marL="0">
              <a:lnSpc>
                <a:spcPts val="2350"/>
              </a:lnSpc>
              <a:buNone/>
            </a:pPr>
            <a:r>
              <a:rPr lang="en-US" sz="2350" dirty="0">
                <a:solidFill>
                  <a:srgbClr val="666666"/>
                </a:solidFill>
                <a:latin typeface="Raleway Light" pitchFamily="34" charset="0"/>
                <a:ea typeface="Raleway Light" pitchFamily="34" charset="-122"/>
                <a:cs typeface="Raleway Light" pitchFamily="34" charset="-120"/>
              </a:rPr>
              <a:t>La actividad que desarrolla uno o varios trabajadores para levantar, bajar, empujar, jalar, transportar y/o estibar materiales, empleando su fuerza física utilizando o no equipo auxiliar. Se considera como carga aquélla con una masa mayor o igual a 3 kg.</a:t>
            </a:r>
            <a:endParaRPr lang="en-US" sz="235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9144000" y="0"/>
            <a:ext cx="5486400" cy="8229600"/>
          </a:xfrm>
          <a:prstGeom prst="rect">
            <a:avLst/>
          </a:prstGeom>
        </p:spPr>
      </p:pic>
      <p:sp>
        <p:nvSpPr>
          <p:cNvPr id="3" name="Text 0"/>
          <p:cNvSpPr/>
          <p:nvPr/>
        </p:nvSpPr>
        <p:spPr>
          <a:xfrm>
            <a:off x="966073" y="1989058"/>
            <a:ext cx="7211854" cy="2113598"/>
          </a:xfrm>
          <a:prstGeom prst="rect">
            <a:avLst/>
          </a:prstGeom>
          <a:noFill/>
          <a:ln/>
        </p:spPr>
        <p:txBody>
          <a:bodyPr wrap="square" lIns="0" tIns="0" rIns="0" bIns="0" rtlCol="0" anchor="t"/>
          <a:lstStyle/>
          <a:p>
            <a:pPr algn="l" indent="0" marL="0">
              <a:lnSpc>
                <a:spcPts val="2350"/>
              </a:lnSpc>
              <a:buNone/>
            </a:pPr>
            <a:r>
              <a:rPr lang="en-US" sz="2350" b="1" dirty="0">
                <a:solidFill>
                  <a:srgbClr val="666666"/>
                </a:solidFill>
                <a:latin typeface="Raleway Light" pitchFamily="34" charset="0"/>
                <a:ea typeface="Raleway Light" pitchFamily="34" charset="-122"/>
                <a:cs typeface="Raleway Light" pitchFamily="34" charset="-120"/>
              </a:rPr>
              <a:t>Maquinaria</a:t>
            </a:r>
            <a:pPr algn="l" indent="0" marL="0">
              <a:lnSpc>
                <a:spcPts val="2350"/>
              </a:lnSpc>
              <a:buNone/>
            </a:pPr>
            <a:r>
              <a:rPr lang="en-US" sz="2350" dirty="0">
                <a:solidFill>
                  <a:srgbClr val="666666"/>
                </a:solidFill>
                <a:latin typeface="Raleway Light" pitchFamily="34" charset="0"/>
                <a:ea typeface="Raleway Light" pitchFamily="34" charset="-122"/>
                <a:cs typeface="Raleway Light" pitchFamily="34" charset="-120"/>
              </a:rPr>
              <a:t>: El conjunto de máquinas, vehículos o equipos que se emplean para levantar, bajar, jalar, trasladar, transportar y/o estibar materiales. Para efectos de la presente Norma, quedan incluidos como tales los polipastos, malacates, montacargas, grúas, transportadores, cargadores frontales o una combinación de éstos.</a:t>
            </a:r>
            <a:endParaRPr lang="en-US" sz="2350" dirty="0"/>
          </a:p>
        </p:txBody>
      </p:sp>
      <p:sp>
        <p:nvSpPr>
          <p:cNvPr id="4" name="Text 1"/>
          <p:cNvSpPr/>
          <p:nvPr/>
        </p:nvSpPr>
        <p:spPr>
          <a:xfrm>
            <a:off x="966073" y="4374356"/>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5" name="Text 2"/>
          <p:cNvSpPr/>
          <p:nvPr/>
        </p:nvSpPr>
        <p:spPr>
          <a:xfrm>
            <a:off x="966073" y="4947999"/>
            <a:ext cx="7211854" cy="1509713"/>
          </a:xfrm>
          <a:prstGeom prst="rect">
            <a:avLst/>
          </a:prstGeom>
          <a:noFill/>
          <a:ln/>
        </p:spPr>
        <p:txBody>
          <a:bodyPr wrap="square" lIns="0" tIns="0" rIns="0" bIns="0" rtlCol="0" anchor="t"/>
          <a:lstStyle/>
          <a:p>
            <a:pPr algn="l" indent="0" marL="0">
              <a:lnSpc>
                <a:spcPts val="2350"/>
              </a:lnSpc>
              <a:buNone/>
            </a:pPr>
            <a:r>
              <a:rPr lang="en-US" sz="2350" b="1" dirty="0">
                <a:solidFill>
                  <a:srgbClr val="666666"/>
                </a:solidFill>
                <a:latin typeface="Raleway Light" pitchFamily="34" charset="0"/>
                <a:ea typeface="Raleway Light" pitchFamily="34" charset="-122"/>
                <a:cs typeface="Raleway Light" pitchFamily="34" charset="-120"/>
              </a:rPr>
              <a:t>Medidas de control:</a:t>
            </a:r>
            <a:pPr algn="l" indent="0" marL="0">
              <a:lnSpc>
                <a:spcPts val="2350"/>
              </a:lnSpc>
              <a:buNone/>
            </a:pPr>
            <a:r>
              <a:rPr lang="en-US" sz="2350" dirty="0">
                <a:solidFill>
                  <a:srgbClr val="666666"/>
                </a:solidFill>
                <a:latin typeface="Raleway Light" pitchFamily="34" charset="0"/>
                <a:ea typeface="Raleway Light" pitchFamily="34" charset="-122"/>
                <a:cs typeface="Raleway Light" pitchFamily="34" charset="-120"/>
              </a:rPr>
              <a:t> Aquellas medidas de prevención y/o corrección de naturaleza técnica o administrativa que se adoptan para reducir o eliminar el sobre esfuerzo físico por el trabajo desarrollado.</a:t>
            </a:r>
            <a:endParaRPr lang="en-US" sz="235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5486400" cy="8229600"/>
          </a:xfrm>
          <a:prstGeom prst="rect">
            <a:avLst/>
          </a:prstGeom>
        </p:spPr>
      </p:pic>
      <p:sp>
        <p:nvSpPr>
          <p:cNvPr id="3" name="Text 0"/>
          <p:cNvSpPr/>
          <p:nvPr/>
        </p:nvSpPr>
        <p:spPr>
          <a:xfrm>
            <a:off x="6452473" y="2894886"/>
            <a:ext cx="7211854" cy="1207770"/>
          </a:xfrm>
          <a:prstGeom prst="rect">
            <a:avLst/>
          </a:prstGeom>
          <a:noFill/>
          <a:ln/>
        </p:spPr>
        <p:txBody>
          <a:bodyPr wrap="square" lIns="0" tIns="0" rIns="0" bIns="0" rtlCol="0" anchor="t"/>
          <a:lstStyle/>
          <a:p>
            <a:pPr algn="l" indent="0" marL="0">
              <a:lnSpc>
                <a:spcPts val="2350"/>
              </a:lnSpc>
              <a:buNone/>
            </a:pPr>
            <a:r>
              <a:rPr lang="en-US" sz="2350" b="1" dirty="0">
                <a:solidFill>
                  <a:srgbClr val="666666"/>
                </a:solidFill>
                <a:latin typeface="Raleway Light" pitchFamily="34" charset="0"/>
                <a:ea typeface="Raleway Light" pitchFamily="34" charset="-122"/>
                <a:cs typeface="Raleway Light" pitchFamily="34" charset="-120"/>
              </a:rPr>
              <a:t>Modo seguro; manera segura</a:t>
            </a:r>
            <a:pPr algn="l" indent="0" marL="0">
              <a:lnSpc>
                <a:spcPts val="2350"/>
              </a:lnSpc>
              <a:buNone/>
            </a:pPr>
            <a:r>
              <a:rPr lang="en-US" sz="2350" dirty="0">
                <a:solidFill>
                  <a:srgbClr val="666666"/>
                </a:solidFill>
                <a:latin typeface="Raleway Light" pitchFamily="34" charset="0"/>
                <a:ea typeface="Raleway Light" pitchFamily="34" charset="-122"/>
                <a:cs typeface="Raleway Light" pitchFamily="34" charset="-120"/>
              </a:rPr>
              <a:t>: La realización de actividades cumpliendo con los procedimientos y medidas de seguridad determinadas por las normas oficiales mexicanas y las dispuestas por el patrón.</a:t>
            </a:r>
            <a:endParaRPr lang="en-US" sz="2350" dirty="0"/>
          </a:p>
        </p:txBody>
      </p:sp>
      <p:sp>
        <p:nvSpPr>
          <p:cNvPr id="4" name="Text 1"/>
          <p:cNvSpPr/>
          <p:nvPr/>
        </p:nvSpPr>
        <p:spPr>
          <a:xfrm>
            <a:off x="6452473" y="4374356"/>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5" name="Text 2"/>
          <p:cNvSpPr/>
          <p:nvPr/>
        </p:nvSpPr>
        <p:spPr>
          <a:xfrm>
            <a:off x="6452473" y="4947999"/>
            <a:ext cx="7211854" cy="603885"/>
          </a:xfrm>
          <a:prstGeom prst="rect">
            <a:avLst/>
          </a:prstGeom>
          <a:noFill/>
          <a:ln/>
        </p:spPr>
        <p:txBody>
          <a:bodyPr wrap="square" lIns="0" tIns="0" rIns="0" bIns="0" rtlCol="0" anchor="t"/>
          <a:lstStyle/>
          <a:p>
            <a:pPr algn="l" indent="0" marL="0">
              <a:lnSpc>
                <a:spcPts val="2350"/>
              </a:lnSpc>
              <a:buNone/>
            </a:pPr>
            <a:r>
              <a:rPr lang="en-US" sz="2350" b="1" dirty="0">
                <a:solidFill>
                  <a:srgbClr val="666666"/>
                </a:solidFill>
                <a:latin typeface="Raleway Light" pitchFamily="34" charset="0"/>
                <a:ea typeface="Raleway Light" pitchFamily="34" charset="-122"/>
                <a:cs typeface="Raleway Light" pitchFamily="34" charset="-120"/>
              </a:rPr>
              <a:t>Nivel de riesgo: </a:t>
            </a:r>
            <a:pPr algn="l" indent="0" marL="0">
              <a:lnSpc>
                <a:spcPts val="2350"/>
              </a:lnSpc>
              <a:buNone/>
            </a:pPr>
            <a:r>
              <a:rPr lang="en-US" sz="2350" dirty="0">
                <a:solidFill>
                  <a:srgbClr val="666666"/>
                </a:solidFill>
                <a:latin typeface="Raleway Light" pitchFamily="34" charset="0"/>
                <a:ea typeface="Raleway Light" pitchFamily="34" charset="-122"/>
                <a:cs typeface="Raleway Light" pitchFamily="34" charset="-120"/>
              </a:rPr>
              <a:t>La jerarquización de la probabilidad de que ocurra un daño.</a:t>
            </a:r>
            <a:endParaRPr lang="en-US" sz="235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4528780"/>
          </a:xfrm>
          <a:prstGeom prst="rect">
            <a:avLst/>
          </a:prstGeom>
        </p:spPr>
      </p:pic>
      <p:sp>
        <p:nvSpPr>
          <p:cNvPr id="3" name="Text 0"/>
          <p:cNvSpPr/>
          <p:nvPr/>
        </p:nvSpPr>
        <p:spPr>
          <a:xfrm>
            <a:off x="966073" y="5926217"/>
            <a:ext cx="12698254" cy="905828"/>
          </a:xfrm>
          <a:prstGeom prst="rect">
            <a:avLst/>
          </a:prstGeom>
          <a:noFill/>
          <a:ln/>
        </p:spPr>
        <p:txBody>
          <a:bodyPr wrap="square" lIns="0" tIns="0" rIns="0" bIns="0" rtlCol="0" anchor="t"/>
          <a:lstStyle/>
          <a:p>
            <a:pPr algn="l" indent="0" marL="0">
              <a:lnSpc>
                <a:spcPts val="2350"/>
              </a:lnSpc>
              <a:buNone/>
            </a:pPr>
            <a:r>
              <a:rPr lang="en-US" sz="2350" b="1" dirty="0">
                <a:solidFill>
                  <a:srgbClr val="666666"/>
                </a:solidFill>
                <a:latin typeface="Raleway Light" pitchFamily="34" charset="0"/>
                <a:ea typeface="Raleway Light" pitchFamily="34" charset="-122"/>
                <a:cs typeface="Raleway Light" pitchFamily="34" charset="-120"/>
              </a:rPr>
              <a:t>Personal ocupacionalmente expuesto:</a:t>
            </a:r>
            <a:pPr algn="l" indent="0" marL="0">
              <a:lnSpc>
                <a:spcPts val="2350"/>
              </a:lnSpc>
              <a:buNone/>
            </a:pPr>
            <a:r>
              <a:rPr lang="en-US" sz="2350" dirty="0">
                <a:solidFill>
                  <a:srgbClr val="666666"/>
                </a:solidFill>
                <a:latin typeface="Raleway Light" pitchFamily="34" charset="0"/>
                <a:ea typeface="Raleway Light" pitchFamily="34" charset="-122"/>
                <a:cs typeface="Raleway Light" pitchFamily="34" charset="-120"/>
              </a:rPr>
              <a:t> Aquellos trabajadores que en ejercicio y con motivo de su ocupación están expuestos a factores de riesgo ergonómico, derivados de la ejecución de actividades que involucren manejo manual de cargas.</a:t>
            </a:r>
            <a:endParaRPr lang="en-US" sz="235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3019187"/>
          </a:xfrm>
          <a:prstGeom prst="rect">
            <a:avLst/>
          </a:prstGeom>
        </p:spPr>
      </p:pic>
      <p:sp>
        <p:nvSpPr>
          <p:cNvPr id="3" name="Text 0"/>
          <p:cNvSpPr/>
          <p:nvPr/>
        </p:nvSpPr>
        <p:spPr>
          <a:xfrm>
            <a:off x="966073" y="4404479"/>
            <a:ext cx="12698254" cy="603885"/>
          </a:xfrm>
          <a:prstGeom prst="rect">
            <a:avLst/>
          </a:prstGeom>
          <a:noFill/>
          <a:ln/>
        </p:spPr>
        <p:txBody>
          <a:bodyPr wrap="square" lIns="0" tIns="0" rIns="0" bIns="0" rtlCol="0" anchor="t"/>
          <a:lstStyle/>
          <a:p>
            <a:pPr algn="l" indent="0" marL="0">
              <a:lnSpc>
                <a:spcPts val="2350"/>
              </a:lnSpc>
              <a:buNone/>
            </a:pPr>
            <a:r>
              <a:rPr lang="en-US" sz="2350" b="1" dirty="0">
                <a:solidFill>
                  <a:srgbClr val="666666"/>
                </a:solidFill>
                <a:latin typeface="Raleway Light" pitchFamily="34" charset="0"/>
                <a:ea typeface="Raleway Light" pitchFamily="34" charset="-122"/>
                <a:cs typeface="Raleway Light" pitchFamily="34" charset="-120"/>
              </a:rPr>
              <a:t>Período de descanso:</a:t>
            </a:r>
            <a:pPr algn="l" indent="0" marL="0">
              <a:lnSpc>
                <a:spcPts val="2350"/>
              </a:lnSpc>
              <a:buNone/>
            </a:pPr>
            <a:r>
              <a:rPr lang="en-US" sz="2350" dirty="0">
                <a:solidFill>
                  <a:srgbClr val="666666"/>
                </a:solidFill>
                <a:latin typeface="Raleway Light" pitchFamily="34" charset="0"/>
                <a:ea typeface="Raleway Light" pitchFamily="34" charset="-122"/>
                <a:cs typeface="Raleway Light" pitchFamily="34" charset="-120"/>
              </a:rPr>
              <a:t> El tiempo que se otorga después de realizar una actividad o entre un grupo de actividades de manejo manual de cargas (el tiempo se calcula en minutos).</a:t>
            </a:r>
            <a:endParaRPr lang="en-US" sz="2350" dirty="0"/>
          </a:p>
        </p:txBody>
      </p:sp>
      <p:sp>
        <p:nvSpPr>
          <p:cNvPr id="4" name="Text 1"/>
          <p:cNvSpPr/>
          <p:nvPr/>
        </p:nvSpPr>
        <p:spPr>
          <a:xfrm>
            <a:off x="966073" y="5280065"/>
            <a:ext cx="126982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5" name="Text 2"/>
          <p:cNvSpPr/>
          <p:nvPr/>
        </p:nvSpPr>
        <p:spPr>
          <a:xfrm>
            <a:off x="966073" y="5853708"/>
            <a:ext cx="12698254" cy="1207770"/>
          </a:xfrm>
          <a:prstGeom prst="rect">
            <a:avLst/>
          </a:prstGeom>
          <a:noFill/>
          <a:ln/>
        </p:spPr>
        <p:txBody>
          <a:bodyPr wrap="square" lIns="0" tIns="0" rIns="0" bIns="0" rtlCol="0" anchor="t"/>
          <a:lstStyle/>
          <a:p>
            <a:pPr algn="l" indent="0" marL="0">
              <a:lnSpc>
                <a:spcPts val="2350"/>
              </a:lnSpc>
              <a:buNone/>
            </a:pPr>
            <a:r>
              <a:rPr lang="en-US" sz="2350" b="1" dirty="0">
                <a:solidFill>
                  <a:srgbClr val="666666"/>
                </a:solidFill>
                <a:latin typeface="Raleway Light" pitchFamily="34" charset="0"/>
                <a:ea typeface="Raleway Light" pitchFamily="34" charset="-122"/>
                <a:cs typeface="Raleway Light" pitchFamily="34" charset="-120"/>
              </a:rPr>
              <a:t>Período de recuperación</a:t>
            </a:r>
            <a:pPr algn="l" indent="0" marL="0">
              <a:lnSpc>
                <a:spcPts val="2350"/>
              </a:lnSpc>
              <a:buNone/>
            </a:pPr>
            <a:r>
              <a:rPr lang="en-US" sz="2350" dirty="0">
                <a:solidFill>
                  <a:srgbClr val="666666"/>
                </a:solidFill>
                <a:latin typeface="Raleway Light" pitchFamily="34" charset="0"/>
                <a:ea typeface="Raleway Light" pitchFamily="34" charset="-122"/>
                <a:cs typeface="Raleway Light" pitchFamily="34" charset="-120"/>
              </a:rPr>
              <a:t>: El tiempo que permite la restauración de la función músculo esquelética del trabajador, y que se otorga cuando existen evidencias que denotan una afectación de la salud del trabajador debido al manejo manual de cargas o cuando se presenta un trastorno músculo-esquelético laboral.</a:t>
            </a:r>
            <a:endParaRPr lang="en-US" sz="235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3019187"/>
          </a:xfrm>
          <a:prstGeom prst="rect">
            <a:avLst/>
          </a:prstGeom>
        </p:spPr>
      </p:pic>
      <p:sp>
        <p:nvSpPr>
          <p:cNvPr id="3" name="Text 0"/>
          <p:cNvSpPr/>
          <p:nvPr/>
        </p:nvSpPr>
        <p:spPr>
          <a:xfrm>
            <a:off x="966073" y="4087416"/>
            <a:ext cx="12698254" cy="905828"/>
          </a:xfrm>
          <a:prstGeom prst="rect">
            <a:avLst/>
          </a:prstGeom>
          <a:noFill/>
          <a:ln/>
        </p:spPr>
        <p:txBody>
          <a:bodyPr wrap="square" lIns="0" tIns="0" rIns="0" bIns="0" rtlCol="0" anchor="t"/>
          <a:lstStyle/>
          <a:p>
            <a:pPr algn="l" indent="0" marL="0">
              <a:lnSpc>
                <a:spcPts val="2350"/>
              </a:lnSpc>
              <a:buNone/>
            </a:pPr>
            <a:r>
              <a:rPr lang="en-US" sz="2350" b="1" dirty="0">
                <a:solidFill>
                  <a:srgbClr val="666666"/>
                </a:solidFill>
                <a:latin typeface="Raleway Light" pitchFamily="34" charset="0"/>
                <a:ea typeface="Raleway Light" pitchFamily="34" charset="-122"/>
                <a:cs typeface="Raleway Light" pitchFamily="34" charset="-120"/>
              </a:rPr>
              <a:t>Riesgo:</a:t>
            </a:r>
            <a:pPr algn="l" indent="0" marL="0">
              <a:lnSpc>
                <a:spcPts val="2350"/>
              </a:lnSpc>
              <a:buNone/>
            </a:pPr>
            <a:r>
              <a:rPr lang="en-US" sz="2350" dirty="0">
                <a:solidFill>
                  <a:srgbClr val="666666"/>
                </a:solidFill>
                <a:latin typeface="Raleway Light" pitchFamily="34" charset="0"/>
                <a:ea typeface="Raleway Light" pitchFamily="34" charset="-122"/>
                <a:cs typeface="Raleway Light" pitchFamily="34" charset="-120"/>
              </a:rPr>
              <a:t> La correlación de la peligrosidad de uno o varios factores y la exposición de los trabajadores con la posibilidad de causar efectos adversos para su vida, integridad física o salud, o dañar al centro de trabajo.</a:t>
            </a:r>
            <a:endParaRPr lang="en-US" sz="2350" dirty="0"/>
          </a:p>
        </p:txBody>
      </p:sp>
      <p:sp>
        <p:nvSpPr>
          <p:cNvPr id="4" name="Text 1"/>
          <p:cNvSpPr/>
          <p:nvPr/>
        </p:nvSpPr>
        <p:spPr>
          <a:xfrm>
            <a:off x="966073" y="5264944"/>
            <a:ext cx="12698254" cy="2113598"/>
          </a:xfrm>
          <a:prstGeom prst="rect">
            <a:avLst/>
          </a:prstGeom>
          <a:noFill/>
          <a:ln/>
        </p:spPr>
        <p:txBody>
          <a:bodyPr wrap="square" lIns="0" tIns="0" rIns="0" bIns="0" rtlCol="0" anchor="t"/>
          <a:lstStyle/>
          <a:p>
            <a:pPr algn="l" indent="0" marL="0">
              <a:lnSpc>
                <a:spcPts val="2350"/>
              </a:lnSpc>
              <a:buNone/>
            </a:pPr>
            <a:r>
              <a:rPr lang="en-US" sz="2350" b="1" dirty="0">
                <a:solidFill>
                  <a:srgbClr val="666666"/>
                </a:solidFill>
                <a:latin typeface="Raleway Light" pitchFamily="34" charset="0"/>
                <a:ea typeface="Raleway Light" pitchFamily="34" charset="-122"/>
                <a:cs typeface="Raleway Light" pitchFamily="34" charset="-120"/>
              </a:rPr>
              <a:t>Servicios Preventivos de Seguridad y Salud en el Trabajo:</a:t>
            </a:r>
            <a:pPr algn="l" indent="0" marL="0">
              <a:lnSpc>
                <a:spcPts val="2350"/>
              </a:lnSpc>
              <a:buNone/>
            </a:pPr>
            <a:r>
              <a:rPr lang="en-US" sz="2350" dirty="0">
                <a:solidFill>
                  <a:srgbClr val="666666"/>
                </a:solidFill>
                <a:latin typeface="Raleway Light" pitchFamily="34" charset="0"/>
                <a:ea typeface="Raleway Light" pitchFamily="34" charset="-122"/>
                <a:cs typeface="Raleway Light" pitchFamily="34" charset="-120"/>
              </a:rPr>
              <a:t> Aquéllos prestados por personal capacitado, ya sea interno, externo o mixto, cuyo propósito principal es prevenir los accidentes y enfermedades de trabajo, mediante el cumplimiento de la normativa en materia de seguridad y salud en el trabajo. Se entiende por internos, los proporcionados por el patrón o personal del centro de trabajo; externos, los prestados por personal independiente al centro de trabajo, y mixtos, los proporcionados tanto por personal interno como por personal independiente al centro de trabajo.</a:t>
            </a:r>
            <a:endParaRPr lang="en-US" sz="235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4528780"/>
          </a:xfrm>
          <a:prstGeom prst="rect">
            <a:avLst/>
          </a:prstGeom>
        </p:spPr>
      </p:pic>
      <p:sp>
        <p:nvSpPr>
          <p:cNvPr id="3" name="Text 0"/>
          <p:cNvSpPr/>
          <p:nvPr/>
        </p:nvSpPr>
        <p:spPr>
          <a:xfrm>
            <a:off x="966073" y="5775246"/>
            <a:ext cx="12698254" cy="1207770"/>
          </a:xfrm>
          <a:prstGeom prst="rect">
            <a:avLst/>
          </a:prstGeom>
          <a:noFill/>
          <a:ln/>
        </p:spPr>
        <p:txBody>
          <a:bodyPr wrap="square" lIns="0" tIns="0" rIns="0" bIns="0" rtlCol="0" anchor="t"/>
          <a:lstStyle/>
          <a:p>
            <a:pPr algn="l" indent="0" marL="0">
              <a:lnSpc>
                <a:spcPts val="2350"/>
              </a:lnSpc>
              <a:buNone/>
            </a:pPr>
            <a:r>
              <a:rPr lang="en-US" sz="2350" b="1" dirty="0">
                <a:solidFill>
                  <a:srgbClr val="666666"/>
                </a:solidFill>
                <a:latin typeface="Raleway Light" pitchFamily="34" charset="0"/>
                <a:ea typeface="Raleway Light" pitchFamily="34" charset="-122"/>
                <a:cs typeface="Raleway Light" pitchFamily="34" charset="-120"/>
              </a:rPr>
              <a:t>Sobre esfuerzo físico:</a:t>
            </a:r>
            <a:pPr algn="l" indent="0" marL="0">
              <a:lnSpc>
                <a:spcPts val="2350"/>
              </a:lnSpc>
              <a:buNone/>
            </a:pPr>
            <a:r>
              <a:rPr lang="en-US" sz="2350" dirty="0">
                <a:solidFill>
                  <a:srgbClr val="666666"/>
                </a:solidFill>
                <a:latin typeface="Raleway Light" pitchFamily="34" charset="0"/>
                <a:ea typeface="Raleway Light" pitchFamily="34" charset="-122"/>
                <a:cs typeface="Raleway Light" pitchFamily="34" charset="-120"/>
              </a:rPr>
              <a:t> La consecuencia de aplicar una fuerza que supera la capacidad del trabajador, excediendo los límites de fuerza, frecuencia, duración y/o postura, para realizar carga manual (levantar, bajar, empujar, jalar, transportar y/o estibar materiales) y que puede provocar un trastorno músculo-esquelético laboral.</a:t>
            </a:r>
            <a:endParaRPr lang="en-US" sz="235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9144000" y="0"/>
            <a:ext cx="5486400" cy="8229600"/>
          </a:xfrm>
          <a:prstGeom prst="rect">
            <a:avLst/>
          </a:prstGeom>
        </p:spPr>
      </p:pic>
      <p:sp>
        <p:nvSpPr>
          <p:cNvPr id="3" name="Text 0"/>
          <p:cNvSpPr/>
          <p:nvPr/>
        </p:nvSpPr>
        <p:spPr>
          <a:xfrm>
            <a:off x="966073" y="1038106"/>
            <a:ext cx="7211854" cy="1207770"/>
          </a:xfrm>
          <a:prstGeom prst="rect">
            <a:avLst/>
          </a:prstGeom>
          <a:noFill/>
          <a:ln/>
        </p:spPr>
        <p:txBody>
          <a:bodyPr wrap="square" lIns="0" tIns="0" rIns="0" bIns="0" rtlCol="0" anchor="t"/>
          <a:lstStyle/>
          <a:p>
            <a:pPr algn="l" indent="0" marL="0">
              <a:lnSpc>
                <a:spcPts val="2350"/>
              </a:lnSpc>
              <a:buNone/>
            </a:pPr>
            <a:r>
              <a:rPr lang="en-US" sz="2350" b="1" dirty="0">
                <a:solidFill>
                  <a:srgbClr val="666666"/>
                </a:solidFill>
                <a:latin typeface="Raleway Light" pitchFamily="34" charset="0"/>
                <a:ea typeface="Raleway Light" pitchFamily="34" charset="-122"/>
                <a:cs typeface="Raleway Light" pitchFamily="34" charset="-120"/>
              </a:rPr>
              <a:t>4.25 Transportar cargas:</a:t>
            </a:r>
            <a:pPr algn="l" indent="0" marL="0">
              <a:lnSpc>
                <a:spcPts val="2350"/>
              </a:lnSpc>
              <a:buNone/>
            </a:pPr>
            <a:r>
              <a:rPr lang="en-US" sz="2350" dirty="0">
                <a:solidFill>
                  <a:srgbClr val="666666"/>
                </a:solidFill>
                <a:latin typeface="Raleway Light" pitchFamily="34" charset="0"/>
                <a:ea typeface="Raleway Light" pitchFamily="34" charset="-122"/>
                <a:cs typeface="Raleway Light" pitchFamily="34" charset="-120"/>
              </a:rPr>
              <a:t> Aquellas actividades o tareas que consisten en mover una carga horizontalmente mientras se sostiene únicamente mediante la fuerza humana (de forma manual).</a:t>
            </a:r>
            <a:endParaRPr lang="en-US" sz="2350" dirty="0"/>
          </a:p>
        </p:txBody>
      </p:sp>
      <p:sp>
        <p:nvSpPr>
          <p:cNvPr id="4" name="Text 1"/>
          <p:cNvSpPr/>
          <p:nvPr/>
        </p:nvSpPr>
        <p:spPr>
          <a:xfrm>
            <a:off x="966073" y="2517577"/>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5" name="Text 2"/>
          <p:cNvSpPr/>
          <p:nvPr/>
        </p:nvSpPr>
        <p:spPr>
          <a:xfrm>
            <a:off x="966073" y="3091220"/>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6" name="Text 3"/>
          <p:cNvSpPr/>
          <p:nvPr/>
        </p:nvSpPr>
        <p:spPr>
          <a:xfrm>
            <a:off x="966073" y="3664863"/>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7" name="Text 4"/>
          <p:cNvSpPr/>
          <p:nvPr/>
        </p:nvSpPr>
        <p:spPr>
          <a:xfrm>
            <a:off x="966073" y="4238506"/>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8" name="Text 5"/>
          <p:cNvSpPr/>
          <p:nvPr/>
        </p:nvSpPr>
        <p:spPr>
          <a:xfrm>
            <a:off x="966073" y="4812149"/>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9" name="Text 6"/>
          <p:cNvSpPr/>
          <p:nvPr/>
        </p:nvSpPr>
        <p:spPr>
          <a:xfrm>
            <a:off x="966073" y="5385792"/>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10" name="Text 7"/>
          <p:cNvSpPr/>
          <p:nvPr/>
        </p:nvSpPr>
        <p:spPr>
          <a:xfrm>
            <a:off x="966073" y="5959435"/>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11" name="Text 8"/>
          <p:cNvSpPr/>
          <p:nvPr/>
        </p:nvSpPr>
        <p:spPr>
          <a:xfrm>
            <a:off x="966073" y="6533078"/>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12" name="Text 9"/>
          <p:cNvSpPr/>
          <p:nvPr/>
        </p:nvSpPr>
        <p:spPr>
          <a:xfrm>
            <a:off x="966073" y="7106722"/>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 21">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5486400" cy="8229600"/>
          </a:xfrm>
          <a:prstGeom prst="rect">
            <a:avLst/>
          </a:prstGeom>
        </p:spPr>
      </p:pic>
      <p:sp>
        <p:nvSpPr>
          <p:cNvPr id="3" name="Text 0"/>
          <p:cNvSpPr/>
          <p:nvPr/>
        </p:nvSpPr>
        <p:spPr>
          <a:xfrm>
            <a:off x="6452473" y="1143714"/>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4" name="Text 1"/>
          <p:cNvSpPr/>
          <p:nvPr/>
        </p:nvSpPr>
        <p:spPr>
          <a:xfrm>
            <a:off x="6452473" y="1717358"/>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5" name="Text 2"/>
          <p:cNvSpPr/>
          <p:nvPr/>
        </p:nvSpPr>
        <p:spPr>
          <a:xfrm>
            <a:off x="6452473" y="2291001"/>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6" name="Text 3"/>
          <p:cNvSpPr/>
          <p:nvPr/>
        </p:nvSpPr>
        <p:spPr>
          <a:xfrm>
            <a:off x="6452473" y="2864644"/>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7" name="Text 4"/>
          <p:cNvSpPr/>
          <p:nvPr/>
        </p:nvSpPr>
        <p:spPr>
          <a:xfrm>
            <a:off x="6452473" y="3438287"/>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8" name="Text 5"/>
          <p:cNvSpPr/>
          <p:nvPr/>
        </p:nvSpPr>
        <p:spPr>
          <a:xfrm>
            <a:off x="6452473" y="4011930"/>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9" name="Text 6"/>
          <p:cNvSpPr/>
          <p:nvPr/>
        </p:nvSpPr>
        <p:spPr>
          <a:xfrm>
            <a:off x="6452473" y="4585573"/>
            <a:ext cx="7211854" cy="2717483"/>
          </a:xfrm>
          <a:prstGeom prst="rect">
            <a:avLst/>
          </a:prstGeom>
          <a:noFill/>
          <a:ln/>
        </p:spPr>
        <p:txBody>
          <a:bodyPr wrap="square" lIns="0" tIns="0" rIns="0" bIns="0" rtlCol="0" anchor="t"/>
          <a:lstStyle/>
          <a:p>
            <a:pPr algn="l" indent="0" marL="0">
              <a:lnSpc>
                <a:spcPts val="2350"/>
              </a:lnSpc>
              <a:buNone/>
            </a:pPr>
            <a:r>
              <a:rPr lang="en-US" sz="2350" b="1" dirty="0">
                <a:solidFill>
                  <a:srgbClr val="666666"/>
                </a:solidFill>
                <a:latin typeface="Raleway Light" pitchFamily="34" charset="0"/>
                <a:ea typeface="Raleway Light" pitchFamily="34" charset="-122"/>
                <a:cs typeface="Raleway Light" pitchFamily="34" charset="-120"/>
              </a:rPr>
              <a:t>4.26 Vigilancia a la salud de los trabajadores:</a:t>
            </a:r>
            <a:pPr algn="l" indent="0" marL="0">
              <a:lnSpc>
                <a:spcPts val="2350"/>
              </a:lnSpc>
              <a:buNone/>
            </a:pPr>
            <a:r>
              <a:rPr lang="en-US" sz="2350" dirty="0">
                <a:solidFill>
                  <a:srgbClr val="666666"/>
                </a:solidFill>
                <a:latin typeface="Raleway Light" pitchFamily="34" charset="0"/>
                <a:ea typeface="Raleway Light" pitchFamily="34" charset="-122"/>
                <a:cs typeface="Raleway Light" pitchFamily="34" charset="-120"/>
              </a:rPr>
              <a:t> La actividad sistemática realizada por el médico, cuya finalidad es verificar las condiciones de salud del personal al inicio de su vida laboral, a fin de determinar si existe algún impedimento para desempeñar el puesto, así como vigilar periódicamente si su salud ha sufrido alteraciones que requieran una nueva valoración para continuar desempeñando sus actividades.</a:t>
            </a:r>
            <a:endParaRPr lang="en-US" sz="235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 22">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9144000" y="0"/>
            <a:ext cx="5486400" cy="8229600"/>
          </a:xfrm>
          <a:prstGeom prst="rect">
            <a:avLst/>
          </a:prstGeom>
        </p:spPr>
      </p:pic>
      <p:sp>
        <p:nvSpPr>
          <p:cNvPr id="3" name="Text 0"/>
          <p:cNvSpPr/>
          <p:nvPr/>
        </p:nvSpPr>
        <p:spPr>
          <a:xfrm>
            <a:off x="966073" y="1593652"/>
            <a:ext cx="7112437" cy="603766"/>
          </a:xfrm>
          <a:prstGeom prst="rect">
            <a:avLst/>
          </a:prstGeom>
          <a:noFill/>
          <a:ln/>
        </p:spPr>
        <p:txBody>
          <a:bodyPr wrap="none" lIns="0" tIns="0" rIns="0" bIns="0" rtlCol="0" anchor="t"/>
          <a:lstStyle/>
          <a:p>
            <a:pPr algn="l" indent="0" marL="0">
              <a:lnSpc>
                <a:spcPts val="4750"/>
              </a:lnSpc>
              <a:buNone/>
            </a:pPr>
            <a:r>
              <a:rPr lang="en-US" sz="3800" b="1" dirty="0">
                <a:solidFill>
                  <a:srgbClr val="086FB0"/>
                </a:solidFill>
                <a:latin typeface="Raleway Bold" pitchFamily="34" charset="0"/>
                <a:ea typeface="Raleway Bold" pitchFamily="34" charset="-122"/>
                <a:cs typeface="Raleway Bold" pitchFamily="34" charset="-120"/>
              </a:rPr>
              <a:t>5. Obligaciones del Patron</a:t>
            </a:r>
            <a:endParaRPr lang="en-US" sz="3800" dirty="0"/>
          </a:p>
        </p:txBody>
      </p:sp>
      <p:sp>
        <p:nvSpPr>
          <p:cNvPr id="4" name="Text 1"/>
          <p:cNvSpPr/>
          <p:nvPr/>
        </p:nvSpPr>
        <p:spPr>
          <a:xfrm>
            <a:off x="966073" y="2559725"/>
            <a:ext cx="7211854"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5" name="Text 2"/>
          <p:cNvSpPr/>
          <p:nvPr/>
        </p:nvSpPr>
        <p:spPr>
          <a:xfrm>
            <a:off x="966073" y="3073003"/>
            <a:ext cx="7211854" cy="1207770"/>
          </a:xfrm>
          <a:prstGeom prst="rect">
            <a:avLst/>
          </a:prstGeom>
          <a:noFill/>
          <a:ln/>
        </p:spPr>
        <p:txBody>
          <a:bodyPr wrap="square" lIns="0" tIns="0" rIns="0" bIns="0" rtlCol="0" anchor="t"/>
          <a:lstStyle/>
          <a:p>
            <a:pPr algn="l" marL="3429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Contar con el análisis de los factores de riesgo ergonómico debido al manejo manual de cargas, con base en lo dispuesto por el Capítulo 7 de la presente Norma.</a:t>
            </a:r>
            <a:endParaRPr lang="en-US" sz="1900" dirty="0"/>
          </a:p>
        </p:txBody>
      </p:sp>
      <p:sp>
        <p:nvSpPr>
          <p:cNvPr id="6" name="Text 3"/>
          <p:cNvSpPr/>
          <p:nvPr/>
        </p:nvSpPr>
        <p:spPr>
          <a:xfrm>
            <a:off x="966073" y="4552474"/>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7" name="Text 4"/>
          <p:cNvSpPr/>
          <p:nvPr/>
        </p:nvSpPr>
        <p:spPr>
          <a:xfrm>
            <a:off x="966073" y="5126117"/>
            <a:ext cx="7211854" cy="1509713"/>
          </a:xfrm>
          <a:prstGeom prst="rect">
            <a:avLst/>
          </a:prstGeom>
          <a:noFill/>
          <a:ln/>
        </p:spPr>
        <p:txBody>
          <a:bodyPr wrap="square" lIns="0" tIns="0" rIns="0" bIns="0" rtlCol="0" anchor="t"/>
          <a:lstStyle/>
          <a:p>
            <a:pPr algn="l" marL="3429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Adoptar medidas de prevención y/o control para reducir o eliminar los factores de riesgo ergonómico en el centro de trabajo debido al manejo manual de cargas, de acuerdo con lo establecido por el Capítulo 8 de esta Norma.</a:t>
            </a:r>
            <a:endParaRPr lang="en-US" sz="1900"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name="Slide 23">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3019187"/>
          </a:xfrm>
          <a:prstGeom prst="rect">
            <a:avLst/>
          </a:prstGeom>
        </p:spPr>
      </p:pic>
      <p:sp>
        <p:nvSpPr>
          <p:cNvPr id="3" name="Text 0"/>
          <p:cNvSpPr/>
          <p:nvPr/>
        </p:nvSpPr>
        <p:spPr>
          <a:xfrm>
            <a:off x="966073" y="3891320"/>
            <a:ext cx="7112437" cy="603766"/>
          </a:xfrm>
          <a:prstGeom prst="rect">
            <a:avLst/>
          </a:prstGeom>
          <a:noFill/>
          <a:ln/>
        </p:spPr>
        <p:txBody>
          <a:bodyPr wrap="none" lIns="0" tIns="0" rIns="0" bIns="0" rtlCol="0" anchor="t"/>
          <a:lstStyle/>
          <a:p>
            <a:pPr algn="l" indent="0" marL="0">
              <a:lnSpc>
                <a:spcPts val="4750"/>
              </a:lnSpc>
              <a:buNone/>
            </a:pPr>
            <a:r>
              <a:rPr lang="en-US" sz="3800" b="1" dirty="0">
                <a:solidFill>
                  <a:srgbClr val="086FB0"/>
                </a:solidFill>
                <a:latin typeface="Raleway Bold" pitchFamily="34" charset="0"/>
                <a:ea typeface="Raleway Bold" pitchFamily="34" charset="-122"/>
                <a:cs typeface="Raleway Bold" pitchFamily="34" charset="-120"/>
              </a:rPr>
              <a:t>5. Obligaciones del Patron</a:t>
            </a:r>
            <a:endParaRPr lang="en-US" sz="3800" dirty="0"/>
          </a:p>
        </p:txBody>
      </p:sp>
      <p:sp>
        <p:nvSpPr>
          <p:cNvPr id="4" name="Text 1"/>
          <p:cNvSpPr/>
          <p:nvPr/>
        </p:nvSpPr>
        <p:spPr>
          <a:xfrm>
            <a:off x="966073" y="5074682"/>
            <a:ext cx="7117556" cy="1207770"/>
          </a:xfrm>
          <a:prstGeom prst="rect">
            <a:avLst/>
          </a:prstGeom>
          <a:noFill/>
          <a:ln/>
        </p:spPr>
        <p:txBody>
          <a:bodyPr wrap="square" lIns="0" tIns="0" rIns="0" bIns="0" rtlCol="0" anchor="t"/>
          <a:lstStyle/>
          <a:p>
            <a:pPr algn="l" marL="3429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Efectuar la vigilancia a la salud de los trabajadores ocupacionalmente expuestos conforme a lo dispuesto por el Capítulo 9 de la presente Norma.</a:t>
            </a:r>
            <a:endParaRPr lang="en-US" sz="1900" dirty="0"/>
          </a:p>
        </p:txBody>
      </p:sp>
      <p:sp>
        <p:nvSpPr>
          <p:cNvPr id="5" name="Text 2"/>
          <p:cNvSpPr/>
          <p:nvPr/>
        </p:nvSpPr>
        <p:spPr>
          <a:xfrm>
            <a:off x="966073" y="6366986"/>
            <a:ext cx="7117556" cy="905828"/>
          </a:xfrm>
          <a:prstGeom prst="rect">
            <a:avLst/>
          </a:prstGeom>
          <a:noFill/>
          <a:ln/>
        </p:spPr>
        <p:txBody>
          <a:bodyPr wrap="square" lIns="0" tIns="0" rIns="0" bIns="0" rtlCol="0" anchor="t"/>
          <a:lstStyle/>
          <a:p>
            <a:pPr algn="l" marL="3429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Informar a los trabajadores sobre las posibles alteraciones a la salud por el manejo manual de cargas.</a:t>
            </a:r>
            <a:endParaRPr lang="en-US" sz="1900" dirty="0"/>
          </a:p>
        </p:txBody>
      </p:sp>
      <p:sp>
        <p:nvSpPr>
          <p:cNvPr id="6" name="Text 3"/>
          <p:cNvSpPr/>
          <p:nvPr/>
        </p:nvSpPr>
        <p:spPr>
          <a:xfrm>
            <a:off x="8680371" y="5074682"/>
            <a:ext cx="4991576" cy="241578"/>
          </a:xfrm>
          <a:prstGeom prst="rect">
            <a:avLst/>
          </a:prstGeom>
          <a:noFill/>
          <a:ln/>
        </p:spPr>
        <p:txBody>
          <a:bodyPr wrap="none" lIns="0" tIns="0" rIns="0" bIns="0" rtlCol="0" anchor="t"/>
          <a:lstStyle/>
          <a:p>
            <a:pPr algn="l" indent="0" marL="0">
              <a:lnSpc>
                <a:spcPts val="1900"/>
              </a:lnSpc>
              <a:buNone/>
            </a:pPr>
            <a:endParaRPr lang="en-US" sz="190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name="Slide 24">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3019187"/>
          </a:xfrm>
          <a:prstGeom prst="rect">
            <a:avLst/>
          </a:prstGeom>
        </p:spPr>
      </p:pic>
      <p:sp>
        <p:nvSpPr>
          <p:cNvPr id="3" name="Text 0"/>
          <p:cNvSpPr/>
          <p:nvPr/>
        </p:nvSpPr>
        <p:spPr>
          <a:xfrm>
            <a:off x="966073" y="4193262"/>
            <a:ext cx="7112437" cy="603766"/>
          </a:xfrm>
          <a:prstGeom prst="rect">
            <a:avLst/>
          </a:prstGeom>
          <a:noFill/>
          <a:ln/>
        </p:spPr>
        <p:txBody>
          <a:bodyPr wrap="none" lIns="0" tIns="0" rIns="0" bIns="0" rtlCol="0" anchor="t"/>
          <a:lstStyle/>
          <a:p>
            <a:pPr algn="l" indent="0" marL="0">
              <a:lnSpc>
                <a:spcPts val="4750"/>
              </a:lnSpc>
              <a:buNone/>
            </a:pPr>
            <a:r>
              <a:rPr lang="en-US" sz="3800" b="1" dirty="0">
                <a:solidFill>
                  <a:srgbClr val="086FB0"/>
                </a:solidFill>
                <a:latin typeface="Raleway Bold" pitchFamily="34" charset="0"/>
                <a:ea typeface="Raleway Bold" pitchFamily="34" charset="-122"/>
                <a:cs typeface="Raleway Bold" pitchFamily="34" charset="-120"/>
              </a:rPr>
              <a:t>5. Obligaciones del Patron</a:t>
            </a:r>
            <a:endParaRPr lang="en-US" sz="3800" dirty="0"/>
          </a:p>
        </p:txBody>
      </p:sp>
      <p:sp>
        <p:nvSpPr>
          <p:cNvPr id="4" name="Text 1"/>
          <p:cNvSpPr/>
          <p:nvPr/>
        </p:nvSpPr>
        <p:spPr>
          <a:xfrm>
            <a:off x="966073" y="5159335"/>
            <a:ext cx="12698254" cy="1207770"/>
          </a:xfrm>
          <a:prstGeom prst="rect">
            <a:avLst/>
          </a:prstGeom>
          <a:noFill/>
          <a:ln/>
        </p:spPr>
        <p:txBody>
          <a:bodyPr wrap="square" lIns="0" tIns="0" rIns="0" bIns="0" rtlCol="0" anchor="t"/>
          <a:lstStyle/>
          <a:p>
            <a:pPr algn="l" marL="3429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Proporcionar capacitación y adiestramiento al personal ocupacionalmente expuesto sobre los procedimientos de seguridad y las prácticas de trabajo seguro, y en su caso, en las medidas de prevención y/o control, de conformidad con lo señalado por el Capítulo 10 de esta Norma.</a:t>
            </a:r>
            <a:endParaRPr lang="en-US" sz="1900" dirty="0"/>
          </a:p>
        </p:txBody>
      </p:sp>
      <p:sp>
        <p:nvSpPr>
          <p:cNvPr id="5" name="Text 2"/>
          <p:cNvSpPr/>
          <p:nvPr/>
        </p:nvSpPr>
        <p:spPr>
          <a:xfrm>
            <a:off x="966073" y="6451640"/>
            <a:ext cx="12698254" cy="603885"/>
          </a:xfrm>
          <a:prstGeom prst="rect">
            <a:avLst/>
          </a:prstGeom>
          <a:noFill/>
          <a:ln/>
        </p:spPr>
        <p:txBody>
          <a:bodyPr wrap="square" lIns="0" tIns="0" rIns="0" bIns="0" rtlCol="0" anchor="t"/>
          <a:lstStyle/>
          <a:p>
            <a:pPr algn="l" marL="3429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Llevar los registros sobre las medidas preventivas adoptadas y los exámenes médicos practicados.</a:t>
            </a:r>
            <a:endParaRPr lang="en-US" sz="1900"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name="Slide 25">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2950845"/>
          </a:xfrm>
          <a:prstGeom prst="rect">
            <a:avLst/>
          </a:prstGeom>
        </p:spPr>
      </p:pic>
      <p:sp>
        <p:nvSpPr>
          <p:cNvPr id="3" name="Text 0"/>
          <p:cNvSpPr/>
          <p:nvPr/>
        </p:nvSpPr>
        <p:spPr>
          <a:xfrm>
            <a:off x="944285" y="3896678"/>
            <a:ext cx="9528572" cy="590193"/>
          </a:xfrm>
          <a:prstGeom prst="rect">
            <a:avLst/>
          </a:prstGeom>
          <a:noFill/>
          <a:ln/>
        </p:spPr>
        <p:txBody>
          <a:bodyPr wrap="none" lIns="0" tIns="0" rIns="0" bIns="0" rtlCol="0" anchor="t"/>
          <a:lstStyle/>
          <a:p>
            <a:pPr algn="l" indent="0" marL="0">
              <a:lnSpc>
                <a:spcPts val="4600"/>
              </a:lnSpc>
              <a:buNone/>
            </a:pPr>
            <a:r>
              <a:rPr lang="en-US" sz="3700" b="1" dirty="0">
                <a:solidFill>
                  <a:srgbClr val="086FB0"/>
                </a:solidFill>
                <a:latin typeface="Raleway Bold" pitchFamily="34" charset="0"/>
                <a:ea typeface="Raleway Bold" pitchFamily="34" charset="-122"/>
                <a:cs typeface="Raleway Bold" pitchFamily="34" charset="-120"/>
              </a:rPr>
              <a:t>6. Obligaciones de los Trabajadores</a:t>
            </a:r>
            <a:endParaRPr lang="en-US" sz="3700" dirty="0"/>
          </a:p>
        </p:txBody>
      </p:sp>
      <p:sp>
        <p:nvSpPr>
          <p:cNvPr id="4" name="Text 1"/>
          <p:cNvSpPr/>
          <p:nvPr/>
        </p:nvSpPr>
        <p:spPr>
          <a:xfrm>
            <a:off x="944285" y="5053370"/>
            <a:ext cx="7814310" cy="1180148"/>
          </a:xfrm>
          <a:prstGeom prst="rect">
            <a:avLst/>
          </a:prstGeom>
          <a:noFill/>
          <a:ln/>
        </p:spPr>
        <p:txBody>
          <a:bodyPr wrap="square" lIns="0" tIns="0" rIns="0" bIns="0" rtlCol="0" anchor="t"/>
          <a:lstStyle/>
          <a:p>
            <a:pPr algn="l" marL="342900" indent="-342900">
              <a:lnSpc>
                <a:spcPts val="1850"/>
              </a:lnSpc>
              <a:buSzPct val="100000"/>
              <a:buChar char="•"/>
            </a:pPr>
            <a:r>
              <a:rPr lang="en-US" sz="1850" dirty="0">
                <a:solidFill>
                  <a:srgbClr val="666666"/>
                </a:solidFill>
                <a:latin typeface="Raleway Light" pitchFamily="34" charset="0"/>
                <a:ea typeface="Raleway Light" pitchFamily="34" charset="-122"/>
                <a:cs typeface="Raleway Light" pitchFamily="34" charset="-120"/>
              </a:rPr>
              <a:t>Observar las medidas de prevención y/o control, así como los procedimientos de seguridad y las prácticas de trabajo seguro que dispone esta Norma, y/o que establezca el patrón para la prevención de riesgos.</a:t>
            </a:r>
            <a:endParaRPr lang="en-US" sz="1850" dirty="0"/>
          </a:p>
        </p:txBody>
      </p:sp>
      <p:sp>
        <p:nvSpPr>
          <p:cNvPr id="5" name="Text 2"/>
          <p:cNvSpPr/>
          <p:nvPr/>
        </p:nvSpPr>
        <p:spPr>
          <a:xfrm>
            <a:off x="944285" y="6316028"/>
            <a:ext cx="7814310" cy="885111"/>
          </a:xfrm>
          <a:prstGeom prst="rect">
            <a:avLst/>
          </a:prstGeom>
          <a:noFill/>
          <a:ln/>
        </p:spPr>
        <p:txBody>
          <a:bodyPr wrap="square" lIns="0" tIns="0" rIns="0" bIns="0" rtlCol="0" anchor="t"/>
          <a:lstStyle/>
          <a:p>
            <a:pPr algn="l" marL="342900" indent="-342900">
              <a:lnSpc>
                <a:spcPts val="1850"/>
              </a:lnSpc>
              <a:buSzPct val="100000"/>
              <a:buChar char="•"/>
            </a:pPr>
            <a:r>
              <a:rPr lang="en-US" sz="1850" dirty="0">
                <a:solidFill>
                  <a:srgbClr val="666666"/>
                </a:solidFill>
                <a:latin typeface="Raleway Light" pitchFamily="34" charset="0"/>
                <a:ea typeface="Raleway Light" pitchFamily="34" charset="-122"/>
                <a:cs typeface="Raleway Light" pitchFamily="34" charset="-120"/>
              </a:rPr>
              <a:t>Dar aviso de inmediato al patrón y/o a la comisión de seguridad e higiene sobre las condiciones inseguras que adviertan durante el desarrollo de sus actividades.</a:t>
            </a:r>
            <a:endParaRPr lang="en-US" sz="1850" dirty="0"/>
          </a:p>
        </p:txBody>
      </p:sp>
      <p:sp>
        <p:nvSpPr>
          <p:cNvPr id="6" name="Text 3"/>
          <p:cNvSpPr/>
          <p:nvPr/>
        </p:nvSpPr>
        <p:spPr>
          <a:xfrm>
            <a:off x="9342001" y="5053370"/>
            <a:ext cx="4351615" cy="236101"/>
          </a:xfrm>
          <a:prstGeom prst="rect">
            <a:avLst/>
          </a:prstGeom>
          <a:noFill/>
          <a:ln/>
        </p:spPr>
        <p:txBody>
          <a:bodyPr wrap="none" lIns="0" tIns="0" rIns="0" bIns="0" rtlCol="0" anchor="t"/>
          <a:lstStyle/>
          <a:p>
            <a:pPr algn="l" indent="0" marL="0">
              <a:lnSpc>
                <a:spcPts val="1850"/>
              </a:lnSpc>
              <a:buNone/>
            </a:pPr>
            <a:endParaRPr lang="en-US" sz="1850"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name="Slide 26">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7315200" y="0"/>
            <a:ext cx="7315200" cy="8229600"/>
          </a:xfrm>
          <a:prstGeom prst="rect">
            <a:avLst/>
          </a:prstGeom>
        </p:spPr>
      </p:pic>
      <p:sp>
        <p:nvSpPr>
          <p:cNvPr id="3" name="Text 0"/>
          <p:cNvSpPr/>
          <p:nvPr/>
        </p:nvSpPr>
        <p:spPr>
          <a:xfrm>
            <a:off x="966073" y="1895713"/>
            <a:ext cx="5383054" cy="1207532"/>
          </a:xfrm>
          <a:prstGeom prst="rect">
            <a:avLst/>
          </a:prstGeom>
          <a:noFill/>
          <a:ln/>
        </p:spPr>
        <p:txBody>
          <a:bodyPr wrap="square" lIns="0" tIns="0" rIns="0" bIns="0" rtlCol="0" anchor="t"/>
          <a:lstStyle/>
          <a:p>
            <a:pPr algn="l" indent="0" marL="0">
              <a:lnSpc>
                <a:spcPts val="4750"/>
              </a:lnSpc>
              <a:buNone/>
            </a:pPr>
            <a:r>
              <a:rPr lang="en-US" sz="3800" b="1" dirty="0">
                <a:solidFill>
                  <a:srgbClr val="086FB0"/>
                </a:solidFill>
                <a:latin typeface="Raleway Bold" pitchFamily="34" charset="0"/>
                <a:ea typeface="Raleway Bold" pitchFamily="34" charset="-122"/>
                <a:cs typeface="Raleway Bold" pitchFamily="34" charset="-120"/>
              </a:rPr>
              <a:t>6. Obligaciones de los Trabajadores</a:t>
            </a:r>
            <a:endParaRPr lang="en-US" sz="3800" dirty="0"/>
          </a:p>
        </p:txBody>
      </p:sp>
      <p:sp>
        <p:nvSpPr>
          <p:cNvPr id="4" name="Text 1"/>
          <p:cNvSpPr/>
          <p:nvPr/>
        </p:nvSpPr>
        <p:spPr>
          <a:xfrm>
            <a:off x="966073" y="3465552"/>
            <a:ext cx="5383054"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5" name="Text 2"/>
          <p:cNvSpPr/>
          <p:nvPr/>
        </p:nvSpPr>
        <p:spPr>
          <a:xfrm>
            <a:off x="966073" y="3978831"/>
            <a:ext cx="5383054" cy="905828"/>
          </a:xfrm>
          <a:prstGeom prst="rect">
            <a:avLst/>
          </a:prstGeom>
          <a:noFill/>
          <a:ln/>
        </p:spPr>
        <p:txBody>
          <a:bodyPr wrap="square" lIns="0" tIns="0" rIns="0" bIns="0" rtlCol="0" anchor="t"/>
          <a:lstStyle/>
          <a:p>
            <a:pPr algn="l" marL="3429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Mantener ordenados, limpios y libres de obstáculos sus lugares de trabajo y áreas comunes.</a:t>
            </a:r>
            <a:endParaRPr lang="en-US" sz="1900" dirty="0"/>
          </a:p>
        </p:txBody>
      </p:sp>
      <p:sp>
        <p:nvSpPr>
          <p:cNvPr id="6" name="Text 3"/>
          <p:cNvSpPr/>
          <p:nvPr/>
        </p:nvSpPr>
        <p:spPr>
          <a:xfrm>
            <a:off x="966073" y="5156359"/>
            <a:ext cx="53830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7" name="Text 4"/>
          <p:cNvSpPr/>
          <p:nvPr/>
        </p:nvSpPr>
        <p:spPr>
          <a:xfrm>
            <a:off x="966073" y="5730002"/>
            <a:ext cx="5383054" cy="603885"/>
          </a:xfrm>
          <a:prstGeom prst="rect">
            <a:avLst/>
          </a:prstGeom>
          <a:noFill/>
          <a:ln/>
        </p:spPr>
        <p:txBody>
          <a:bodyPr wrap="square" lIns="0" tIns="0" rIns="0" bIns="0" rtlCol="0" anchor="t"/>
          <a:lstStyle/>
          <a:p>
            <a:pPr algn="l" marL="3429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Desempeñar su trabajo de manera segura para evitar riesgos.</a:t>
            </a:r>
            <a:endParaRPr lang="en-US" sz="1900"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name="Slide 27">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5486400" cy="8229600"/>
          </a:xfrm>
          <a:prstGeom prst="rect">
            <a:avLst/>
          </a:prstGeom>
        </p:spPr>
      </p:pic>
      <p:sp>
        <p:nvSpPr>
          <p:cNvPr id="3" name="Text 0"/>
          <p:cNvSpPr/>
          <p:nvPr/>
        </p:nvSpPr>
        <p:spPr>
          <a:xfrm>
            <a:off x="6452473" y="1328023"/>
            <a:ext cx="7211854" cy="1207532"/>
          </a:xfrm>
          <a:prstGeom prst="rect">
            <a:avLst/>
          </a:prstGeom>
          <a:noFill/>
          <a:ln/>
        </p:spPr>
        <p:txBody>
          <a:bodyPr wrap="square" lIns="0" tIns="0" rIns="0" bIns="0" rtlCol="0" anchor="t"/>
          <a:lstStyle/>
          <a:p>
            <a:pPr algn="l" indent="0" marL="0">
              <a:lnSpc>
                <a:spcPts val="4750"/>
              </a:lnSpc>
              <a:buNone/>
            </a:pPr>
            <a:r>
              <a:rPr lang="en-US" sz="3800" b="1" dirty="0">
                <a:solidFill>
                  <a:srgbClr val="086FB0"/>
                </a:solidFill>
                <a:latin typeface="Raleway Bold" pitchFamily="34" charset="0"/>
                <a:ea typeface="Raleway Bold" pitchFamily="34" charset="-122"/>
                <a:cs typeface="Raleway Bold" pitchFamily="34" charset="-120"/>
              </a:rPr>
              <a:t>6. Obligaciones de los Trabajadores</a:t>
            </a:r>
            <a:endParaRPr lang="en-US" sz="3800" dirty="0"/>
          </a:p>
        </p:txBody>
      </p:sp>
      <p:sp>
        <p:nvSpPr>
          <p:cNvPr id="4" name="Text 1"/>
          <p:cNvSpPr/>
          <p:nvPr/>
        </p:nvSpPr>
        <p:spPr>
          <a:xfrm>
            <a:off x="6452473" y="2897862"/>
            <a:ext cx="7211854"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5" name="Text 2"/>
          <p:cNvSpPr/>
          <p:nvPr/>
        </p:nvSpPr>
        <p:spPr>
          <a:xfrm>
            <a:off x="6452473" y="3411141"/>
            <a:ext cx="7211854" cy="905828"/>
          </a:xfrm>
          <a:prstGeom prst="rect">
            <a:avLst/>
          </a:prstGeom>
          <a:noFill/>
          <a:ln/>
        </p:spPr>
        <p:txBody>
          <a:bodyPr wrap="square" lIns="0" tIns="0" rIns="0" bIns="0" rtlCol="0" anchor="t"/>
          <a:lstStyle/>
          <a:p>
            <a:pPr algn="l" marL="3429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Participar en la capacitación, adiestramiento y eventos de información que proporcione el patrón.</a:t>
            </a:r>
            <a:endParaRPr lang="en-US" sz="1900" dirty="0"/>
          </a:p>
        </p:txBody>
      </p:sp>
      <p:sp>
        <p:nvSpPr>
          <p:cNvPr id="6" name="Text 3"/>
          <p:cNvSpPr/>
          <p:nvPr/>
        </p:nvSpPr>
        <p:spPr>
          <a:xfrm>
            <a:off x="6452473" y="4401503"/>
            <a:ext cx="7211854" cy="905828"/>
          </a:xfrm>
          <a:prstGeom prst="rect">
            <a:avLst/>
          </a:prstGeom>
          <a:noFill/>
          <a:ln/>
        </p:spPr>
        <p:txBody>
          <a:bodyPr wrap="square" lIns="0" tIns="0" rIns="0" bIns="0" rtlCol="0" anchor="t"/>
          <a:lstStyle/>
          <a:p>
            <a:pPr algn="l" marL="3429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Informar al patrón sobre las afectaciones a su salud o sus posibles limitaciones para la realización de sus actividades.</a:t>
            </a:r>
            <a:endParaRPr lang="en-US" sz="1900" dirty="0"/>
          </a:p>
        </p:txBody>
      </p:sp>
      <p:sp>
        <p:nvSpPr>
          <p:cNvPr id="7" name="Text 4"/>
          <p:cNvSpPr/>
          <p:nvPr/>
        </p:nvSpPr>
        <p:spPr>
          <a:xfrm>
            <a:off x="6452473" y="5391864"/>
            <a:ext cx="7211854" cy="1509713"/>
          </a:xfrm>
          <a:prstGeom prst="rect">
            <a:avLst/>
          </a:prstGeom>
          <a:noFill/>
          <a:ln/>
        </p:spPr>
        <p:txBody>
          <a:bodyPr wrap="square" lIns="0" tIns="0" rIns="0" bIns="0" rtlCol="0" anchor="t"/>
          <a:lstStyle/>
          <a:p>
            <a:pPr algn="l" marL="3429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Cumplir con someterse a los exámenes médicos que determinan la presente Norma y/o el médico de la empresa conforme a lo dispuesto en el </a:t>
            </a:r>
            <a:pPr algn="l" indent="0" marL="0">
              <a:lnSpc>
                <a:spcPts val="1900"/>
              </a:lnSpc>
              <a:buNone/>
            </a:pPr>
            <a:r>
              <a:rPr lang="en-US" sz="1900" b="1" dirty="0">
                <a:solidFill>
                  <a:srgbClr val="0F6FC6"/>
                </a:solidFill>
                <a:latin typeface="Raleway Light" pitchFamily="34" charset="0"/>
                <a:ea typeface="Raleway Light" pitchFamily="34" charset="-122"/>
                <a:cs typeface="Raleway Light" pitchFamily="34" charset="-120"/>
              </a:rPr>
              <a:t>Capítulo 9</a:t>
            </a:r>
            <a:pPr algn="l" indent="0" marL="0">
              <a:lnSpc>
                <a:spcPts val="1900"/>
              </a:lnSpc>
              <a:buNone/>
            </a:pPr>
            <a:r>
              <a:rPr lang="en-US" sz="1900" dirty="0">
                <a:solidFill>
                  <a:srgbClr val="666666"/>
                </a:solidFill>
                <a:latin typeface="Raleway Light" pitchFamily="34" charset="0"/>
                <a:ea typeface="Raleway Light" pitchFamily="34" charset="-122"/>
                <a:cs typeface="Raleway Light" pitchFamily="34" charset="-120"/>
              </a:rPr>
              <a:t> de la </a:t>
            </a:r>
            <a:pPr algn="l" indent="0" marL="0">
              <a:lnSpc>
                <a:spcPts val="1900"/>
              </a:lnSpc>
              <a:buNone/>
            </a:pPr>
            <a:r>
              <a:rPr lang="en-US" sz="1900" b="1" dirty="0">
                <a:solidFill>
                  <a:srgbClr val="0F6FC6"/>
                </a:solidFill>
                <a:latin typeface="Raleway Light" pitchFamily="34" charset="0"/>
                <a:ea typeface="Raleway Light" pitchFamily="34" charset="-122"/>
                <a:cs typeface="Raleway Light" pitchFamily="34" charset="-120"/>
              </a:rPr>
              <a:t>Norma 036-01-STPS-2018</a:t>
            </a:r>
            <a:pPr algn="l" indent="0" marL="0">
              <a:lnSpc>
                <a:spcPts val="1900"/>
              </a:lnSpc>
              <a:buNone/>
            </a:pPr>
            <a:r>
              <a:rPr lang="en-US" sz="1900" dirty="0">
                <a:solidFill>
                  <a:srgbClr val="666666"/>
                </a:solidFill>
                <a:latin typeface="Raleway Light" pitchFamily="34" charset="0"/>
                <a:ea typeface="Raleway Light" pitchFamily="34" charset="-122"/>
                <a:cs typeface="Raleway Light" pitchFamily="34" charset="-120"/>
              </a:rPr>
              <a:t>.</a:t>
            </a:r>
            <a:endParaRPr lang="en-US" sz="1900"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name="Slide 28">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3019187"/>
          </a:xfrm>
          <a:prstGeom prst="rect">
            <a:avLst/>
          </a:prstGeom>
        </p:spPr>
      </p:pic>
      <p:sp>
        <p:nvSpPr>
          <p:cNvPr id="3" name="Text 0"/>
          <p:cNvSpPr/>
          <p:nvPr/>
        </p:nvSpPr>
        <p:spPr>
          <a:xfrm>
            <a:off x="966073" y="3740468"/>
            <a:ext cx="12698254" cy="1811298"/>
          </a:xfrm>
          <a:prstGeom prst="rect">
            <a:avLst/>
          </a:prstGeom>
          <a:noFill/>
          <a:ln/>
        </p:spPr>
        <p:txBody>
          <a:bodyPr wrap="square" lIns="0" tIns="0" rIns="0" bIns="0" rtlCol="0" anchor="t"/>
          <a:lstStyle/>
          <a:p>
            <a:pPr algn="l" indent="0" marL="0">
              <a:lnSpc>
                <a:spcPts val="4750"/>
              </a:lnSpc>
              <a:buNone/>
            </a:pPr>
            <a:r>
              <a:rPr lang="en-US" sz="3800" b="1" dirty="0">
                <a:solidFill>
                  <a:srgbClr val="086FB0"/>
                </a:solidFill>
                <a:latin typeface="Raleway Bold" pitchFamily="34" charset="0"/>
                <a:ea typeface="Raleway Bold" pitchFamily="34" charset="-122"/>
                <a:cs typeface="Raleway Bold" pitchFamily="34" charset="-120"/>
              </a:rPr>
              <a:t>7. </a:t>
            </a:r>
            <a:pPr algn="l" indent="0" marL="0">
              <a:lnSpc>
                <a:spcPts val="4750"/>
              </a:lnSpc>
              <a:buNone/>
            </a:pPr>
            <a:r>
              <a:rPr lang="en-US" sz="3800" b="1" dirty="0">
                <a:solidFill>
                  <a:srgbClr val="086FB0"/>
                </a:solidFill>
                <a:latin typeface="Raleway Bold" pitchFamily="34" charset="0"/>
                <a:ea typeface="Raleway Bold" pitchFamily="34" charset="-122"/>
                <a:cs typeface="Raleway Bold" pitchFamily="34" charset="-120"/>
              </a:rPr>
              <a:t>Análisis de los factores de riesgo ergonómico debido al manejo manual de cargas</a:t>
            </a:r>
            <a:endParaRPr lang="en-US" sz="3800" dirty="0"/>
          </a:p>
        </p:txBody>
      </p:sp>
      <p:sp>
        <p:nvSpPr>
          <p:cNvPr id="4" name="Text 1"/>
          <p:cNvSpPr/>
          <p:nvPr/>
        </p:nvSpPr>
        <p:spPr>
          <a:xfrm>
            <a:off x="966073" y="5914073"/>
            <a:ext cx="12698254" cy="603885"/>
          </a:xfrm>
          <a:prstGeom prst="rect">
            <a:avLst/>
          </a:prstGeom>
          <a:noFill/>
          <a:ln/>
        </p:spPr>
        <p:txBody>
          <a:bodyPr wrap="square" lIns="0" tIns="0" rIns="0" bIns="0" rtlCol="0" anchor="t"/>
          <a:lstStyle/>
          <a:p>
            <a:pPr algn="l" marL="3429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El análisis de los factores de riesgo ergonómico debido al manejo manual de cargas que elaboren los centros de trabajo deberá estar integrado por:</a:t>
            </a:r>
            <a:endParaRPr lang="en-US" sz="1900" dirty="0"/>
          </a:p>
        </p:txBody>
      </p:sp>
      <p:sp>
        <p:nvSpPr>
          <p:cNvPr id="5" name="Text 2"/>
          <p:cNvSpPr/>
          <p:nvPr/>
        </p:nvSpPr>
        <p:spPr>
          <a:xfrm>
            <a:off x="966073" y="6602492"/>
            <a:ext cx="12698254" cy="905828"/>
          </a:xfrm>
          <a:prstGeom prst="rect">
            <a:avLst/>
          </a:prstGeom>
          <a:noFill/>
          <a:ln/>
        </p:spPr>
        <p:txBody>
          <a:bodyPr wrap="square" lIns="0" tIns="0" rIns="0" bIns="0" rtlCol="0" anchor="t"/>
          <a:lstStyle/>
          <a:p>
            <a:pPr algn="l" lvl="1" marL="6858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La identificación de las actividades que conlleven factores de riesgo ergonómico debido a manejo manual de cargas, es decir, que implique levantar, bajar, transportar, empujar, jalar y/o estibar materiales.</a:t>
            </a:r>
            <a:endParaRPr lang="en-US" sz="1900"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name="Slide 29">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4503777"/>
          </a:xfrm>
          <a:prstGeom prst="rect">
            <a:avLst/>
          </a:prstGeom>
        </p:spPr>
      </p:pic>
      <p:sp>
        <p:nvSpPr>
          <p:cNvPr id="3" name="Text 0"/>
          <p:cNvSpPr/>
          <p:nvPr/>
        </p:nvSpPr>
        <p:spPr>
          <a:xfrm>
            <a:off x="960715" y="5381744"/>
            <a:ext cx="12708969" cy="900827"/>
          </a:xfrm>
          <a:prstGeom prst="rect">
            <a:avLst/>
          </a:prstGeom>
          <a:noFill/>
          <a:ln/>
        </p:spPr>
        <p:txBody>
          <a:bodyPr wrap="square" lIns="0" tIns="0" rIns="0" bIns="0" rtlCol="0" anchor="t"/>
          <a:lstStyle/>
          <a:p>
            <a:pPr algn="l" marL="342900" indent="-342900">
              <a:lnSpc>
                <a:spcPts val="1850"/>
              </a:lnSpc>
              <a:buSzPct val="100000"/>
              <a:buChar char="•"/>
            </a:pPr>
            <a:r>
              <a:rPr lang="en-US" sz="1850" dirty="0">
                <a:solidFill>
                  <a:srgbClr val="666666"/>
                </a:solidFill>
                <a:latin typeface="Raleway Light" pitchFamily="34" charset="0"/>
                <a:ea typeface="Raleway Light" pitchFamily="34" charset="-122"/>
                <a:cs typeface="Raleway Light" pitchFamily="34" charset="-120"/>
              </a:rPr>
              <a:t>La estimación simple del nivel de riesgo o evaluación rápida de las actividades identificadas, de acuerdo con lo señalado en el </a:t>
            </a:r>
            <a:pPr algn="l" indent="0" marL="0">
              <a:lnSpc>
                <a:spcPts val="1850"/>
              </a:lnSpc>
              <a:buNone/>
            </a:pPr>
            <a:r>
              <a:rPr lang="en-US" sz="1850" b="1" dirty="0">
                <a:solidFill>
                  <a:srgbClr val="666666"/>
                </a:solidFill>
                <a:latin typeface="Raleway Light" pitchFamily="34" charset="0"/>
                <a:ea typeface="Raleway Light" pitchFamily="34" charset="-122"/>
                <a:cs typeface="Raleway Light" pitchFamily="34" charset="-120"/>
              </a:rPr>
              <a:t>numeral 7.3</a:t>
            </a:r>
            <a:pPr algn="l" indent="0" marL="0">
              <a:lnSpc>
                <a:spcPts val="1850"/>
              </a:lnSpc>
              <a:buNone/>
            </a:pPr>
            <a:r>
              <a:rPr lang="en-US" sz="1850" dirty="0">
                <a:solidFill>
                  <a:srgbClr val="666666"/>
                </a:solidFill>
                <a:latin typeface="Raleway Light" pitchFamily="34" charset="0"/>
                <a:ea typeface="Raleway Light" pitchFamily="34" charset="-122"/>
                <a:cs typeface="Raleway Light" pitchFamily="34" charset="-120"/>
              </a:rPr>
              <a:t> de la </a:t>
            </a:r>
            <a:pPr algn="l" indent="0" marL="0">
              <a:lnSpc>
                <a:spcPts val="1850"/>
              </a:lnSpc>
              <a:buNone/>
            </a:pPr>
            <a:r>
              <a:rPr lang="en-US" sz="1850" b="1" dirty="0">
                <a:solidFill>
                  <a:srgbClr val="7CCA62"/>
                </a:solidFill>
                <a:latin typeface="Raleway Light" pitchFamily="34" charset="0"/>
                <a:ea typeface="Raleway Light" pitchFamily="34" charset="-122"/>
                <a:cs typeface="Raleway Light" pitchFamily="34" charset="-120"/>
              </a:rPr>
              <a:t>Norma-036-1-STPS-2018</a:t>
            </a:r>
            <a:endParaRPr lang="en-US" sz="1850" dirty="0"/>
          </a:p>
        </p:txBody>
      </p:sp>
      <p:sp>
        <p:nvSpPr>
          <p:cNvPr id="4" name="Text 1"/>
          <p:cNvSpPr/>
          <p:nvPr/>
        </p:nvSpPr>
        <p:spPr>
          <a:xfrm>
            <a:off x="960715" y="6366629"/>
            <a:ext cx="12708969" cy="1201103"/>
          </a:xfrm>
          <a:prstGeom prst="rect">
            <a:avLst/>
          </a:prstGeom>
          <a:noFill/>
          <a:ln/>
        </p:spPr>
        <p:txBody>
          <a:bodyPr wrap="square" lIns="0" tIns="0" rIns="0" bIns="0" rtlCol="0" anchor="t"/>
          <a:lstStyle/>
          <a:p>
            <a:pPr algn="l" marL="342900" indent="-342900">
              <a:lnSpc>
                <a:spcPts val="1850"/>
              </a:lnSpc>
              <a:buSzPct val="100000"/>
              <a:buChar char="•"/>
            </a:pPr>
            <a:r>
              <a:rPr lang="en-US" sz="1850" dirty="0">
                <a:solidFill>
                  <a:srgbClr val="666666"/>
                </a:solidFill>
                <a:latin typeface="Raleway Light" pitchFamily="34" charset="0"/>
                <a:ea typeface="Raleway Light" pitchFamily="34" charset="-122"/>
                <a:cs typeface="Raleway Light" pitchFamily="34" charset="-120"/>
              </a:rPr>
              <a:t>La evaluación específica del nivel de riesgo, cuando el resultado de la evaluación rápida no permita determinar el nivel de riesgo o condiciones aceptables y/o cuando a pesar de la implementación de medidas correctivas siga existiendo algún peligro para el trabajador.</a:t>
            </a:r>
            <a:endParaRPr lang="en-US" sz="1850"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name="Slide 30">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5486400" cy="8229600"/>
          </a:xfrm>
          <a:prstGeom prst="rect">
            <a:avLst/>
          </a:prstGeom>
        </p:spPr>
      </p:pic>
      <p:sp>
        <p:nvSpPr>
          <p:cNvPr id="3" name="Text 0"/>
          <p:cNvSpPr/>
          <p:nvPr/>
        </p:nvSpPr>
        <p:spPr>
          <a:xfrm>
            <a:off x="6452473" y="733306"/>
            <a:ext cx="7211854" cy="2415064"/>
          </a:xfrm>
          <a:prstGeom prst="rect">
            <a:avLst/>
          </a:prstGeom>
          <a:noFill/>
          <a:ln/>
        </p:spPr>
        <p:txBody>
          <a:bodyPr wrap="square" lIns="0" tIns="0" rIns="0" bIns="0" rtlCol="0" anchor="t"/>
          <a:lstStyle/>
          <a:p>
            <a:pPr algn="l" indent="0" marL="0">
              <a:lnSpc>
                <a:spcPts val="4750"/>
              </a:lnSpc>
              <a:buNone/>
            </a:pPr>
            <a:r>
              <a:rPr lang="en-US" sz="3800" b="1" dirty="0">
                <a:solidFill>
                  <a:srgbClr val="086FB0"/>
                </a:solidFill>
                <a:latin typeface="Raleway Bold" pitchFamily="34" charset="0"/>
                <a:ea typeface="Raleway Bold" pitchFamily="34" charset="-122"/>
                <a:cs typeface="Raleway Bold" pitchFamily="34" charset="-120"/>
              </a:rPr>
              <a:t>7. </a:t>
            </a:r>
            <a:pPr algn="l" indent="0" marL="0">
              <a:lnSpc>
                <a:spcPts val="4750"/>
              </a:lnSpc>
              <a:buNone/>
            </a:pPr>
            <a:r>
              <a:rPr lang="en-US" sz="3800" b="1" dirty="0">
                <a:solidFill>
                  <a:srgbClr val="086FB0"/>
                </a:solidFill>
                <a:latin typeface="Raleway Bold" pitchFamily="34" charset="0"/>
                <a:ea typeface="Raleway Bold" pitchFamily="34" charset="-122"/>
                <a:cs typeface="Raleway Bold" pitchFamily="34" charset="-120"/>
              </a:rPr>
              <a:t>Análisis de los factores de riesgo ergonómico debido al manejo manual de cargas</a:t>
            </a:r>
            <a:endParaRPr lang="en-US" sz="3800" dirty="0"/>
          </a:p>
        </p:txBody>
      </p:sp>
      <p:sp>
        <p:nvSpPr>
          <p:cNvPr id="4" name="Text 1"/>
          <p:cNvSpPr/>
          <p:nvPr/>
        </p:nvSpPr>
        <p:spPr>
          <a:xfrm>
            <a:off x="6452473" y="3510677"/>
            <a:ext cx="7211854"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5" name="Text 2"/>
          <p:cNvSpPr/>
          <p:nvPr/>
        </p:nvSpPr>
        <p:spPr>
          <a:xfrm>
            <a:off x="6452473" y="4023955"/>
            <a:ext cx="7211854" cy="905828"/>
          </a:xfrm>
          <a:prstGeom prst="rect">
            <a:avLst/>
          </a:prstGeom>
          <a:noFill/>
          <a:ln/>
        </p:spPr>
        <p:txBody>
          <a:bodyPr wrap="square" lIns="0" tIns="0" rIns="0" bIns="0" rtlCol="0" anchor="t"/>
          <a:lstStyle/>
          <a:p>
            <a:pPr algn="l" marL="3429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La identificación de los factores de riesgo ergonómico debido al manejo manual de cargas deberá considerar, al menos, lo siguiente:</a:t>
            </a:r>
            <a:endParaRPr lang="en-US" sz="1900" dirty="0"/>
          </a:p>
        </p:txBody>
      </p:sp>
      <p:sp>
        <p:nvSpPr>
          <p:cNvPr id="6" name="Text 3"/>
          <p:cNvSpPr/>
          <p:nvPr/>
        </p:nvSpPr>
        <p:spPr>
          <a:xfrm>
            <a:off x="6452473" y="5201483"/>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7" name="Text 4"/>
          <p:cNvSpPr/>
          <p:nvPr/>
        </p:nvSpPr>
        <p:spPr>
          <a:xfrm>
            <a:off x="6452473" y="5775127"/>
            <a:ext cx="7211854" cy="1207770"/>
          </a:xfrm>
          <a:prstGeom prst="rect">
            <a:avLst/>
          </a:prstGeom>
          <a:noFill/>
          <a:ln/>
        </p:spPr>
        <p:txBody>
          <a:bodyPr wrap="square" lIns="0" tIns="0" rIns="0" bIns="0" rtlCol="0" anchor="t"/>
          <a:lstStyle/>
          <a:p>
            <a:pPr algn="l" lvl="1" marL="6858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La identificación de la actividad, tarea o puesto de trabajo que conllevan manejo manual de cargas: levantar, bajar, empujar, jalar, transportar y/o estibar materiales.</a:t>
            </a:r>
            <a:endParaRPr lang="en-US" sz="1900" dirty="0"/>
          </a:p>
        </p:txBody>
      </p:sp>
      <p:sp>
        <p:nvSpPr>
          <p:cNvPr id="8" name="Text 5"/>
          <p:cNvSpPr/>
          <p:nvPr/>
        </p:nvSpPr>
        <p:spPr>
          <a:xfrm>
            <a:off x="6452473" y="7254597"/>
            <a:ext cx="7211854" cy="241578"/>
          </a:xfrm>
          <a:prstGeom prst="rect">
            <a:avLst/>
          </a:prstGeom>
          <a:noFill/>
          <a:ln/>
        </p:spPr>
        <p:txBody>
          <a:bodyPr wrap="none" lIns="0" tIns="0" rIns="0" bIns="0" rtlCol="0" anchor="t"/>
          <a:lstStyle/>
          <a:p>
            <a:pPr algn="l" indent="0" marL="0">
              <a:lnSpc>
                <a:spcPts val="1900"/>
              </a:lnSpc>
              <a:buNone/>
            </a:pPr>
            <a:endParaRPr lang="en-US" sz="1900"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name="Slide 31">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9144000" y="0"/>
            <a:ext cx="5486400" cy="8229600"/>
          </a:xfrm>
          <a:prstGeom prst="rect">
            <a:avLst/>
          </a:prstGeom>
        </p:spPr>
      </p:pic>
      <p:sp>
        <p:nvSpPr>
          <p:cNvPr id="3" name="Text 0"/>
          <p:cNvSpPr/>
          <p:nvPr/>
        </p:nvSpPr>
        <p:spPr>
          <a:xfrm>
            <a:off x="966073" y="1469827"/>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4" name="Text 1"/>
          <p:cNvSpPr/>
          <p:nvPr/>
        </p:nvSpPr>
        <p:spPr>
          <a:xfrm>
            <a:off x="966073" y="2043470"/>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5" name="Text 2"/>
          <p:cNvSpPr/>
          <p:nvPr/>
        </p:nvSpPr>
        <p:spPr>
          <a:xfrm>
            <a:off x="966073" y="2617113"/>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6" name="Text 3"/>
          <p:cNvSpPr/>
          <p:nvPr/>
        </p:nvSpPr>
        <p:spPr>
          <a:xfrm>
            <a:off x="966073" y="3190756"/>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7" name="Text 4"/>
          <p:cNvSpPr/>
          <p:nvPr/>
        </p:nvSpPr>
        <p:spPr>
          <a:xfrm>
            <a:off x="966073" y="3764399"/>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8" name="Text 5"/>
          <p:cNvSpPr/>
          <p:nvPr/>
        </p:nvSpPr>
        <p:spPr>
          <a:xfrm>
            <a:off x="966073" y="4338042"/>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9" name="Text 6"/>
          <p:cNvSpPr/>
          <p:nvPr/>
        </p:nvSpPr>
        <p:spPr>
          <a:xfrm>
            <a:off x="966073" y="4911685"/>
            <a:ext cx="7211854" cy="301943"/>
          </a:xfrm>
          <a:prstGeom prst="rect">
            <a:avLst/>
          </a:prstGeom>
          <a:noFill/>
          <a:ln/>
        </p:spPr>
        <p:txBody>
          <a:bodyPr wrap="none" lIns="0" tIns="0" rIns="0" bIns="0" rtlCol="0" anchor="t"/>
          <a:lstStyle/>
          <a:p>
            <a:pPr algn="l" lvl="1" marL="6858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La descripción de las actividades.</a:t>
            </a:r>
            <a:endParaRPr lang="en-US" sz="1900" dirty="0"/>
          </a:p>
        </p:txBody>
      </p:sp>
      <p:sp>
        <p:nvSpPr>
          <p:cNvPr id="10" name="Text 7"/>
          <p:cNvSpPr/>
          <p:nvPr/>
        </p:nvSpPr>
        <p:spPr>
          <a:xfrm>
            <a:off x="966073" y="5298162"/>
            <a:ext cx="7211854" cy="905828"/>
          </a:xfrm>
          <a:prstGeom prst="rect">
            <a:avLst/>
          </a:prstGeom>
          <a:noFill/>
          <a:ln/>
        </p:spPr>
        <p:txBody>
          <a:bodyPr wrap="square" lIns="0" tIns="0" rIns="0" bIns="0" rtlCol="0" anchor="t"/>
          <a:lstStyle/>
          <a:p>
            <a:pPr algn="l" lvl="1" marL="6858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Los trabajadores involucrados en la realización de estas actividades (personal ocupacionalmente expuesto).</a:t>
            </a:r>
            <a:endParaRPr lang="en-US" sz="1900" dirty="0"/>
          </a:p>
        </p:txBody>
      </p:sp>
      <p:sp>
        <p:nvSpPr>
          <p:cNvPr id="11" name="Text 8"/>
          <p:cNvSpPr/>
          <p:nvPr/>
        </p:nvSpPr>
        <p:spPr>
          <a:xfrm>
            <a:off x="966073" y="6288524"/>
            <a:ext cx="7211854" cy="301943"/>
          </a:xfrm>
          <a:prstGeom prst="rect">
            <a:avLst/>
          </a:prstGeom>
          <a:noFill/>
          <a:ln/>
        </p:spPr>
        <p:txBody>
          <a:bodyPr wrap="none" lIns="0" tIns="0" rIns="0" bIns="0" rtlCol="0" anchor="t"/>
          <a:lstStyle/>
          <a:p>
            <a:pPr algn="l" lvl="1" marL="6858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La frecuencia con que se realiza la actividad.</a:t>
            </a:r>
            <a:endParaRPr lang="en-US" sz="1900" dirty="0"/>
          </a:p>
        </p:txBody>
      </p:sp>
      <p:sp>
        <p:nvSpPr>
          <p:cNvPr id="12" name="Text 9"/>
          <p:cNvSpPr/>
          <p:nvPr/>
        </p:nvSpPr>
        <p:spPr>
          <a:xfrm>
            <a:off x="966073" y="6675001"/>
            <a:ext cx="7211854" cy="301943"/>
          </a:xfrm>
          <a:prstGeom prst="rect">
            <a:avLst/>
          </a:prstGeom>
          <a:noFill/>
          <a:ln/>
        </p:spPr>
        <p:txBody>
          <a:bodyPr wrap="none" lIns="0" tIns="0" rIns="0" bIns="0" rtlCol="0" anchor="t"/>
          <a:lstStyle/>
          <a:p>
            <a:pPr algn="l" lvl="1" marL="6858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El tiempo de duración de las actividades.</a:t>
            </a:r>
            <a:endParaRPr lang="en-US" sz="1900"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name="Slide 32">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2921794"/>
          </a:xfrm>
          <a:prstGeom prst="rect">
            <a:avLst/>
          </a:prstGeom>
        </p:spPr>
      </p:pic>
      <p:sp>
        <p:nvSpPr>
          <p:cNvPr id="3" name="Text 0"/>
          <p:cNvSpPr/>
          <p:nvPr/>
        </p:nvSpPr>
        <p:spPr>
          <a:xfrm>
            <a:off x="934879" y="3857863"/>
            <a:ext cx="12760643" cy="1168479"/>
          </a:xfrm>
          <a:prstGeom prst="rect">
            <a:avLst/>
          </a:prstGeom>
          <a:noFill/>
          <a:ln/>
        </p:spPr>
        <p:txBody>
          <a:bodyPr wrap="square" lIns="0" tIns="0" rIns="0" bIns="0" rtlCol="0" anchor="t"/>
          <a:lstStyle/>
          <a:p>
            <a:pPr algn="l" indent="0" marL="0">
              <a:lnSpc>
                <a:spcPts val="4600"/>
              </a:lnSpc>
              <a:buNone/>
            </a:pPr>
            <a:r>
              <a:rPr lang="en-US" sz="3650" b="1" dirty="0">
                <a:solidFill>
                  <a:srgbClr val="086FB0"/>
                </a:solidFill>
                <a:latin typeface="Raleway Bold" pitchFamily="34" charset="0"/>
                <a:ea typeface="Raleway Bold" pitchFamily="34" charset="-122"/>
                <a:cs typeface="Raleway Bold" pitchFamily="34" charset="-120"/>
              </a:rPr>
              <a:t>7. </a:t>
            </a:r>
            <a:pPr algn="l" indent="0" marL="0">
              <a:lnSpc>
                <a:spcPts val="4600"/>
              </a:lnSpc>
              <a:buNone/>
            </a:pPr>
            <a:r>
              <a:rPr lang="en-US" sz="3650" b="1" dirty="0">
                <a:solidFill>
                  <a:srgbClr val="086FB0"/>
                </a:solidFill>
                <a:latin typeface="Raleway Bold" pitchFamily="34" charset="0"/>
                <a:ea typeface="Raleway Bold" pitchFamily="34" charset="-122"/>
                <a:cs typeface="Raleway Bold" pitchFamily="34" charset="-120"/>
              </a:rPr>
              <a:t>Análisis de los factores de riesgo ergonómico debido al manejo manual de cargas</a:t>
            </a:r>
            <a:endParaRPr lang="en-US" sz="3650" dirty="0"/>
          </a:p>
        </p:txBody>
      </p:sp>
      <p:sp>
        <p:nvSpPr>
          <p:cNvPr id="4" name="Text 1"/>
          <p:cNvSpPr/>
          <p:nvPr/>
        </p:nvSpPr>
        <p:spPr>
          <a:xfrm>
            <a:off x="934879" y="5376863"/>
            <a:ext cx="12760643" cy="584359"/>
          </a:xfrm>
          <a:prstGeom prst="rect">
            <a:avLst/>
          </a:prstGeom>
          <a:noFill/>
          <a:ln/>
        </p:spPr>
        <p:txBody>
          <a:bodyPr wrap="square" lIns="0" tIns="0" rIns="0" bIns="0" rtlCol="0" anchor="t"/>
          <a:lstStyle/>
          <a:p>
            <a:pPr algn="l" marL="342900" indent="-342900">
              <a:lnSpc>
                <a:spcPts val="1800"/>
              </a:lnSpc>
              <a:buSzPct val="100000"/>
              <a:buChar char="•"/>
            </a:pPr>
            <a:r>
              <a:rPr lang="en-US" sz="1800" dirty="0">
                <a:solidFill>
                  <a:srgbClr val="666666"/>
                </a:solidFill>
                <a:latin typeface="Raleway Light" pitchFamily="34" charset="0"/>
                <a:ea typeface="Raleway Light" pitchFamily="34" charset="-122"/>
                <a:cs typeface="Raleway Light" pitchFamily="34" charset="-120"/>
              </a:rPr>
              <a:t>La estimación del nivel de riesgo debido al manejo manual de cargas de las actividades identificadas en el numeral anterior, deberá realizarse:</a:t>
            </a:r>
            <a:endParaRPr lang="en-US" sz="1800" dirty="0"/>
          </a:p>
        </p:txBody>
      </p:sp>
      <p:sp>
        <p:nvSpPr>
          <p:cNvPr id="5" name="Text 2"/>
          <p:cNvSpPr/>
          <p:nvPr/>
        </p:nvSpPr>
        <p:spPr>
          <a:xfrm>
            <a:off x="934879" y="6043017"/>
            <a:ext cx="12760643" cy="584359"/>
          </a:xfrm>
          <a:prstGeom prst="rect">
            <a:avLst/>
          </a:prstGeom>
          <a:noFill/>
          <a:ln/>
        </p:spPr>
        <p:txBody>
          <a:bodyPr wrap="square" lIns="0" tIns="0" rIns="0" bIns="0" rtlCol="0" anchor="t"/>
          <a:lstStyle/>
          <a:p>
            <a:pPr algn="l" lvl="1" marL="685800" indent="-342900">
              <a:lnSpc>
                <a:spcPts val="1800"/>
              </a:lnSpc>
              <a:buSzPct val="100000"/>
              <a:buChar char="•"/>
            </a:pPr>
            <a:r>
              <a:rPr lang="en-US" sz="1800" dirty="0">
                <a:solidFill>
                  <a:srgbClr val="666666"/>
                </a:solidFill>
                <a:latin typeface="Raleway Light" pitchFamily="34" charset="0"/>
                <a:ea typeface="Raleway Light" pitchFamily="34" charset="-122"/>
                <a:cs typeface="Raleway Light" pitchFamily="34" charset="-120"/>
              </a:rPr>
              <a:t>Conforme al </a:t>
            </a:r>
            <a:pPr algn="l" lvl="1" indent="0" marL="0">
              <a:lnSpc>
                <a:spcPts val="1800"/>
              </a:lnSpc>
              <a:buNone/>
            </a:pPr>
            <a:r>
              <a:rPr lang="en-US" sz="1800" b="1" dirty="0">
                <a:solidFill>
                  <a:srgbClr val="666666"/>
                </a:solidFill>
                <a:latin typeface="Raleway Light" pitchFamily="34" charset="0"/>
                <a:ea typeface="Raleway Light" pitchFamily="34" charset="-122"/>
                <a:cs typeface="Raleway Light" pitchFamily="34" charset="-120"/>
              </a:rPr>
              <a:t>Apéndice I</a:t>
            </a:r>
            <a:pPr algn="l" lvl="1" indent="0" marL="0">
              <a:lnSpc>
                <a:spcPts val="1800"/>
              </a:lnSpc>
              <a:buNone/>
            </a:pPr>
            <a:r>
              <a:rPr lang="en-US" sz="1800" dirty="0">
                <a:solidFill>
                  <a:srgbClr val="666666"/>
                </a:solidFill>
                <a:latin typeface="Raleway Light" pitchFamily="34" charset="0"/>
                <a:ea typeface="Raleway Light" pitchFamily="34" charset="-122"/>
                <a:cs typeface="Raleway Light" pitchFamily="34" charset="-120"/>
              </a:rPr>
              <a:t>, para actividades que impliquen levantar, bajar, o transportar cargas.</a:t>
            </a:r>
            <a:endParaRPr lang="en-US" sz="1800" dirty="0"/>
          </a:p>
        </p:txBody>
      </p:sp>
      <p:sp>
        <p:nvSpPr>
          <p:cNvPr id="6" name="Text 3"/>
          <p:cNvSpPr/>
          <p:nvPr/>
        </p:nvSpPr>
        <p:spPr>
          <a:xfrm>
            <a:off x="934879" y="6709172"/>
            <a:ext cx="12760643" cy="584359"/>
          </a:xfrm>
          <a:prstGeom prst="rect">
            <a:avLst/>
          </a:prstGeom>
          <a:noFill/>
          <a:ln/>
        </p:spPr>
        <p:txBody>
          <a:bodyPr wrap="square" lIns="0" tIns="0" rIns="0" bIns="0" rtlCol="0" anchor="t"/>
          <a:lstStyle/>
          <a:p>
            <a:pPr algn="l" lvl="1" marL="685800" indent="-342900">
              <a:lnSpc>
                <a:spcPts val="1800"/>
              </a:lnSpc>
              <a:buSzPct val="100000"/>
              <a:buChar char="•"/>
            </a:pPr>
            <a:r>
              <a:rPr lang="en-US" sz="1800" dirty="0">
                <a:solidFill>
                  <a:srgbClr val="666666"/>
                </a:solidFill>
                <a:latin typeface="Raleway Light" pitchFamily="34" charset="0"/>
                <a:ea typeface="Raleway Light" pitchFamily="34" charset="-122"/>
                <a:cs typeface="Raleway Light" pitchFamily="34" charset="-120"/>
              </a:rPr>
              <a:t>De acuerdo con el </a:t>
            </a:r>
            <a:pPr algn="l" lvl="1" indent="0" marL="0">
              <a:lnSpc>
                <a:spcPts val="1800"/>
              </a:lnSpc>
              <a:buNone/>
            </a:pPr>
            <a:r>
              <a:rPr lang="en-US" sz="1800" b="1" dirty="0">
                <a:solidFill>
                  <a:srgbClr val="666666"/>
                </a:solidFill>
                <a:latin typeface="Raleway Light" pitchFamily="34" charset="0"/>
                <a:ea typeface="Raleway Light" pitchFamily="34" charset="-122"/>
                <a:cs typeface="Raleway Light" pitchFamily="34" charset="-120"/>
              </a:rPr>
              <a:t>Apéndice II</a:t>
            </a:r>
            <a:pPr algn="l" lvl="1" indent="0" marL="0">
              <a:lnSpc>
                <a:spcPts val="1800"/>
              </a:lnSpc>
              <a:buNone/>
            </a:pPr>
            <a:r>
              <a:rPr lang="en-US" sz="1800" dirty="0">
                <a:solidFill>
                  <a:srgbClr val="666666"/>
                </a:solidFill>
                <a:latin typeface="Raleway Light" pitchFamily="34" charset="0"/>
                <a:ea typeface="Raleway Light" pitchFamily="34" charset="-122"/>
                <a:cs typeface="Raleway Light" pitchFamily="34" charset="-120"/>
              </a:rPr>
              <a:t>, para actividades que impliquen empujar y jalar o arrastrar materiales, con o sin la ayuda de equipo auxiliar.</a:t>
            </a:r>
            <a:endParaRPr lang="en-US" sz="1800"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name="Slide 33">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9144000" y="0"/>
            <a:ext cx="5486400" cy="8229600"/>
          </a:xfrm>
          <a:prstGeom prst="rect">
            <a:avLst/>
          </a:prstGeom>
        </p:spPr>
      </p:pic>
      <p:sp>
        <p:nvSpPr>
          <p:cNvPr id="3" name="Text 0"/>
          <p:cNvSpPr/>
          <p:nvPr/>
        </p:nvSpPr>
        <p:spPr>
          <a:xfrm>
            <a:off x="966073" y="1300639"/>
            <a:ext cx="7211854" cy="905828"/>
          </a:xfrm>
          <a:prstGeom prst="rect">
            <a:avLst/>
          </a:prstGeom>
          <a:noFill/>
          <a:ln/>
        </p:spPr>
        <p:txBody>
          <a:bodyPr wrap="square" lIns="0" tIns="0" rIns="0" bIns="0" rtlCol="0" anchor="t"/>
          <a:lstStyle/>
          <a:p>
            <a:pPr algn="l" marL="3429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El análisis de los factores de riesgo ergonómico debido al manejo manual de cargas deberá constar en un informe que contenga lo siguiente:</a:t>
            </a:r>
            <a:endParaRPr lang="en-US" sz="1900" dirty="0"/>
          </a:p>
        </p:txBody>
      </p:sp>
      <p:sp>
        <p:nvSpPr>
          <p:cNvPr id="4" name="Text 1"/>
          <p:cNvSpPr/>
          <p:nvPr/>
        </p:nvSpPr>
        <p:spPr>
          <a:xfrm>
            <a:off x="966073" y="2478167"/>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5" name="Text 2"/>
          <p:cNvSpPr/>
          <p:nvPr/>
        </p:nvSpPr>
        <p:spPr>
          <a:xfrm>
            <a:off x="966073" y="3051810"/>
            <a:ext cx="7211854" cy="905828"/>
          </a:xfrm>
          <a:prstGeom prst="rect">
            <a:avLst/>
          </a:prstGeom>
          <a:noFill/>
          <a:ln/>
        </p:spPr>
        <p:txBody>
          <a:bodyPr wrap="square" lIns="0" tIns="0" rIns="0" bIns="0" rtlCol="0" anchor="t"/>
          <a:lstStyle/>
          <a:p>
            <a:pPr algn="l" lvl="1" marL="6858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Datos del centro de trabajo, Nombre, denominación o razón social, Domicilio completo, Actividad principal.</a:t>
            </a:r>
            <a:endParaRPr lang="en-US" sz="1900" dirty="0"/>
          </a:p>
        </p:txBody>
      </p:sp>
      <p:sp>
        <p:nvSpPr>
          <p:cNvPr id="6" name="Text 3"/>
          <p:cNvSpPr/>
          <p:nvPr/>
        </p:nvSpPr>
        <p:spPr>
          <a:xfrm>
            <a:off x="966073" y="4042172"/>
            <a:ext cx="7211854" cy="1207770"/>
          </a:xfrm>
          <a:prstGeom prst="rect">
            <a:avLst/>
          </a:prstGeom>
          <a:noFill/>
          <a:ln/>
        </p:spPr>
        <p:txBody>
          <a:bodyPr wrap="square" lIns="0" tIns="0" rIns="0" bIns="0" rtlCol="0" anchor="t"/>
          <a:lstStyle/>
          <a:p>
            <a:pPr algn="l" lvl="1" marL="6858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Las actividades realizadas en el centro de trabajo que conllevan exposición a factores de riesgo ergonómico debido al manejo manual de cargas sujetas al análisis;</a:t>
            </a:r>
            <a:endParaRPr lang="en-US" sz="1900" dirty="0"/>
          </a:p>
        </p:txBody>
      </p:sp>
      <p:sp>
        <p:nvSpPr>
          <p:cNvPr id="7" name="Text 4"/>
          <p:cNvSpPr/>
          <p:nvPr/>
        </p:nvSpPr>
        <p:spPr>
          <a:xfrm>
            <a:off x="966073" y="5334476"/>
            <a:ext cx="7211854" cy="1811655"/>
          </a:xfrm>
          <a:prstGeom prst="rect">
            <a:avLst/>
          </a:prstGeom>
          <a:noFill/>
          <a:ln/>
        </p:spPr>
        <p:txBody>
          <a:bodyPr wrap="square" lIns="0" tIns="0" rIns="0" bIns="0" rtlCol="0" anchor="t"/>
          <a:lstStyle/>
          <a:p>
            <a:pPr algn="l" lvl="1" marL="6858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El resultado de la estimación del riesgo a que se refiere el </a:t>
            </a:r>
            <a:pPr algn="l" lvl="1" indent="0" marL="0">
              <a:lnSpc>
                <a:spcPts val="1900"/>
              </a:lnSpc>
              <a:buNone/>
            </a:pPr>
            <a:r>
              <a:rPr lang="en-US" sz="1900" b="1" dirty="0">
                <a:solidFill>
                  <a:srgbClr val="666666"/>
                </a:solidFill>
                <a:latin typeface="Raleway Light" pitchFamily="34" charset="0"/>
                <a:ea typeface="Raleway Light" pitchFamily="34" charset="-122"/>
                <a:cs typeface="Raleway Light" pitchFamily="34" charset="-120"/>
              </a:rPr>
              <a:t>numeral 7.3 </a:t>
            </a:r>
            <a:pPr algn="l" lvl="1" indent="0" marL="0">
              <a:lnSpc>
                <a:spcPts val="1900"/>
              </a:lnSpc>
              <a:buNone/>
            </a:pPr>
            <a:r>
              <a:rPr lang="en-US" sz="1900" dirty="0">
                <a:solidFill>
                  <a:srgbClr val="666666"/>
                </a:solidFill>
                <a:latin typeface="Raleway Light" pitchFamily="34" charset="0"/>
                <a:ea typeface="Raleway Light" pitchFamily="34" charset="-122"/>
                <a:cs typeface="Raleway Light" pitchFamily="34" charset="-120"/>
              </a:rPr>
              <a:t>y, en su caso, el resultado de la evaluación específica, cuando se determine que no se requiere esta evaluación, señalar porqué se llegó a esa conclusión.</a:t>
            </a:r>
            <a:endParaRPr lang="en-US" sz="1900"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name="Slide 34">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5486400" cy="8229600"/>
          </a:xfrm>
          <a:prstGeom prst="rect">
            <a:avLst/>
          </a:prstGeom>
        </p:spPr>
      </p:pic>
      <p:sp>
        <p:nvSpPr>
          <p:cNvPr id="3" name="Text 0"/>
          <p:cNvSpPr/>
          <p:nvPr/>
        </p:nvSpPr>
        <p:spPr>
          <a:xfrm>
            <a:off x="6452473" y="1717358"/>
            <a:ext cx="7211854" cy="603885"/>
          </a:xfrm>
          <a:prstGeom prst="rect">
            <a:avLst/>
          </a:prstGeom>
          <a:noFill/>
          <a:ln/>
        </p:spPr>
        <p:txBody>
          <a:bodyPr wrap="square" lIns="0" tIns="0" rIns="0" bIns="0" rtlCol="0" anchor="t"/>
          <a:lstStyle/>
          <a:p>
            <a:pPr algn="l" lvl="1" marL="6858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Las conclusiones derivadas de la identificación y análisis.</a:t>
            </a:r>
            <a:endParaRPr lang="en-US" sz="1900" dirty="0"/>
          </a:p>
        </p:txBody>
      </p:sp>
      <p:sp>
        <p:nvSpPr>
          <p:cNvPr id="4" name="Text 1"/>
          <p:cNvSpPr/>
          <p:nvPr/>
        </p:nvSpPr>
        <p:spPr>
          <a:xfrm>
            <a:off x="6452473" y="2592943"/>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5" name="Text 2"/>
          <p:cNvSpPr/>
          <p:nvPr/>
        </p:nvSpPr>
        <p:spPr>
          <a:xfrm>
            <a:off x="6452473" y="3166586"/>
            <a:ext cx="7211854" cy="603885"/>
          </a:xfrm>
          <a:prstGeom prst="rect">
            <a:avLst/>
          </a:prstGeom>
          <a:noFill/>
          <a:ln/>
        </p:spPr>
        <p:txBody>
          <a:bodyPr wrap="square" lIns="0" tIns="0" rIns="0" bIns="0" rtlCol="0" anchor="t"/>
          <a:lstStyle/>
          <a:p>
            <a:pPr algn="l" lvl="1" marL="6858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Las recomendaciones y acciones de prevención y/o control.</a:t>
            </a:r>
            <a:endParaRPr lang="en-US" sz="1900" dirty="0"/>
          </a:p>
        </p:txBody>
      </p:sp>
      <p:sp>
        <p:nvSpPr>
          <p:cNvPr id="6" name="Text 3"/>
          <p:cNvSpPr/>
          <p:nvPr/>
        </p:nvSpPr>
        <p:spPr>
          <a:xfrm>
            <a:off x="6452473" y="4042172"/>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7" name="Text 4"/>
          <p:cNvSpPr/>
          <p:nvPr/>
        </p:nvSpPr>
        <p:spPr>
          <a:xfrm>
            <a:off x="6452473" y="4615815"/>
            <a:ext cx="7211854" cy="2113598"/>
          </a:xfrm>
          <a:prstGeom prst="rect">
            <a:avLst/>
          </a:prstGeom>
          <a:noFill/>
          <a:ln/>
        </p:spPr>
        <p:txBody>
          <a:bodyPr wrap="square" lIns="0" tIns="0" rIns="0" bIns="0" rtlCol="0" anchor="t"/>
          <a:lstStyle/>
          <a:p>
            <a:pPr algn="l" lvl="1" marL="6858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Los datos del responsable de la elaboración: Nombre completo, Número de cédula profesional, La información de los documentos que avalen su capacitación, en el análisis de factores de riesgo ergonómico debido al manejo manual de cargas cuando se realice una evaluación específica.</a:t>
            </a:r>
            <a:endParaRPr lang="en-US" sz="1900"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name="Slide 35">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3019187"/>
          </a:xfrm>
          <a:prstGeom prst="rect">
            <a:avLst/>
          </a:prstGeom>
        </p:spPr>
      </p:pic>
      <p:sp>
        <p:nvSpPr>
          <p:cNvPr id="3" name="Text 0"/>
          <p:cNvSpPr/>
          <p:nvPr/>
        </p:nvSpPr>
        <p:spPr>
          <a:xfrm>
            <a:off x="966073" y="3782735"/>
            <a:ext cx="12698254" cy="1811298"/>
          </a:xfrm>
          <a:prstGeom prst="rect">
            <a:avLst/>
          </a:prstGeom>
          <a:noFill/>
          <a:ln/>
        </p:spPr>
        <p:txBody>
          <a:bodyPr wrap="square" lIns="0" tIns="0" rIns="0" bIns="0" rtlCol="0" anchor="t"/>
          <a:lstStyle/>
          <a:p>
            <a:pPr algn="l" indent="0" marL="0">
              <a:lnSpc>
                <a:spcPts val="4750"/>
              </a:lnSpc>
              <a:buNone/>
            </a:pPr>
            <a:r>
              <a:rPr lang="en-US" sz="3800" b="1" dirty="0">
                <a:solidFill>
                  <a:srgbClr val="086FB0"/>
                </a:solidFill>
                <a:latin typeface="Raleway Bold" pitchFamily="34" charset="0"/>
                <a:ea typeface="Raleway Bold" pitchFamily="34" charset="-122"/>
                <a:cs typeface="Raleway Bold" pitchFamily="34" charset="-120"/>
              </a:rPr>
              <a:t>7. </a:t>
            </a:r>
            <a:pPr algn="l" indent="0" marL="0">
              <a:lnSpc>
                <a:spcPts val="4750"/>
              </a:lnSpc>
              <a:buNone/>
            </a:pPr>
            <a:r>
              <a:rPr lang="en-US" sz="3800" b="1" dirty="0">
                <a:solidFill>
                  <a:srgbClr val="086FB0"/>
                </a:solidFill>
                <a:latin typeface="Raleway Bold" pitchFamily="34" charset="0"/>
                <a:ea typeface="Raleway Bold" pitchFamily="34" charset="-122"/>
                <a:cs typeface="Raleway Bold" pitchFamily="34" charset="-120"/>
              </a:rPr>
              <a:t>Análisis de los factores de riesgo ergonómico debido al manejo manual de cargas</a:t>
            </a:r>
            <a:endParaRPr lang="en-US" sz="3800" dirty="0"/>
          </a:p>
        </p:txBody>
      </p:sp>
      <p:sp>
        <p:nvSpPr>
          <p:cNvPr id="4" name="Text 1"/>
          <p:cNvSpPr/>
          <p:nvPr/>
        </p:nvSpPr>
        <p:spPr>
          <a:xfrm>
            <a:off x="966073" y="6173629"/>
            <a:ext cx="7781925" cy="1207770"/>
          </a:xfrm>
          <a:prstGeom prst="rect">
            <a:avLst/>
          </a:prstGeom>
          <a:noFill/>
          <a:ln/>
        </p:spPr>
        <p:txBody>
          <a:bodyPr wrap="square" lIns="0" tIns="0" rIns="0" bIns="0" rtlCol="0" anchor="t"/>
          <a:lstStyle/>
          <a:p>
            <a:pPr algn="l" marL="3429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El análisis de los factores de riesgo ergonómico debido al manejo manual de cargas deberá estar disponible para los trabajadores que participen o realicen actividades de manejo manual de cargas.</a:t>
            </a:r>
            <a:endParaRPr lang="en-US" sz="1900" dirty="0"/>
          </a:p>
        </p:txBody>
      </p:sp>
      <p:sp>
        <p:nvSpPr>
          <p:cNvPr id="5" name="Text 2"/>
          <p:cNvSpPr/>
          <p:nvPr/>
        </p:nvSpPr>
        <p:spPr>
          <a:xfrm>
            <a:off x="9344739" y="6173629"/>
            <a:ext cx="4327208" cy="241578"/>
          </a:xfrm>
          <a:prstGeom prst="rect">
            <a:avLst/>
          </a:prstGeom>
          <a:noFill/>
          <a:ln/>
        </p:spPr>
        <p:txBody>
          <a:bodyPr wrap="none" lIns="0" tIns="0" rIns="0" bIns="0" rtlCol="0" anchor="t"/>
          <a:lstStyle/>
          <a:p>
            <a:pPr algn="l" indent="0" marL="0">
              <a:lnSpc>
                <a:spcPts val="1900"/>
              </a:lnSpc>
              <a:buNone/>
            </a:pPr>
            <a:endParaRPr lang="en-US" sz="1900"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name="Slide 36">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9144000" y="0"/>
            <a:ext cx="5486400" cy="8229600"/>
          </a:xfrm>
          <a:prstGeom prst="rect">
            <a:avLst/>
          </a:prstGeom>
        </p:spPr>
      </p:pic>
      <p:sp>
        <p:nvSpPr>
          <p:cNvPr id="3" name="Text 0"/>
          <p:cNvSpPr/>
          <p:nvPr/>
        </p:nvSpPr>
        <p:spPr>
          <a:xfrm>
            <a:off x="966073" y="1059180"/>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4" name="Text 1"/>
          <p:cNvSpPr/>
          <p:nvPr/>
        </p:nvSpPr>
        <p:spPr>
          <a:xfrm>
            <a:off x="966073" y="1632823"/>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5" name="Text 2"/>
          <p:cNvSpPr/>
          <p:nvPr/>
        </p:nvSpPr>
        <p:spPr>
          <a:xfrm>
            <a:off x="966073" y="2206466"/>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6" name="Text 3"/>
          <p:cNvSpPr/>
          <p:nvPr/>
        </p:nvSpPr>
        <p:spPr>
          <a:xfrm>
            <a:off x="966073" y="2780109"/>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7" name="Text 4"/>
          <p:cNvSpPr/>
          <p:nvPr/>
        </p:nvSpPr>
        <p:spPr>
          <a:xfrm>
            <a:off x="966073" y="3353753"/>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8" name="Text 5"/>
          <p:cNvSpPr/>
          <p:nvPr/>
        </p:nvSpPr>
        <p:spPr>
          <a:xfrm>
            <a:off x="966073" y="3927396"/>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9" name="Text 6"/>
          <p:cNvSpPr/>
          <p:nvPr/>
        </p:nvSpPr>
        <p:spPr>
          <a:xfrm>
            <a:off x="966073" y="4501039"/>
            <a:ext cx="7211854" cy="905828"/>
          </a:xfrm>
          <a:prstGeom prst="rect">
            <a:avLst/>
          </a:prstGeom>
          <a:noFill/>
          <a:ln/>
        </p:spPr>
        <p:txBody>
          <a:bodyPr wrap="square" lIns="0" tIns="0" rIns="0" bIns="0" rtlCol="0" anchor="t"/>
          <a:lstStyle/>
          <a:p>
            <a:pPr algn="l" marL="3429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El análisis de los factores de riesgo ergonómico debido al manejo manual de cargas deberá revisarse, actualizarse o modificarse cuando:</a:t>
            </a:r>
            <a:endParaRPr lang="en-US" sz="1900" dirty="0"/>
          </a:p>
        </p:txBody>
      </p:sp>
      <p:sp>
        <p:nvSpPr>
          <p:cNvPr id="10" name="Text 7"/>
          <p:cNvSpPr/>
          <p:nvPr/>
        </p:nvSpPr>
        <p:spPr>
          <a:xfrm>
            <a:off x="966073" y="5491401"/>
            <a:ext cx="7211854" cy="603885"/>
          </a:xfrm>
          <a:prstGeom prst="rect">
            <a:avLst/>
          </a:prstGeom>
          <a:noFill/>
          <a:ln/>
        </p:spPr>
        <p:txBody>
          <a:bodyPr wrap="square" lIns="0" tIns="0" rIns="0" bIns="0" rtlCol="0" anchor="t"/>
          <a:lstStyle/>
          <a:p>
            <a:pPr algn="l" lvl="1" marL="6858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Se modifiquen las condiciones en las que se realiza la actividad.</a:t>
            </a:r>
            <a:endParaRPr lang="en-US" sz="1900" dirty="0"/>
          </a:p>
        </p:txBody>
      </p:sp>
      <p:sp>
        <p:nvSpPr>
          <p:cNvPr id="11" name="Text 8"/>
          <p:cNvSpPr/>
          <p:nvPr/>
        </p:nvSpPr>
        <p:spPr>
          <a:xfrm>
            <a:off x="966073" y="6179820"/>
            <a:ext cx="7211854" cy="1207770"/>
          </a:xfrm>
          <a:prstGeom prst="rect">
            <a:avLst/>
          </a:prstGeom>
          <a:noFill/>
          <a:ln/>
        </p:spPr>
        <p:txBody>
          <a:bodyPr wrap="square" lIns="0" tIns="0" rIns="0" bIns="0" rtlCol="0" anchor="t"/>
          <a:lstStyle/>
          <a:p>
            <a:pPr algn="l" lvl="1" marL="6858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Se detecte alguna alteración a la salud de los trabajadores ocupacionalmente expuestos o se presente un trastorno músculo-esquelético laboral.</a:t>
            </a:r>
            <a:endParaRPr lang="en-US" sz="1900"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name="Slide 37">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5486400" cy="8229600"/>
          </a:xfrm>
          <a:prstGeom prst="rect">
            <a:avLst/>
          </a:prstGeom>
        </p:spPr>
      </p:pic>
      <p:sp>
        <p:nvSpPr>
          <p:cNvPr id="3" name="Text 0"/>
          <p:cNvSpPr/>
          <p:nvPr/>
        </p:nvSpPr>
        <p:spPr>
          <a:xfrm>
            <a:off x="6452473" y="3468529"/>
            <a:ext cx="7211854" cy="1509713"/>
          </a:xfrm>
          <a:prstGeom prst="rect">
            <a:avLst/>
          </a:prstGeom>
          <a:noFill/>
          <a:ln/>
        </p:spPr>
        <p:txBody>
          <a:bodyPr wrap="square" lIns="0" tIns="0" rIns="0" bIns="0" rtlCol="0" anchor="t"/>
          <a:lstStyle/>
          <a:p>
            <a:pPr algn="l" marL="3429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El análisis de los factores de riesgo ergonómico debido al manejo manual de cargas deberá integrarse al diagnóstico de seguridad y salud en el trabajo, a que se refiere la </a:t>
            </a:r>
            <a:pPr algn="l" indent="0" marL="0">
              <a:lnSpc>
                <a:spcPts val="1900"/>
              </a:lnSpc>
              <a:buNone/>
            </a:pPr>
            <a:r>
              <a:rPr lang="en-US" sz="1900" b="1" dirty="0">
                <a:solidFill>
                  <a:srgbClr val="10CF9B"/>
                </a:solidFill>
                <a:latin typeface="Raleway Light" pitchFamily="34" charset="0"/>
                <a:ea typeface="Raleway Light" pitchFamily="34" charset="-122"/>
                <a:cs typeface="Raleway Light" pitchFamily="34" charset="-120"/>
              </a:rPr>
              <a:t>NOM-030-STPS-2009</a:t>
            </a:r>
            <a:pPr algn="l" indent="0" marL="0">
              <a:lnSpc>
                <a:spcPts val="1900"/>
              </a:lnSpc>
              <a:buNone/>
            </a:pPr>
            <a:r>
              <a:rPr lang="en-US" sz="1900" dirty="0">
                <a:solidFill>
                  <a:srgbClr val="666666"/>
                </a:solidFill>
                <a:latin typeface="Raleway Light" pitchFamily="34" charset="0"/>
                <a:ea typeface="Raleway Light" pitchFamily="34" charset="-122"/>
                <a:cs typeface="Raleway Light" pitchFamily="34" charset="-120"/>
              </a:rPr>
              <a:t>, o las que la sustituyan.</a:t>
            </a:r>
            <a:endParaRPr lang="en-US" sz="1900"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name="Slide 38">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3019187"/>
          </a:xfrm>
          <a:prstGeom prst="rect">
            <a:avLst/>
          </a:prstGeom>
        </p:spPr>
      </p:pic>
      <p:sp>
        <p:nvSpPr>
          <p:cNvPr id="3" name="Text 0"/>
          <p:cNvSpPr/>
          <p:nvPr/>
        </p:nvSpPr>
        <p:spPr>
          <a:xfrm>
            <a:off x="966073" y="4084677"/>
            <a:ext cx="12698254" cy="1811298"/>
          </a:xfrm>
          <a:prstGeom prst="rect">
            <a:avLst/>
          </a:prstGeom>
          <a:noFill/>
          <a:ln/>
        </p:spPr>
        <p:txBody>
          <a:bodyPr wrap="square" lIns="0" tIns="0" rIns="0" bIns="0" rtlCol="0" anchor="t"/>
          <a:lstStyle/>
          <a:p>
            <a:pPr algn="l" indent="0" marL="0">
              <a:lnSpc>
                <a:spcPts val="4750"/>
              </a:lnSpc>
              <a:buNone/>
            </a:pPr>
            <a:r>
              <a:rPr lang="en-US" sz="3800" b="1" dirty="0">
                <a:solidFill>
                  <a:srgbClr val="086FB0"/>
                </a:solidFill>
                <a:latin typeface="Raleway Bold" pitchFamily="34" charset="0"/>
                <a:ea typeface="Raleway Bold" pitchFamily="34" charset="-122"/>
                <a:cs typeface="Raleway Bold" pitchFamily="34" charset="-120"/>
              </a:rPr>
              <a:t>8. Medidas de prevención y/o control de los factores de riesgo ergonómico por el manejo manual de cargas</a:t>
            </a:r>
            <a:endParaRPr lang="en-US" sz="3800" dirty="0"/>
          </a:p>
        </p:txBody>
      </p:sp>
      <p:sp>
        <p:nvSpPr>
          <p:cNvPr id="4" name="Text 1"/>
          <p:cNvSpPr/>
          <p:nvPr/>
        </p:nvSpPr>
        <p:spPr>
          <a:xfrm>
            <a:off x="966073" y="6258282"/>
            <a:ext cx="12698254" cy="905828"/>
          </a:xfrm>
          <a:prstGeom prst="rect">
            <a:avLst/>
          </a:prstGeom>
          <a:noFill/>
          <a:ln/>
        </p:spPr>
        <p:txBody>
          <a:bodyPr wrap="square" lIns="0" tIns="0" rIns="0" bIns="0" rtlCol="0" anchor="t"/>
          <a:lstStyle/>
          <a:p>
            <a:pPr algn="l" marL="3429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Las actividades de manejo manual de cargas deberán ser realizadas por trabajadores que cuenten con aptitud física avalada por un médico o a través de una institución de seguridad social o privada.</a:t>
            </a:r>
            <a:endParaRPr lang="en-US" sz="1900" dirty="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name="Slide 39">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9144000" y="0"/>
            <a:ext cx="5486400" cy="8229600"/>
          </a:xfrm>
          <a:prstGeom prst="rect">
            <a:avLst/>
          </a:prstGeom>
        </p:spPr>
      </p:pic>
      <p:sp>
        <p:nvSpPr>
          <p:cNvPr id="3" name="Text 0"/>
          <p:cNvSpPr/>
          <p:nvPr/>
        </p:nvSpPr>
        <p:spPr>
          <a:xfrm>
            <a:off x="966073" y="1530072"/>
            <a:ext cx="7211854" cy="905828"/>
          </a:xfrm>
          <a:prstGeom prst="rect">
            <a:avLst/>
          </a:prstGeom>
          <a:noFill/>
          <a:ln/>
        </p:spPr>
        <p:txBody>
          <a:bodyPr wrap="square" lIns="0" tIns="0" rIns="0" bIns="0" rtlCol="0" anchor="t"/>
          <a:lstStyle/>
          <a:p>
            <a:pPr algn="l" marL="3429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Para desarrollar actividades que involucren manejo manual de cargas, se deberá contar con un procedimiento de seguridad, que contemple:</a:t>
            </a:r>
            <a:endParaRPr lang="en-US" sz="1900" dirty="0"/>
          </a:p>
        </p:txBody>
      </p:sp>
      <p:sp>
        <p:nvSpPr>
          <p:cNvPr id="4" name="Text 1"/>
          <p:cNvSpPr/>
          <p:nvPr/>
        </p:nvSpPr>
        <p:spPr>
          <a:xfrm>
            <a:off x="966073" y="2520434"/>
            <a:ext cx="7211854" cy="2415540"/>
          </a:xfrm>
          <a:prstGeom prst="rect">
            <a:avLst/>
          </a:prstGeom>
          <a:noFill/>
          <a:ln/>
        </p:spPr>
        <p:txBody>
          <a:bodyPr wrap="square" lIns="0" tIns="0" rIns="0" bIns="0" rtlCol="0" anchor="t"/>
          <a:lstStyle/>
          <a:p>
            <a:pPr algn="l" lvl="1" marL="6858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La descripción de la técnica adecuada para realizar las actividades de forma segura, considerando: la fuerza aplicada; distancias: horizontal y vertical; cantidad de movimientos por minuto (frecuencia); el tiempo total de la actividad (duración), y posturas con que deberán efectuarse las actividades.</a:t>
            </a:r>
            <a:endParaRPr lang="en-US" sz="1900" dirty="0"/>
          </a:p>
        </p:txBody>
      </p:sp>
      <p:sp>
        <p:nvSpPr>
          <p:cNvPr id="5" name="Text 2"/>
          <p:cNvSpPr/>
          <p:nvPr/>
        </p:nvSpPr>
        <p:spPr>
          <a:xfrm>
            <a:off x="966073" y="5020508"/>
            <a:ext cx="7211854" cy="905828"/>
          </a:xfrm>
          <a:prstGeom prst="rect">
            <a:avLst/>
          </a:prstGeom>
          <a:noFill/>
          <a:ln/>
        </p:spPr>
        <p:txBody>
          <a:bodyPr wrap="square" lIns="0" tIns="0" rIns="0" bIns="0" rtlCol="0" anchor="t"/>
          <a:lstStyle/>
          <a:p>
            <a:pPr algn="l" lvl="1" marL="6858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Las medidas de seguridad y, en su caso, de control que se deberán aplicar en el desarrollo las actividades.</a:t>
            </a:r>
            <a:endParaRPr lang="en-US" sz="1900" dirty="0"/>
          </a:p>
        </p:txBody>
      </p:sp>
      <p:sp>
        <p:nvSpPr>
          <p:cNvPr id="6" name="Text 3"/>
          <p:cNvSpPr/>
          <p:nvPr/>
        </p:nvSpPr>
        <p:spPr>
          <a:xfrm>
            <a:off x="966073" y="6010870"/>
            <a:ext cx="7211854" cy="905828"/>
          </a:xfrm>
          <a:prstGeom prst="rect">
            <a:avLst/>
          </a:prstGeom>
          <a:noFill/>
          <a:ln/>
        </p:spPr>
        <p:txBody>
          <a:bodyPr wrap="square" lIns="0" tIns="0" rIns="0" bIns="0" rtlCol="0" anchor="t"/>
          <a:lstStyle/>
          <a:p>
            <a:pPr algn="l" lvl="1" marL="6858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Las características de la carga, por ejemplo, dimensiones, agarre, forma, peso, estabilidad.</a:t>
            </a:r>
            <a:endParaRPr lang="en-US" sz="1900"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name="Slide 40">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5486400" cy="8229600"/>
          </a:xfrm>
          <a:prstGeom prst="rect">
            <a:avLst/>
          </a:prstGeom>
        </p:spPr>
      </p:pic>
      <p:sp>
        <p:nvSpPr>
          <p:cNvPr id="3" name="Text 0"/>
          <p:cNvSpPr/>
          <p:nvPr/>
        </p:nvSpPr>
        <p:spPr>
          <a:xfrm>
            <a:off x="6452473" y="1874282"/>
            <a:ext cx="7211854" cy="905828"/>
          </a:xfrm>
          <a:prstGeom prst="rect">
            <a:avLst/>
          </a:prstGeom>
          <a:noFill/>
          <a:ln/>
        </p:spPr>
        <p:txBody>
          <a:bodyPr wrap="square" lIns="0" tIns="0" rIns="0" bIns="0" rtlCol="0" anchor="t"/>
          <a:lstStyle/>
          <a:p>
            <a:pPr algn="l" lvl="1" marL="6858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Las condiciones del ambiente que puedan incrementar el esfuerzo del trabajador y/o generar una situación de peligro.</a:t>
            </a:r>
            <a:endParaRPr lang="en-US" sz="1900" dirty="0"/>
          </a:p>
        </p:txBody>
      </p:sp>
      <p:sp>
        <p:nvSpPr>
          <p:cNvPr id="4" name="Text 1"/>
          <p:cNvSpPr/>
          <p:nvPr/>
        </p:nvSpPr>
        <p:spPr>
          <a:xfrm>
            <a:off x="6452473" y="2864644"/>
            <a:ext cx="7211854" cy="1811655"/>
          </a:xfrm>
          <a:prstGeom prst="rect">
            <a:avLst/>
          </a:prstGeom>
          <a:noFill/>
          <a:ln/>
        </p:spPr>
        <p:txBody>
          <a:bodyPr wrap="square" lIns="0" tIns="0" rIns="0" bIns="0" rtlCol="0" anchor="t"/>
          <a:lstStyle/>
          <a:p>
            <a:pPr algn="l" lvl="1" marL="6858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La trayectoria para el transporte de las cargas, en su caso, subiendo o bajando escaleras, rampas inclinadas, plataformas, vehículos, tránsito sobre superficies resbalosas o con obstáculos que puedan generar riesgo de caídas.</a:t>
            </a:r>
            <a:endParaRPr lang="en-US" sz="1900" dirty="0"/>
          </a:p>
        </p:txBody>
      </p:sp>
      <p:sp>
        <p:nvSpPr>
          <p:cNvPr id="5" name="Text 2"/>
          <p:cNvSpPr/>
          <p:nvPr/>
        </p:nvSpPr>
        <p:spPr>
          <a:xfrm>
            <a:off x="6452473" y="4760833"/>
            <a:ext cx="7211854" cy="1811655"/>
          </a:xfrm>
          <a:prstGeom prst="rect">
            <a:avLst/>
          </a:prstGeom>
          <a:noFill/>
          <a:ln/>
        </p:spPr>
        <p:txBody>
          <a:bodyPr wrap="square" lIns="0" tIns="0" rIns="0" bIns="0" rtlCol="0" anchor="t"/>
          <a:lstStyle/>
          <a:p>
            <a:pPr algn="l" lvl="1" marL="6858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Las características de materiales que se manejen, en su caso, con énfasis en los peligrosos tales como: tóxicos, irritantes, corrosivos, inflamables, explosivos, reactivos, con riesgo biológico, temperatura elevada o abatida, entre otros.</a:t>
            </a:r>
            <a:endParaRPr lang="en-US" sz="1900" dirty="0"/>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name="Slide 41">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3019187"/>
          </a:xfrm>
          <a:prstGeom prst="rect">
            <a:avLst/>
          </a:prstGeom>
        </p:spPr>
      </p:pic>
      <p:sp>
        <p:nvSpPr>
          <p:cNvPr id="3" name="Text 0"/>
          <p:cNvSpPr/>
          <p:nvPr/>
        </p:nvSpPr>
        <p:spPr>
          <a:xfrm>
            <a:off x="966073" y="3698200"/>
            <a:ext cx="12698254" cy="1811298"/>
          </a:xfrm>
          <a:prstGeom prst="rect">
            <a:avLst/>
          </a:prstGeom>
          <a:noFill/>
          <a:ln/>
        </p:spPr>
        <p:txBody>
          <a:bodyPr wrap="square" lIns="0" tIns="0" rIns="0" bIns="0" rtlCol="0" anchor="t"/>
          <a:lstStyle/>
          <a:p>
            <a:pPr algn="l" indent="0" marL="0">
              <a:lnSpc>
                <a:spcPts val="4750"/>
              </a:lnSpc>
              <a:buNone/>
            </a:pPr>
            <a:r>
              <a:rPr lang="en-US" sz="3800" b="1" dirty="0">
                <a:solidFill>
                  <a:srgbClr val="086FB0"/>
                </a:solidFill>
                <a:latin typeface="Raleway Bold" pitchFamily="34" charset="0"/>
                <a:ea typeface="Raleway Bold" pitchFamily="34" charset="-122"/>
                <a:cs typeface="Raleway Bold" pitchFamily="34" charset="-120"/>
              </a:rPr>
              <a:t>8. Medidas de prevención y/o control de los factores de riesgo ergonómico por el manejo manual de cargas</a:t>
            </a:r>
            <a:endParaRPr lang="en-US" sz="3800" dirty="0"/>
          </a:p>
        </p:txBody>
      </p:sp>
      <p:sp>
        <p:nvSpPr>
          <p:cNvPr id="4" name="Text 1"/>
          <p:cNvSpPr/>
          <p:nvPr/>
        </p:nvSpPr>
        <p:spPr>
          <a:xfrm>
            <a:off x="966073" y="5871805"/>
            <a:ext cx="12698254" cy="603885"/>
          </a:xfrm>
          <a:prstGeom prst="rect">
            <a:avLst/>
          </a:prstGeom>
          <a:noFill/>
          <a:ln/>
        </p:spPr>
        <p:txBody>
          <a:bodyPr wrap="square" lIns="0" tIns="0" rIns="0" bIns="0" rtlCol="0" anchor="t"/>
          <a:lstStyle/>
          <a:p>
            <a:pPr algn="l" marL="3429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Para realizar actividades que impliquen manejo manual de cargas se deberán adoptar las medidas de prevención o de seguridad siguientes:</a:t>
            </a:r>
            <a:endParaRPr lang="en-US" sz="1900" dirty="0"/>
          </a:p>
        </p:txBody>
      </p:sp>
      <p:sp>
        <p:nvSpPr>
          <p:cNvPr id="5" name="Text 2"/>
          <p:cNvSpPr/>
          <p:nvPr/>
        </p:nvSpPr>
        <p:spPr>
          <a:xfrm>
            <a:off x="966073" y="6560225"/>
            <a:ext cx="12698254" cy="301943"/>
          </a:xfrm>
          <a:prstGeom prst="rect">
            <a:avLst/>
          </a:prstGeom>
          <a:noFill/>
          <a:ln/>
        </p:spPr>
        <p:txBody>
          <a:bodyPr wrap="none" lIns="0" tIns="0" rIns="0" bIns="0" rtlCol="0" anchor="t"/>
          <a:lstStyle/>
          <a:p>
            <a:pPr algn="l" lvl="1" marL="6858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Medidas de seguridad generales:</a:t>
            </a:r>
            <a:endParaRPr lang="en-US" sz="1900" dirty="0"/>
          </a:p>
        </p:txBody>
      </p:sp>
      <p:sp>
        <p:nvSpPr>
          <p:cNvPr id="6" name="Text 3"/>
          <p:cNvSpPr/>
          <p:nvPr/>
        </p:nvSpPr>
        <p:spPr>
          <a:xfrm>
            <a:off x="966073" y="6946702"/>
            <a:ext cx="12698254" cy="603885"/>
          </a:xfrm>
          <a:prstGeom prst="rect">
            <a:avLst/>
          </a:prstGeom>
          <a:noFill/>
          <a:ln/>
        </p:spPr>
        <p:txBody>
          <a:bodyPr wrap="square" lIns="0" tIns="0" rIns="0" bIns="0" rtlCol="0" anchor="t"/>
          <a:lstStyle/>
          <a:p>
            <a:pPr algn="l" lvl="2" marL="10287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Supervisar que se realicen en condiciones seguras, con base en el procedimiento a que alude el numeral 8.2, de la </a:t>
            </a:r>
            <a:pPr algn="l" lvl="2" indent="0" marL="0">
              <a:lnSpc>
                <a:spcPts val="1900"/>
              </a:lnSpc>
              <a:buNone/>
            </a:pPr>
            <a:r>
              <a:rPr lang="en-US" sz="1900" b="1" dirty="0">
                <a:solidFill>
                  <a:srgbClr val="7CCA62"/>
                </a:solidFill>
                <a:latin typeface="Raleway Light" pitchFamily="34" charset="0"/>
                <a:ea typeface="Raleway Light" pitchFamily="34" charset="-122"/>
                <a:cs typeface="Raleway Light" pitchFamily="34" charset="-120"/>
              </a:rPr>
              <a:t>Norma 036-1-STPS-2018.</a:t>
            </a:r>
            <a:endParaRPr lang="en-US" sz="1900" dirty="0"/>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name="Slide 42">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9144000" y="0"/>
            <a:ext cx="5486400" cy="8229600"/>
          </a:xfrm>
          <a:prstGeom prst="rect">
            <a:avLst/>
          </a:prstGeom>
        </p:spPr>
      </p:pic>
      <p:sp>
        <p:nvSpPr>
          <p:cNvPr id="3" name="Text 0"/>
          <p:cNvSpPr/>
          <p:nvPr/>
        </p:nvSpPr>
        <p:spPr>
          <a:xfrm>
            <a:off x="966073" y="1512094"/>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4" name="Text 1"/>
          <p:cNvSpPr/>
          <p:nvPr/>
        </p:nvSpPr>
        <p:spPr>
          <a:xfrm>
            <a:off x="966073" y="2085737"/>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5" name="Text 2"/>
          <p:cNvSpPr/>
          <p:nvPr/>
        </p:nvSpPr>
        <p:spPr>
          <a:xfrm>
            <a:off x="966073" y="2659380"/>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6" name="Text 3"/>
          <p:cNvSpPr/>
          <p:nvPr/>
        </p:nvSpPr>
        <p:spPr>
          <a:xfrm>
            <a:off x="966073" y="3233023"/>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7" name="Text 4"/>
          <p:cNvSpPr/>
          <p:nvPr/>
        </p:nvSpPr>
        <p:spPr>
          <a:xfrm>
            <a:off x="966073" y="3806666"/>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8" name="Text 5"/>
          <p:cNvSpPr/>
          <p:nvPr/>
        </p:nvSpPr>
        <p:spPr>
          <a:xfrm>
            <a:off x="966073" y="4380309"/>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9" name="Text 6"/>
          <p:cNvSpPr/>
          <p:nvPr/>
        </p:nvSpPr>
        <p:spPr>
          <a:xfrm>
            <a:off x="966073" y="4953953"/>
            <a:ext cx="7211854" cy="603885"/>
          </a:xfrm>
          <a:prstGeom prst="rect">
            <a:avLst/>
          </a:prstGeom>
          <a:noFill/>
          <a:ln/>
        </p:spPr>
        <p:txBody>
          <a:bodyPr wrap="square" lIns="0" tIns="0" rIns="0" bIns="0" rtlCol="0" anchor="t"/>
          <a:lstStyle/>
          <a:p>
            <a:pPr algn="l" marL="3429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Realizar ejercicios o movimientos de calentamiento antes de iniciar las actividades.</a:t>
            </a:r>
            <a:endParaRPr lang="en-US" sz="1900" dirty="0"/>
          </a:p>
        </p:txBody>
      </p:sp>
      <p:sp>
        <p:nvSpPr>
          <p:cNvPr id="10" name="Text 7"/>
          <p:cNvSpPr/>
          <p:nvPr/>
        </p:nvSpPr>
        <p:spPr>
          <a:xfrm>
            <a:off x="966073" y="5642372"/>
            <a:ext cx="7211854" cy="603885"/>
          </a:xfrm>
          <a:prstGeom prst="rect">
            <a:avLst/>
          </a:prstGeom>
          <a:noFill/>
          <a:ln/>
        </p:spPr>
        <p:txBody>
          <a:bodyPr wrap="square" lIns="0" tIns="0" rIns="0" bIns="0" rtlCol="0" anchor="t"/>
          <a:lstStyle/>
          <a:p>
            <a:pPr algn="l" marL="3429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Mantener las áreas de tránsito y de trabajo libres de obstáculos.</a:t>
            </a:r>
            <a:endParaRPr lang="en-US" sz="1900" dirty="0"/>
          </a:p>
        </p:txBody>
      </p:sp>
      <p:sp>
        <p:nvSpPr>
          <p:cNvPr id="11" name="Text 8"/>
          <p:cNvSpPr/>
          <p:nvPr/>
        </p:nvSpPr>
        <p:spPr>
          <a:xfrm>
            <a:off x="966073" y="6330791"/>
            <a:ext cx="7211854" cy="603885"/>
          </a:xfrm>
          <a:prstGeom prst="rect">
            <a:avLst/>
          </a:prstGeom>
          <a:noFill/>
          <a:ln/>
        </p:spPr>
        <p:txBody>
          <a:bodyPr wrap="square" lIns="0" tIns="0" rIns="0" bIns="0" rtlCol="0" anchor="t"/>
          <a:lstStyle/>
          <a:p>
            <a:pPr algn="l" marL="3429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Conservar orden y limpieza en el lugar de trabajo.</a:t>
            </a:r>
            <a:endParaRPr lang="en-US" sz="1900" dirty="0"/>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name="Slide 43">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5486400" cy="8229600"/>
          </a:xfrm>
          <a:prstGeom prst="rect">
            <a:avLst/>
          </a:prstGeom>
        </p:spPr>
      </p:pic>
      <p:sp>
        <p:nvSpPr>
          <p:cNvPr id="3" name="Text 0"/>
          <p:cNvSpPr/>
          <p:nvPr/>
        </p:nvSpPr>
        <p:spPr>
          <a:xfrm>
            <a:off x="6452473" y="1433632"/>
            <a:ext cx="7211854" cy="301943"/>
          </a:xfrm>
          <a:prstGeom prst="rect">
            <a:avLst/>
          </a:prstGeom>
          <a:noFill/>
          <a:ln/>
        </p:spPr>
        <p:txBody>
          <a:bodyPr wrap="none" lIns="0" tIns="0" rIns="0" bIns="0" rtlCol="0" anchor="t"/>
          <a:lstStyle/>
          <a:p>
            <a:pPr algn="l" marL="3429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Establecer, en su caso, períodos de descanso.</a:t>
            </a:r>
            <a:endParaRPr lang="en-US" sz="1900" dirty="0"/>
          </a:p>
        </p:txBody>
      </p:sp>
      <p:sp>
        <p:nvSpPr>
          <p:cNvPr id="4" name="Text 1"/>
          <p:cNvSpPr/>
          <p:nvPr/>
        </p:nvSpPr>
        <p:spPr>
          <a:xfrm>
            <a:off x="6452473" y="1820108"/>
            <a:ext cx="7211854" cy="603885"/>
          </a:xfrm>
          <a:prstGeom prst="rect">
            <a:avLst/>
          </a:prstGeom>
          <a:noFill/>
          <a:ln/>
        </p:spPr>
        <p:txBody>
          <a:bodyPr wrap="square" lIns="0" tIns="0" rIns="0" bIns="0" rtlCol="0" anchor="t"/>
          <a:lstStyle/>
          <a:p>
            <a:pPr algn="l" marL="3429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Asegurar que la carga tenga elementos de sujeción, según aplique.</a:t>
            </a:r>
            <a:endParaRPr lang="en-US" sz="1900" dirty="0"/>
          </a:p>
        </p:txBody>
      </p:sp>
      <p:sp>
        <p:nvSpPr>
          <p:cNvPr id="5" name="Text 2"/>
          <p:cNvSpPr/>
          <p:nvPr/>
        </p:nvSpPr>
        <p:spPr>
          <a:xfrm>
            <a:off x="6452473" y="2695694"/>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6" name="Text 3"/>
          <p:cNvSpPr/>
          <p:nvPr/>
        </p:nvSpPr>
        <p:spPr>
          <a:xfrm>
            <a:off x="6452473" y="3269337"/>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7" name="Text 4"/>
          <p:cNvSpPr/>
          <p:nvPr/>
        </p:nvSpPr>
        <p:spPr>
          <a:xfrm>
            <a:off x="6452473" y="3842980"/>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8" name="Text 5"/>
          <p:cNvSpPr/>
          <p:nvPr/>
        </p:nvSpPr>
        <p:spPr>
          <a:xfrm>
            <a:off x="6452473" y="4416623"/>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9" name="Text 6"/>
          <p:cNvSpPr/>
          <p:nvPr/>
        </p:nvSpPr>
        <p:spPr>
          <a:xfrm>
            <a:off x="6452473" y="4990267"/>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10" name="Text 7"/>
          <p:cNvSpPr/>
          <p:nvPr/>
        </p:nvSpPr>
        <p:spPr>
          <a:xfrm>
            <a:off x="6452473" y="5563910"/>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11" name="Text 8"/>
          <p:cNvSpPr/>
          <p:nvPr/>
        </p:nvSpPr>
        <p:spPr>
          <a:xfrm>
            <a:off x="6452473" y="6137553"/>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12" name="Text 9"/>
          <p:cNvSpPr/>
          <p:nvPr/>
        </p:nvSpPr>
        <p:spPr>
          <a:xfrm>
            <a:off x="6452473" y="6711196"/>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name="Slide 44">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9144000" y="0"/>
            <a:ext cx="5486400" cy="8229600"/>
          </a:xfrm>
          <a:prstGeom prst="rect">
            <a:avLst/>
          </a:prstGeom>
        </p:spPr>
      </p:pic>
      <p:sp>
        <p:nvSpPr>
          <p:cNvPr id="3" name="Text 0"/>
          <p:cNvSpPr/>
          <p:nvPr/>
        </p:nvSpPr>
        <p:spPr>
          <a:xfrm>
            <a:off x="966073" y="1403390"/>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4" name="Text 1"/>
          <p:cNvSpPr/>
          <p:nvPr/>
        </p:nvSpPr>
        <p:spPr>
          <a:xfrm>
            <a:off x="966073" y="1977033"/>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5" name="Text 2"/>
          <p:cNvSpPr/>
          <p:nvPr/>
        </p:nvSpPr>
        <p:spPr>
          <a:xfrm>
            <a:off x="966073" y="2550676"/>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6" name="Text 3"/>
          <p:cNvSpPr/>
          <p:nvPr/>
        </p:nvSpPr>
        <p:spPr>
          <a:xfrm>
            <a:off x="966073" y="3124319"/>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7" name="Text 4"/>
          <p:cNvSpPr/>
          <p:nvPr/>
        </p:nvSpPr>
        <p:spPr>
          <a:xfrm>
            <a:off x="966073" y="3697962"/>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8" name="Text 5"/>
          <p:cNvSpPr/>
          <p:nvPr/>
        </p:nvSpPr>
        <p:spPr>
          <a:xfrm>
            <a:off x="966073" y="4271605"/>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9" name="Text 6"/>
          <p:cNvSpPr/>
          <p:nvPr/>
        </p:nvSpPr>
        <p:spPr>
          <a:xfrm>
            <a:off x="966073" y="4845248"/>
            <a:ext cx="7211854" cy="905828"/>
          </a:xfrm>
          <a:prstGeom prst="rect">
            <a:avLst/>
          </a:prstGeom>
          <a:noFill/>
          <a:ln/>
        </p:spPr>
        <p:txBody>
          <a:bodyPr wrap="square" lIns="0" tIns="0" rIns="0" bIns="0" rtlCol="0" anchor="t"/>
          <a:lstStyle/>
          <a:p>
            <a:pPr algn="l" marL="3429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Revisar que las actividades aledañas o cercanas no impliquen un riesgo para el trabajador que las realiza.</a:t>
            </a:r>
            <a:endParaRPr lang="en-US" sz="1900" dirty="0"/>
          </a:p>
        </p:txBody>
      </p:sp>
      <p:sp>
        <p:nvSpPr>
          <p:cNvPr id="10" name="Text 7"/>
          <p:cNvSpPr/>
          <p:nvPr/>
        </p:nvSpPr>
        <p:spPr>
          <a:xfrm>
            <a:off x="966073" y="5835610"/>
            <a:ext cx="7211854" cy="1207770"/>
          </a:xfrm>
          <a:prstGeom prst="rect">
            <a:avLst/>
          </a:prstGeom>
          <a:noFill/>
          <a:ln/>
        </p:spPr>
        <p:txBody>
          <a:bodyPr wrap="square" lIns="0" tIns="0" rIns="0" bIns="0" rtlCol="0" anchor="t"/>
          <a:lstStyle/>
          <a:p>
            <a:pPr algn="l" marL="3429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Aplicar las medidas de seguridad que se requieran conforme a los materiales, procesos, equipos, herramienta y maquinaria que se utilicen.</a:t>
            </a:r>
            <a:endParaRPr lang="en-US" sz="1900" dirty="0"/>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name="Slide 45">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9144000" y="0"/>
            <a:ext cx="5486400" cy="8229600"/>
          </a:xfrm>
          <a:prstGeom prst="rect">
            <a:avLst/>
          </a:prstGeom>
        </p:spPr>
      </p:pic>
      <p:sp>
        <p:nvSpPr>
          <p:cNvPr id="3" name="Text 0"/>
          <p:cNvSpPr/>
          <p:nvPr/>
        </p:nvSpPr>
        <p:spPr>
          <a:xfrm>
            <a:off x="966073" y="2055495"/>
            <a:ext cx="7211854" cy="1509713"/>
          </a:xfrm>
          <a:prstGeom prst="rect">
            <a:avLst/>
          </a:prstGeom>
          <a:noFill/>
          <a:ln/>
        </p:spPr>
        <p:txBody>
          <a:bodyPr wrap="square" lIns="0" tIns="0" rIns="0" bIns="0" rtlCol="0" anchor="t"/>
          <a:lstStyle/>
          <a:p>
            <a:pPr algn="l" marL="3429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Proporcionar la ropa y el equipo de protección personal, conforme a lo previsto por la </a:t>
            </a:r>
            <a:pPr algn="l" indent="0" marL="0">
              <a:lnSpc>
                <a:spcPts val="1900"/>
              </a:lnSpc>
              <a:buNone/>
            </a:pPr>
            <a:r>
              <a:rPr lang="en-US" sz="1900" b="1" dirty="0">
                <a:solidFill>
                  <a:srgbClr val="0BD0D9"/>
                </a:solidFill>
                <a:latin typeface="Raleway Light" pitchFamily="34" charset="0"/>
                <a:ea typeface="Raleway Light" pitchFamily="34" charset="-122"/>
                <a:cs typeface="Raleway Light" pitchFamily="34" charset="-120"/>
              </a:rPr>
              <a:t>NOM-017-STPS-2008</a:t>
            </a:r>
            <a:pPr algn="l" indent="0" marL="0">
              <a:lnSpc>
                <a:spcPts val="1900"/>
              </a:lnSpc>
              <a:buNone/>
            </a:pPr>
            <a:r>
              <a:rPr lang="en-US" sz="1900" dirty="0">
                <a:solidFill>
                  <a:srgbClr val="666666"/>
                </a:solidFill>
                <a:latin typeface="Raleway Light" pitchFamily="34" charset="0"/>
                <a:ea typeface="Raleway Light" pitchFamily="34" charset="-122"/>
                <a:cs typeface="Raleway Light" pitchFamily="34" charset="-120"/>
              </a:rPr>
              <a:t>, o las que la sustituyan, tal como respiradores y guantes, a los trabajadores que realicen actividades de carga de:</a:t>
            </a:r>
            <a:endParaRPr lang="en-US" sz="1900" dirty="0"/>
          </a:p>
        </p:txBody>
      </p:sp>
      <p:sp>
        <p:nvSpPr>
          <p:cNvPr id="4" name="Text 1"/>
          <p:cNvSpPr/>
          <p:nvPr/>
        </p:nvSpPr>
        <p:spPr>
          <a:xfrm>
            <a:off x="966073" y="3836908"/>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5" name="Text 2"/>
          <p:cNvSpPr/>
          <p:nvPr/>
        </p:nvSpPr>
        <p:spPr>
          <a:xfrm>
            <a:off x="966073" y="4410551"/>
            <a:ext cx="7211854" cy="905828"/>
          </a:xfrm>
          <a:prstGeom prst="rect">
            <a:avLst/>
          </a:prstGeom>
          <a:noFill/>
          <a:ln/>
        </p:spPr>
        <p:txBody>
          <a:bodyPr wrap="square" lIns="0" tIns="0" rIns="0" bIns="0" rtlCol="0" anchor="t"/>
          <a:lstStyle/>
          <a:p>
            <a:pPr algn="l" lvl="1" marL="6858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Materiales o contenedores con aristas cortantes, rebabas, astillas, puntas agudas, clavos u otros salientes peligrosos.</a:t>
            </a:r>
            <a:endParaRPr lang="en-US" sz="1900" dirty="0"/>
          </a:p>
        </p:txBody>
      </p:sp>
      <p:sp>
        <p:nvSpPr>
          <p:cNvPr id="6" name="Text 3"/>
          <p:cNvSpPr/>
          <p:nvPr/>
        </p:nvSpPr>
        <p:spPr>
          <a:xfrm>
            <a:off x="966073" y="5400913"/>
            <a:ext cx="7211854" cy="301943"/>
          </a:xfrm>
          <a:prstGeom prst="rect">
            <a:avLst/>
          </a:prstGeom>
          <a:noFill/>
          <a:ln/>
        </p:spPr>
        <p:txBody>
          <a:bodyPr wrap="none" lIns="0" tIns="0" rIns="0" bIns="0" rtlCol="0" anchor="t"/>
          <a:lstStyle/>
          <a:p>
            <a:pPr algn="l" lvl="1" marL="6858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Materiales con temperaturas extremas.</a:t>
            </a:r>
            <a:endParaRPr lang="en-US" sz="1900" dirty="0"/>
          </a:p>
        </p:txBody>
      </p:sp>
      <p:sp>
        <p:nvSpPr>
          <p:cNvPr id="7" name="Text 4"/>
          <p:cNvSpPr/>
          <p:nvPr/>
        </p:nvSpPr>
        <p:spPr>
          <a:xfrm>
            <a:off x="966073" y="5787390"/>
            <a:ext cx="7211854" cy="603885"/>
          </a:xfrm>
          <a:prstGeom prst="rect">
            <a:avLst/>
          </a:prstGeom>
          <a:noFill/>
          <a:ln/>
        </p:spPr>
        <p:txBody>
          <a:bodyPr wrap="square" lIns="0" tIns="0" rIns="0" bIns="0" rtlCol="0" anchor="t"/>
          <a:lstStyle/>
          <a:p>
            <a:pPr algn="l" lvl="1" marL="6858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Contenedores con sustancias irritantes, corrosivas o tóxicas.</a:t>
            </a:r>
            <a:endParaRPr lang="en-US" sz="1900" dirty="0"/>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name="Slide 46">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3019187"/>
          </a:xfrm>
          <a:prstGeom prst="rect">
            <a:avLst/>
          </a:prstGeom>
        </p:spPr>
      </p:pic>
      <p:sp>
        <p:nvSpPr>
          <p:cNvPr id="3" name="Text 0"/>
          <p:cNvSpPr/>
          <p:nvPr/>
        </p:nvSpPr>
        <p:spPr>
          <a:xfrm>
            <a:off x="966073" y="4386620"/>
            <a:ext cx="12698254" cy="1811298"/>
          </a:xfrm>
          <a:prstGeom prst="rect">
            <a:avLst/>
          </a:prstGeom>
          <a:noFill/>
          <a:ln/>
        </p:spPr>
        <p:txBody>
          <a:bodyPr wrap="square" lIns="0" tIns="0" rIns="0" bIns="0" rtlCol="0" anchor="t"/>
          <a:lstStyle/>
          <a:p>
            <a:pPr algn="l" indent="0" marL="0">
              <a:lnSpc>
                <a:spcPts val="4750"/>
              </a:lnSpc>
              <a:buNone/>
            </a:pPr>
            <a:r>
              <a:rPr lang="en-US" sz="3800" b="1" dirty="0">
                <a:solidFill>
                  <a:srgbClr val="086FB0"/>
                </a:solidFill>
                <a:latin typeface="Raleway Bold" pitchFamily="34" charset="0"/>
                <a:ea typeface="Raleway Bold" pitchFamily="34" charset="-122"/>
                <a:cs typeface="Raleway Bold" pitchFamily="34" charset="-120"/>
              </a:rPr>
              <a:t>8. Medidas de prevención y/o control de los factores de riesgo ergonómico por el manejo manual de cargas</a:t>
            </a:r>
            <a:endParaRPr lang="en-US" sz="3800" dirty="0"/>
          </a:p>
        </p:txBody>
      </p:sp>
      <p:sp>
        <p:nvSpPr>
          <p:cNvPr id="4" name="Text 1"/>
          <p:cNvSpPr/>
          <p:nvPr/>
        </p:nvSpPr>
        <p:spPr>
          <a:xfrm>
            <a:off x="966073" y="6560225"/>
            <a:ext cx="12698254" cy="301943"/>
          </a:xfrm>
          <a:prstGeom prst="rect">
            <a:avLst/>
          </a:prstGeom>
          <a:noFill/>
          <a:ln/>
        </p:spPr>
        <p:txBody>
          <a:bodyPr wrap="none" lIns="0" tIns="0" rIns="0" bIns="0" rtlCol="0" anchor="t"/>
          <a:lstStyle/>
          <a:p>
            <a:pPr algn="l" marL="3429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Medidas de seguridad para el levantamiento y transporte de cargas.</a:t>
            </a:r>
            <a:endParaRPr lang="en-US" sz="1900" dirty="0"/>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name="Slide 47">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9144000" y="0"/>
            <a:ext cx="5486400" cy="8229600"/>
          </a:xfrm>
          <a:prstGeom prst="rect">
            <a:avLst/>
          </a:prstGeom>
        </p:spPr>
      </p:pic>
      <p:sp>
        <p:nvSpPr>
          <p:cNvPr id="3" name="Text 0"/>
          <p:cNvSpPr/>
          <p:nvPr/>
        </p:nvSpPr>
        <p:spPr>
          <a:xfrm>
            <a:off x="966073" y="1838087"/>
            <a:ext cx="7211854" cy="2415540"/>
          </a:xfrm>
          <a:prstGeom prst="rect">
            <a:avLst/>
          </a:prstGeom>
          <a:noFill/>
          <a:ln/>
        </p:spPr>
        <p:txBody>
          <a:bodyPr wrap="square" lIns="0" tIns="0" rIns="0" bIns="0" rtlCol="0" anchor="t"/>
          <a:lstStyle/>
          <a:p>
            <a:pPr algn="l" marL="3429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Prohibir que las mujeres en estado de gestación, y durante las primeras 10 semanas posteriores al parto, realicen actividades de manejo de materiales de forma manual que impliquen cargas de más de 10 kg, posturas forzadas, o con movimientos repetitivos por períodos prolongados, que impliquen esfuerzo abdominal o de miembros inferiores. </a:t>
            </a:r>
            <a:endParaRPr lang="en-US" sz="1900" dirty="0"/>
          </a:p>
        </p:txBody>
      </p:sp>
      <p:sp>
        <p:nvSpPr>
          <p:cNvPr id="4" name="Text 1"/>
          <p:cNvSpPr/>
          <p:nvPr/>
        </p:nvSpPr>
        <p:spPr>
          <a:xfrm>
            <a:off x="966073" y="4525328"/>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5" name="Text 2"/>
          <p:cNvSpPr/>
          <p:nvPr/>
        </p:nvSpPr>
        <p:spPr>
          <a:xfrm>
            <a:off x="966073" y="5098971"/>
            <a:ext cx="7211854" cy="1509713"/>
          </a:xfrm>
          <a:prstGeom prst="rect">
            <a:avLst/>
          </a:prstGeom>
          <a:noFill/>
          <a:ln/>
        </p:spPr>
        <p:txBody>
          <a:bodyPr wrap="square" lIns="0" tIns="0" rIns="0" bIns="0" rtlCol="0" anchor="t"/>
          <a:lstStyle/>
          <a:p>
            <a:pPr algn="l" marL="3429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La masa máxima real que podrán cargar deberá determinarse considerando su estado de salud avalado por un médico, así como factores tales como frecuencia, distancia, posición de la carga, agarre, masa acumulada, entre otros.</a:t>
            </a:r>
            <a:endParaRPr lang="en-US" sz="1900" dirty="0"/>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name="Slide 48">
    <p:spTree>
      <p:nvGrpSpPr>
        <p:cNvPr id="1" name=""/>
        <p:cNvGrpSpPr/>
        <p:nvPr/>
      </p:nvGrpSpPr>
      <p:grpSpPr>
        <a:xfrm>
          <a:off x="0" y="0"/>
          <a:ext cx="0" cy="0"/>
          <a:chOff x="0" y="0"/>
          <a:chExt cx="0" cy="0"/>
        </a:xfrm>
      </p:grpSpPr>
      <p:sp>
        <p:nvSpPr>
          <p:cNvPr id="2" name="Text 0"/>
          <p:cNvSpPr/>
          <p:nvPr/>
        </p:nvSpPr>
        <p:spPr>
          <a:xfrm>
            <a:off x="952024" y="654487"/>
            <a:ext cx="12726352" cy="1784866"/>
          </a:xfrm>
          <a:prstGeom prst="rect">
            <a:avLst/>
          </a:prstGeom>
          <a:noFill/>
          <a:ln/>
        </p:spPr>
        <p:txBody>
          <a:bodyPr wrap="square" lIns="0" tIns="0" rIns="0" bIns="0" rtlCol="0" anchor="t"/>
          <a:lstStyle/>
          <a:p>
            <a:pPr algn="l" indent="0" marL="0">
              <a:lnSpc>
                <a:spcPts val="4650"/>
              </a:lnSpc>
              <a:buNone/>
            </a:pPr>
            <a:r>
              <a:rPr lang="en-US" sz="3700" b="1" dirty="0">
                <a:solidFill>
                  <a:srgbClr val="086FB0"/>
                </a:solidFill>
                <a:latin typeface="Raleway Bold" pitchFamily="34" charset="0"/>
                <a:ea typeface="Raleway Bold" pitchFamily="34" charset="-122"/>
                <a:cs typeface="Raleway Bold" pitchFamily="34" charset="-120"/>
              </a:rPr>
              <a:t>8. Medidas de prevención y/o control de los factores de riesgo ergonómico por el manejo manual de cargas</a:t>
            </a:r>
            <a:endParaRPr lang="en-US" sz="3700" dirty="0"/>
          </a:p>
        </p:txBody>
      </p:sp>
      <p:sp>
        <p:nvSpPr>
          <p:cNvPr id="3" name="Text 1"/>
          <p:cNvSpPr/>
          <p:nvPr/>
        </p:nvSpPr>
        <p:spPr>
          <a:xfrm>
            <a:off x="952024" y="3010495"/>
            <a:ext cx="5939790" cy="297537"/>
          </a:xfrm>
          <a:prstGeom prst="rect">
            <a:avLst/>
          </a:prstGeom>
          <a:noFill/>
          <a:ln/>
        </p:spPr>
        <p:txBody>
          <a:bodyPr wrap="none" lIns="0" tIns="0" rIns="0" bIns="0" rtlCol="0" anchor="t"/>
          <a:lstStyle/>
          <a:p>
            <a:pPr algn="l" indent="0" marL="0">
              <a:lnSpc>
                <a:spcPts val="2300"/>
              </a:lnSpc>
              <a:buNone/>
            </a:pPr>
            <a:endParaRPr lang="en-US" sz="2300" dirty="0"/>
          </a:p>
        </p:txBody>
      </p:sp>
      <p:sp>
        <p:nvSpPr>
          <p:cNvPr id="4" name="Text 2"/>
          <p:cNvSpPr/>
          <p:nvPr/>
        </p:nvSpPr>
        <p:spPr>
          <a:xfrm>
            <a:off x="952024" y="3522226"/>
            <a:ext cx="5939790" cy="297537"/>
          </a:xfrm>
          <a:prstGeom prst="rect">
            <a:avLst/>
          </a:prstGeom>
          <a:noFill/>
          <a:ln/>
        </p:spPr>
        <p:txBody>
          <a:bodyPr wrap="none" lIns="0" tIns="0" rIns="0" bIns="0" rtlCol="0" anchor="t"/>
          <a:lstStyle/>
          <a:p>
            <a:pPr algn="l" indent="0" marL="0">
              <a:lnSpc>
                <a:spcPts val="2300"/>
              </a:lnSpc>
              <a:buNone/>
            </a:pPr>
            <a:endParaRPr lang="en-US" sz="2300" dirty="0"/>
          </a:p>
        </p:txBody>
      </p:sp>
      <p:sp>
        <p:nvSpPr>
          <p:cNvPr id="5" name="Text 3"/>
          <p:cNvSpPr/>
          <p:nvPr/>
        </p:nvSpPr>
        <p:spPr>
          <a:xfrm>
            <a:off x="952024" y="4033957"/>
            <a:ext cx="5939790" cy="297537"/>
          </a:xfrm>
          <a:prstGeom prst="rect">
            <a:avLst/>
          </a:prstGeom>
          <a:noFill/>
          <a:ln/>
        </p:spPr>
        <p:txBody>
          <a:bodyPr wrap="none" lIns="0" tIns="0" rIns="0" bIns="0" rtlCol="0" anchor="t"/>
          <a:lstStyle/>
          <a:p>
            <a:pPr algn="l" indent="0" marL="0">
              <a:lnSpc>
                <a:spcPts val="2300"/>
              </a:lnSpc>
              <a:buNone/>
            </a:pPr>
            <a:endParaRPr lang="en-US" sz="2300" dirty="0"/>
          </a:p>
        </p:txBody>
      </p:sp>
      <p:sp>
        <p:nvSpPr>
          <p:cNvPr id="6" name="Text 4"/>
          <p:cNvSpPr/>
          <p:nvPr/>
        </p:nvSpPr>
        <p:spPr>
          <a:xfrm>
            <a:off x="952024" y="4545687"/>
            <a:ext cx="5939790" cy="297537"/>
          </a:xfrm>
          <a:prstGeom prst="rect">
            <a:avLst/>
          </a:prstGeom>
          <a:noFill/>
          <a:ln/>
        </p:spPr>
        <p:txBody>
          <a:bodyPr wrap="none" lIns="0" tIns="0" rIns="0" bIns="0" rtlCol="0" anchor="t"/>
          <a:lstStyle/>
          <a:p>
            <a:pPr algn="l" indent="0" marL="0">
              <a:lnSpc>
                <a:spcPts val="2300"/>
              </a:lnSpc>
              <a:buNone/>
            </a:pPr>
            <a:endParaRPr lang="en-US" sz="2300" dirty="0"/>
          </a:p>
        </p:txBody>
      </p:sp>
      <p:sp>
        <p:nvSpPr>
          <p:cNvPr id="7" name="Text 5"/>
          <p:cNvSpPr/>
          <p:nvPr/>
        </p:nvSpPr>
        <p:spPr>
          <a:xfrm>
            <a:off x="952024" y="5057418"/>
            <a:ext cx="5939790" cy="297537"/>
          </a:xfrm>
          <a:prstGeom prst="rect">
            <a:avLst/>
          </a:prstGeom>
          <a:noFill/>
          <a:ln/>
        </p:spPr>
        <p:txBody>
          <a:bodyPr wrap="none" lIns="0" tIns="0" rIns="0" bIns="0" rtlCol="0" anchor="t"/>
          <a:lstStyle/>
          <a:p>
            <a:pPr algn="l" indent="0" marL="0">
              <a:lnSpc>
                <a:spcPts val="2300"/>
              </a:lnSpc>
              <a:buNone/>
            </a:pPr>
            <a:endParaRPr lang="en-US" sz="2300" dirty="0"/>
          </a:p>
        </p:txBody>
      </p:sp>
      <p:sp>
        <p:nvSpPr>
          <p:cNvPr id="8" name="Text 6"/>
          <p:cNvSpPr/>
          <p:nvPr/>
        </p:nvSpPr>
        <p:spPr>
          <a:xfrm>
            <a:off x="952024" y="5569148"/>
            <a:ext cx="5939790" cy="297537"/>
          </a:xfrm>
          <a:prstGeom prst="rect">
            <a:avLst/>
          </a:prstGeom>
          <a:noFill/>
          <a:ln/>
        </p:spPr>
        <p:txBody>
          <a:bodyPr wrap="none" lIns="0" tIns="0" rIns="0" bIns="0" rtlCol="0" anchor="t"/>
          <a:lstStyle/>
          <a:p>
            <a:pPr algn="l" indent="0" marL="0">
              <a:lnSpc>
                <a:spcPts val="2300"/>
              </a:lnSpc>
              <a:buNone/>
            </a:pPr>
            <a:endParaRPr lang="en-US" sz="2300" dirty="0"/>
          </a:p>
        </p:txBody>
      </p:sp>
      <p:sp>
        <p:nvSpPr>
          <p:cNvPr id="9" name="Text 7"/>
          <p:cNvSpPr/>
          <p:nvPr/>
        </p:nvSpPr>
        <p:spPr>
          <a:xfrm>
            <a:off x="952024" y="6080879"/>
            <a:ext cx="5939790" cy="892612"/>
          </a:xfrm>
          <a:prstGeom prst="rect">
            <a:avLst/>
          </a:prstGeom>
          <a:noFill/>
          <a:ln/>
        </p:spPr>
        <p:txBody>
          <a:bodyPr wrap="square" lIns="0" tIns="0" rIns="0" bIns="0" rtlCol="0" anchor="t"/>
          <a:lstStyle/>
          <a:p>
            <a:pPr algn="l" lvl="1" marL="685800" indent="-342900">
              <a:lnSpc>
                <a:spcPts val="1850"/>
              </a:lnSpc>
              <a:buSzPct val="100000"/>
              <a:buChar char="•"/>
            </a:pPr>
            <a:r>
              <a:rPr lang="en-US" sz="1850" dirty="0">
                <a:solidFill>
                  <a:srgbClr val="666666"/>
                </a:solidFill>
                <a:latin typeface="Raleway Light" pitchFamily="34" charset="0"/>
                <a:ea typeface="Raleway Light" pitchFamily="34" charset="-122"/>
                <a:cs typeface="Raleway Light" pitchFamily="34" charset="-120"/>
              </a:rPr>
              <a:t>Verificar que para levantar y/o bajar cargas no rebasen las masas que señala la Tabla 1 siguiente:</a:t>
            </a:r>
            <a:endParaRPr lang="en-US" sz="1850" dirty="0"/>
          </a:p>
        </p:txBody>
      </p:sp>
      <p:pic>
        <p:nvPicPr>
          <p:cNvPr id="10" name="Image 0" descr="preencoded.png">    </p:cNvPr>
          <p:cNvPicPr>
            <a:picLocks noChangeAspect="1"/>
          </p:cNvPicPr>
          <p:nvPr/>
        </p:nvPicPr>
        <p:blipFill>
          <a:blip r:embed="rId1"/>
          <a:stretch>
            <a:fillRect/>
          </a:stretch>
        </p:blipFill>
        <p:spPr>
          <a:xfrm>
            <a:off x="7479983" y="3063954"/>
            <a:ext cx="6205895" cy="3806904"/>
          </a:xfrm>
          <a:prstGeom prst="rect">
            <a:avLst/>
          </a:prstGeom>
        </p:spPr>
      </p:pic>
      <p:sp>
        <p:nvSpPr>
          <p:cNvPr id="11" name="Text 8"/>
          <p:cNvSpPr/>
          <p:nvPr/>
        </p:nvSpPr>
        <p:spPr>
          <a:xfrm>
            <a:off x="952024" y="7406164"/>
            <a:ext cx="12726352" cy="238006"/>
          </a:xfrm>
          <a:prstGeom prst="rect">
            <a:avLst/>
          </a:prstGeom>
          <a:noFill/>
          <a:ln/>
        </p:spPr>
        <p:txBody>
          <a:bodyPr wrap="none" lIns="0" tIns="0" rIns="0" bIns="0" rtlCol="0" anchor="t"/>
          <a:lstStyle/>
          <a:p>
            <a:pPr algn="l" indent="0" marL="0">
              <a:lnSpc>
                <a:spcPts val="1850"/>
              </a:lnSpc>
              <a:buNone/>
            </a:pPr>
            <a:endParaRPr lang="en-US" sz="1850" dirty="0"/>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name="Slide 49">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5486400" cy="8229600"/>
          </a:xfrm>
          <a:prstGeom prst="rect">
            <a:avLst/>
          </a:prstGeom>
        </p:spPr>
      </p:pic>
      <p:sp>
        <p:nvSpPr>
          <p:cNvPr id="3" name="Text 0"/>
          <p:cNvSpPr/>
          <p:nvPr/>
        </p:nvSpPr>
        <p:spPr>
          <a:xfrm>
            <a:off x="6452473" y="1687116"/>
            <a:ext cx="7211854" cy="1207770"/>
          </a:xfrm>
          <a:prstGeom prst="rect">
            <a:avLst/>
          </a:prstGeom>
          <a:noFill/>
          <a:ln/>
        </p:spPr>
        <p:txBody>
          <a:bodyPr wrap="square" lIns="0" tIns="0" rIns="0" bIns="0" rtlCol="0" anchor="t"/>
          <a:lstStyle/>
          <a:p>
            <a:pPr algn="l" lvl="1" marL="6858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Efectuar el manejo manual de materiales cuyo peso sea superior a lo que determina la </a:t>
            </a:r>
            <a:pPr algn="l" lvl="1" indent="0" marL="0">
              <a:lnSpc>
                <a:spcPts val="1900"/>
              </a:lnSpc>
              <a:buNone/>
            </a:pPr>
            <a:r>
              <a:rPr lang="en-US" sz="1900" b="1" dirty="0">
                <a:solidFill>
                  <a:srgbClr val="666666"/>
                </a:solidFill>
                <a:latin typeface="Raleway Light" pitchFamily="34" charset="0"/>
                <a:ea typeface="Raleway Light" pitchFamily="34" charset="-122"/>
                <a:cs typeface="Raleway Light" pitchFamily="34" charset="-120"/>
              </a:rPr>
              <a:t>Tabla 1</a:t>
            </a:r>
            <a:pPr algn="l" lvl="1" indent="0" marL="0">
              <a:lnSpc>
                <a:spcPts val="1900"/>
              </a:lnSpc>
              <a:buNone/>
            </a:pPr>
            <a:r>
              <a:rPr lang="en-US" sz="1900" dirty="0">
                <a:solidFill>
                  <a:srgbClr val="666666"/>
                </a:solidFill>
                <a:latin typeface="Raleway Light" pitchFamily="34" charset="0"/>
                <a:ea typeface="Raleway Light" pitchFamily="34" charset="-122"/>
                <a:cs typeface="Raleway Light" pitchFamily="34" charset="-120"/>
              </a:rPr>
              <a:t> o su longitud dificulte el transporte, mediante:</a:t>
            </a:r>
            <a:endParaRPr lang="en-US" sz="1900" dirty="0"/>
          </a:p>
        </p:txBody>
      </p:sp>
      <p:sp>
        <p:nvSpPr>
          <p:cNvPr id="4" name="Text 1"/>
          <p:cNvSpPr/>
          <p:nvPr/>
        </p:nvSpPr>
        <p:spPr>
          <a:xfrm>
            <a:off x="6452473" y="3166586"/>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5" name="Text 2"/>
          <p:cNvSpPr/>
          <p:nvPr/>
        </p:nvSpPr>
        <p:spPr>
          <a:xfrm>
            <a:off x="6452473" y="3740229"/>
            <a:ext cx="7211854" cy="3019425"/>
          </a:xfrm>
          <a:prstGeom prst="rect">
            <a:avLst/>
          </a:prstGeom>
          <a:noFill/>
          <a:ln/>
        </p:spPr>
        <p:txBody>
          <a:bodyPr wrap="square" lIns="0" tIns="0" rIns="0" bIns="0" rtlCol="0" anchor="t"/>
          <a:lstStyle/>
          <a:p>
            <a:pPr algn="l" lvl="2" marL="10287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La integración de grupos de carga considerando que la capacidad de carga de un equipo de dos personas será dos terceras partes de la suma de sus capacidades individuales, y para un equipo de tres personas, la capacidad de carga será la mitad de la suma de sus capacidades individuales, y asegurar que exista coordinación y comunicación entre los miembros de éste.</a:t>
            </a:r>
            <a:endParaRPr lang="en-US" sz="1900" dirty="0"/>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name="Slide 50">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9144000" y="0"/>
            <a:ext cx="5486400" cy="8229600"/>
          </a:xfrm>
          <a:prstGeom prst="rect">
            <a:avLst/>
          </a:prstGeom>
        </p:spPr>
      </p:pic>
      <p:sp>
        <p:nvSpPr>
          <p:cNvPr id="3" name="Text 0"/>
          <p:cNvSpPr/>
          <p:nvPr/>
        </p:nvSpPr>
        <p:spPr>
          <a:xfrm>
            <a:off x="966073" y="1992154"/>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4" name="Text 1"/>
          <p:cNvSpPr/>
          <p:nvPr/>
        </p:nvSpPr>
        <p:spPr>
          <a:xfrm>
            <a:off x="966073" y="2565797"/>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5" name="Text 2"/>
          <p:cNvSpPr/>
          <p:nvPr/>
        </p:nvSpPr>
        <p:spPr>
          <a:xfrm>
            <a:off x="966073" y="3139440"/>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6" name="Text 3"/>
          <p:cNvSpPr/>
          <p:nvPr/>
        </p:nvSpPr>
        <p:spPr>
          <a:xfrm>
            <a:off x="966073" y="3713083"/>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7" name="Text 4"/>
          <p:cNvSpPr/>
          <p:nvPr/>
        </p:nvSpPr>
        <p:spPr>
          <a:xfrm>
            <a:off x="966073" y="4286726"/>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8" name="Text 5"/>
          <p:cNvSpPr/>
          <p:nvPr/>
        </p:nvSpPr>
        <p:spPr>
          <a:xfrm>
            <a:off x="966073" y="4860369"/>
            <a:ext cx="7211854" cy="905828"/>
          </a:xfrm>
          <a:prstGeom prst="rect">
            <a:avLst/>
          </a:prstGeom>
          <a:noFill/>
          <a:ln/>
        </p:spPr>
        <p:txBody>
          <a:bodyPr wrap="square" lIns="0" tIns="0" rIns="0" bIns="0" rtlCol="0" anchor="t"/>
          <a:lstStyle/>
          <a:p>
            <a:pPr algn="l" marL="3429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La utilización de equipos auxiliares manuales (carretillas, diablos, patines, etc.), o bien utilizar maquinaria.</a:t>
            </a:r>
            <a:endParaRPr lang="en-US" sz="1900" dirty="0"/>
          </a:p>
        </p:txBody>
      </p:sp>
      <p:sp>
        <p:nvSpPr>
          <p:cNvPr id="9" name="Text 6"/>
          <p:cNvSpPr/>
          <p:nvPr/>
        </p:nvSpPr>
        <p:spPr>
          <a:xfrm>
            <a:off x="966073" y="5850731"/>
            <a:ext cx="7211854" cy="603885"/>
          </a:xfrm>
          <a:prstGeom prst="rect">
            <a:avLst/>
          </a:prstGeom>
          <a:noFill/>
          <a:ln/>
        </p:spPr>
        <p:txBody>
          <a:bodyPr wrap="square" lIns="0" tIns="0" rIns="0" bIns="0" rtlCol="0" anchor="t"/>
          <a:lstStyle/>
          <a:p>
            <a:pPr algn="l" marL="3429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La división de las cargas en bultos, envases, sacos o paquetes más pequeños y ligeros.</a:t>
            </a:r>
            <a:endParaRPr lang="en-US" sz="1900" dirty="0"/>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name="Slide 51">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5486400" cy="8229600"/>
          </a:xfrm>
          <a:prstGeom prst="rect">
            <a:avLst/>
          </a:prstGeom>
        </p:spPr>
      </p:pic>
      <p:sp>
        <p:nvSpPr>
          <p:cNvPr id="3" name="Text 0"/>
          <p:cNvSpPr/>
          <p:nvPr/>
        </p:nvSpPr>
        <p:spPr>
          <a:xfrm>
            <a:off x="6452473" y="1989058"/>
            <a:ext cx="7211854" cy="1509713"/>
          </a:xfrm>
          <a:prstGeom prst="rect">
            <a:avLst/>
          </a:prstGeom>
          <a:noFill/>
          <a:ln/>
        </p:spPr>
        <p:txBody>
          <a:bodyPr wrap="square" lIns="0" tIns="0" rIns="0" bIns="0" rtlCol="0" anchor="t"/>
          <a:lstStyle/>
          <a:p>
            <a:pPr algn="l" marL="3429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Trasladar los barriles o tambos, a través del uso de maquinaria o equipo auxiliar, cuando se trasporten rodando o cuando se trasladen girando sobre su base y el resultado del análisis así lo indique.</a:t>
            </a:r>
            <a:endParaRPr lang="en-US" sz="1900" dirty="0"/>
          </a:p>
        </p:txBody>
      </p:sp>
      <p:sp>
        <p:nvSpPr>
          <p:cNvPr id="4" name="Text 1"/>
          <p:cNvSpPr/>
          <p:nvPr/>
        </p:nvSpPr>
        <p:spPr>
          <a:xfrm>
            <a:off x="6452473" y="3770471"/>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5" name="Text 2"/>
          <p:cNvSpPr/>
          <p:nvPr/>
        </p:nvSpPr>
        <p:spPr>
          <a:xfrm>
            <a:off x="6452473" y="4344114"/>
            <a:ext cx="7211854" cy="2113598"/>
          </a:xfrm>
          <a:prstGeom prst="rect">
            <a:avLst/>
          </a:prstGeom>
          <a:noFill/>
          <a:ln/>
        </p:spPr>
        <p:txBody>
          <a:bodyPr wrap="square" lIns="0" tIns="0" rIns="0" bIns="0" rtlCol="0" anchor="t"/>
          <a:lstStyle/>
          <a:p>
            <a:pPr algn="l" marL="3429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Asegurar que en ningún caso se exceda de 10,000 kg/jornada de 8 horas de masa acumulada total de transporte manual de cargas para distancias menores a 10 m, o de 6,000 kg/jornada de 8 horas de masa acumulada total de transporte manual de cargas en una distancia no mayor a 20 m.</a:t>
            </a:r>
            <a:endParaRPr lang="en-US" sz="1900" dirty="0"/>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name="Slide 52">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5486400" cy="8229600"/>
          </a:xfrm>
          <a:prstGeom prst="rect">
            <a:avLst/>
          </a:prstGeom>
        </p:spPr>
      </p:pic>
      <p:sp>
        <p:nvSpPr>
          <p:cNvPr id="3" name="Text 0"/>
          <p:cNvSpPr/>
          <p:nvPr/>
        </p:nvSpPr>
        <p:spPr>
          <a:xfrm>
            <a:off x="6452473" y="1566386"/>
            <a:ext cx="7211854" cy="1509713"/>
          </a:xfrm>
          <a:prstGeom prst="rect">
            <a:avLst/>
          </a:prstGeom>
          <a:noFill/>
          <a:ln/>
        </p:spPr>
        <p:txBody>
          <a:bodyPr wrap="square" lIns="0" tIns="0" rIns="0" bIns="0" rtlCol="0" anchor="t"/>
          <a:lstStyle/>
          <a:p>
            <a:pPr algn="l" lvl="1" marL="6858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Comprobar antes de realizar la actividad que la superficie del suelo no se encuentra en malas condiciones o represente un riesgo para la operación de las ruedas del equipo auxiliar que se utilice.</a:t>
            </a:r>
            <a:endParaRPr lang="en-US" sz="1900" dirty="0"/>
          </a:p>
        </p:txBody>
      </p:sp>
      <p:sp>
        <p:nvSpPr>
          <p:cNvPr id="4" name="Text 1"/>
          <p:cNvSpPr/>
          <p:nvPr/>
        </p:nvSpPr>
        <p:spPr>
          <a:xfrm>
            <a:off x="6452473" y="3347799"/>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5" name="Text 2"/>
          <p:cNvSpPr/>
          <p:nvPr/>
        </p:nvSpPr>
        <p:spPr>
          <a:xfrm>
            <a:off x="6452473" y="3921443"/>
            <a:ext cx="7211854" cy="905828"/>
          </a:xfrm>
          <a:prstGeom prst="rect">
            <a:avLst/>
          </a:prstGeom>
          <a:noFill/>
          <a:ln/>
        </p:spPr>
        <p:txBody>
          <a:bodyPr wrap="square" lIns="0" tIns="0" rIns="0" bIns="0" rtlCol="0" anchor="t"/>
          <a:lstStyle/>
          <a:p>
            <a:pPr algn="l" lvl="1" marL="6858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Asegurar la compatibilidad entre las características de las ruedas y el tipo de superficie del suelo.</a:t>
            </a:r>
            <a:endParaRPr lang="en-US" sz="1900" dirty="0"/>
          </a:p>
        </p:txBody>
      </p:sp>
      <p:sp>
        <p:nvSpPr>
          <p:cNvPr id="6" name="Text 3"/>
          <p:cNvSpPr/>
          <p:nvPr/>
        </p:nvSpPr>
        <p:spPr>
          <a:xfrm>
            <a:off x="6452473" y="5098971"/>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7" name="Text 4"/>
          <p:cNvSpPr/>
          <p:nvPr/>
        </p:nvSpPr>
        <p:spPr>
          <a:xfrm>
            <a:off x="6452473" y="5672614"/>
            <a:ext cx="7211854" cy="1207770"/>
          </a:xfrm>
          <a:prstGeom prst="rect">
            <a:avLst/>
          </a:prstGeom>
          <a:noFill/>
          <a:ln/>
        </p:spPr>
        <p:txBody>
          <a:bodyPr wrap="square" lIns="0" tIns="0" rIns="0" bIns="0" rtlCol="0" anchor="t"/>
          <a:lstStyle/>
          <a:p>
            <a:pPr algn="l" lvl="1" marL="6858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Revisar, de forma previa, que el espacio para girar o maniobrar corresponda a las dimensiones de la carga, en especial en pasillos angostos.</a:t>
            </a:r>
            <a:endParaRPr lang="en-US" sz="1900" dirty="0"/>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name="Slide 53">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9144000" y="0"/>
            <a:ext cx="5486400" cy="8229600"/>
          </a:xfrm>
          <a:prstGeom prst="rect">
            <a:avLst/>
          </a:prstGeom>
        </p:spPr>
      </p:pic>
      <p:sp>
        <p:nvSpPr>
          <p:cNvPr id="3" name="Text 0"/>
          <p:cNvSpPr/>
          <p:nvPr/>
        </p:nvSpPr>
        <p:spPr>
          <a:xfrm>
            <a:off x="966073" y="1608773"/>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4" name="Text 1"/>
          <p:cNvSpPr/>
          <p:nvPr/>
        </p:nvSpPr>
        <p:spPr>
          <a:xfrm>
            <a:off x="966073" y="2128004"/>
            <a:ext cx="7211854" cy="905828"/>
          </a:xfrm>
          <a:prstGeom prst="rect">
            <a:avLst/>
          </a:prstGeom>
          <a:noFill/>
          <a:ln/>
        </p:spPr>
        <p:txBody>
          <a:bodyPr wrap="square" lIns="0" tIns="0" rIns="0" bIns="0" rtlCol="0" anchor="t"/>
          <a:lstStyle/>
          <a:p>
            <a:pPr algn="l" lvl="1" marL="6858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Asegurar que la ropa o el equipo de protección personal permite realizar con seguridad el movimiento.</a:t>
            </a:r>
            <a:endParaRPr lang="en-US" sz="1900" dirty="0"/>
          </a:p>
        </p:txBody>
      </p:sp>
      <p:sp>
        <p:nvSpPr>
          <p:cNvPr id="5" name="Text 2"/>
          <p:cNvSpPr/>
          <p:nvPr/>
        </p:nvSpPr>
        <p:spPr>
          <a:xfrm>
            <a:off x="966073" y="3305532"/>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6" name="Text 3"/>
          <p:cNvSpPr/>
          <p:nvPr/>
        </p:nvSpPr>
        <p:spPr>
          <a:xfrm>
            <a:off x="966073" y="3879175"/>
            <a:ext cx="7211854" cy="1207770"/>
          </a:xfrm>
          <a:prstGeom prst="rect">
            <a:avLst/>
          </a:prstGeom>
          <a:noFill/>
          <a:ln/>
        </p:spPr>
        <p:txBody>
          <a:bodyPr wrap="square" lIns="0" tIns="0" rIns="0" bIns="0" rtlCol="0" anchor="t"/>
          <a:lstStyle/>
          <a:p>
            <a:pPr algn="l" lvl="1" marL="6858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Evitar paradas y maniobras frecuentes, cuando se esté jalando o empujando un objeto, así como movimientos bruscos y de larga duración.</a:t>
            </a:r>
            <a:endParaRPr lang="en-US" sz="1900" dirty="0"/>
          </a:p>
        </p:txBody>
      </p:sp>
      <p:sp>
        <p:nvSpPr>
          <p:cNvPr id="7" name="Text 4"/>
          <p:cNvSpPr/>
          <p:nvPr/>
        </p:nvSpPr>
        <p:spPr>
          <a:xfrm>
            <a:off x="966073" y="5358646"/>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8" name="Text 5"/>
          <p:cNvSpPr/>
          <p:nvPr/>
        </p:nvSpPr>
        <p:spPr>
          <a:xfrm>
            <a:off x="966073" y="5932289"/>
            <a:ext cx="7211854" cy="905828"/>
          </a:xfrm>
          <a:prstGeom prst="rect">
            <a:avLst/>
          </a:prstGeom>
          <a:noFill/>
          <a:ln/>
        </p:spPr>
        <p:txBody>
          <a:bodyPr wrap="square" lIns="0" tIns="0" rIns="0" bIns="0" rtlCol="0" anchor="t"/>
          <a:lstStyle/>
          <a:p>
            <a:pPr algn="l" lvl="1" marL="6858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Evitar la aplicación de fuerzas iniciales y sostenidas de forma frecuente y de tiempo prolongado.</a:t>
            </a:r>
            <a:endParaRPr lang="en-US" sz="1900" dirty="0"/>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name="Slide 54">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5486400" cy="8229600"/>
          </a:xfrm>
          <a:prstGeom prst="rect">
            <a:avLst/>
          </a:prstGeom>
        </p:spPr>
      </p:pic>
      <p:sp>
        <p:nvSpPr>
          <p:cNvPr id="3" name="Text 0"/>
          <p:cNvSpPr/>
          <p:nvPr/>
        </p:nvSpPr>
        <p:spPr>
          <a:xfrm>
            <a:off x="6452473" y="2327196"/>
            <a:ext cx="7211854" cy="603885"/>
          </a:xfrm>
          <a:prstGeom prst="rect">
            <a:avLst/>
          </a:prstGeom>
          <a:noFill/>
          <a:ln/>
        </p:spPr>
        <p:txBody>
          <a:bodyPr wrap="square" lIns="0" tIns="0" rIns="0" bIns="0" rtlCol="0" anchor="t"/>
          <a:lstStyle/>
          <a:p>
            <a:pPr algn="l" lvl="1" marL="6858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Evitar trayectorias por pisos ranurados, deteriorados o resbalosos.</a:t>
            </a:r>
            <a:endParaRPr lang="en-US" sz="1900" dirty="0"/>
          </a:p>
        </p:txBody>
      </p:sp>
      <p:sp>
        <p:nvSpPr>
          <p:cNvPr id="4" name="Text 1"/>
          <p:cNvSpPr/>
          <p:nvPr/>
        </p:nvSpPr>
        <p:spPr>
          <a:xfrm>
            <a:off x="6452473" y="3015615"/>
            <a:ext cx="7211854" cy="2415540"/>
          </a:xfrm>
          <a:prstGeom prst="rect">
            <a:avLst/>
          </a:prstGeom>
          <a:noFill/>
          <a:ln/>
        </p:spPr>
        <p:txBody>
          <a:bodyPr wrap="square" lIns="0" tIns="0" rIns="0" bIns="0" rtlCol="0" anchor="t"/>
          <a:lstStyle/>
          <a:p>
            <a:pPr algn="l" lvl="1" marL="6858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Evitar rampas, pendientes o superficies desniveladas en la trayectoria, cuando esto no sea posible, jalar el equipo con ruedas, como el diablo, patín o carretilla en el mismo sentido del ascenso al subir una pendiente, y en sentido opuesto al del descenso al bajar, con el objeto de evitar que la carga represente un riesgo.</a:t>
            </a:r>
            <a:endParaRPr lang="en-US" sz="1900" dirty="0"/>
          </a:p>
        </p:txBody>
      </p:sp>
      <p:sp>
        <p:nvSpPr>
          <p:cNvPr id="5" name="Text 2"/>
          <p:cNvSpPr/>
          <p:nvPr/>
        </p:nvSpPr>
        <p:spPr>
          <a:xfrm>
            <a:off x="6452473" y="5515689"/>
            <a:ext cx="7211854" cy="603885"/>
          </a:xfrm>
          <a:prstGeom prst="rect">
            <a:avLst/>
          </a:prstGeom>
          <a:noFill/>
          <a:ln/>
        </p:spPr>
        <p:txBody>
          <a:bodyPr wrap="square" lIns="0" tIns="0" rIns="0" bIns="0" rtlCol="0" anchor="t"/>
          <a:lstStyle/>
          <a:p>
            <a:pPr algn="l" lvl="1" marL="6858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Eliminar los obstáculos y objetos que pueden representar peligro de tropiezo.</a:t>
            </a:r>
            <a:endParaRPr lang="en-US" sz="1900" dirty="0"/>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name="Slide 55">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9144000" y="0"/>
            <a:ext cx="5486400" cy="8229600"/>
          </a:xfrm>
          <a:prstGeom prst="rect">
            <a:avLst/>
          </a:prstGeom>
        </p:spPr>
      </p:pic>
      <p:sp>
        <p:nvSpPr>
          <p:cNvPr id="3" name="Text 0"/>
          <p:cNvSpPr/>
          <p:nvPr/>
        </p:nvSpPr>
        <p:spPr>
          <a:xfrm>
            <a:off x="966073" y="959763"/>
            <a:ext cx="7211854" cy="3018830"/>
          </a:xfrm>
          <a:prstGeom prst="rect">
            <a:avLst/>
          </a:prstGeom>
          <a:noFill/>
          <a:ln/>
        </p:spPr>
        <p:txBody>
          <a:bodyPr wrap="square" lIns="0" tIns="0" rIns="0" bIns="0" rtlCol="0" anchor="t"/>
          <a:lstStyle/>
          <a:p>
            <a:pPr algn="l" indent="0" marL="0">
              <a:lnSpc>
                <a:spcPts val="4750"/>
              </a:lnSpc>
              <a:buNone/>
            </a:pPr>
            <a:r>
              <a:rPr lang="en-US" sz="3800" b="1" dirty="0">
                <a:solidFill>
                  <a:srgbClr val="086FB0"/>
                </a:solidFill>
                <a:latin typeface="Raleway Bold" pitchFamily="34" charset="0"/>
                <a:ea typeface="Raleway Bold" pitchFamily="34" charset="-122"/>
                <a:cs typeface="Raleway Bold" pitchFamily="34" charset="-120"/>
              </a:rPr>
              <a:t>8. Medidas de prevención y/o control de los factores de riesgo ergonómico por el manejo manual de cargas</a:t>
            </a:r>
            <a:endParaRPr lang="en-US" sz="3800" dirty="0"/>
          </a:p>
        </p:txBody>
      </p:sp>
      <p:sp>
        <p:nvSpPr>
          <p:cNvPr id="4" name="Text 1"/>
          <p:cNvSpPr/>
          <p:nvPr/>
        </p:nvSpPr>
        <p:spPr>
          <a:xfrm>
            <a:off x="966073" y="4340900"/>
            <a:ext cx="7211854"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5" name="Text 2"/>
          <p:cNvSpPr/>
          <p:nvPr/>
        </p:nvSpPr>
        <p:spPr>
          <a:xfrm>
            <a:off x="966073" y="4854178"/>
            <a:ext cx="7211854" cy="2415540"/>
          </a:xfrm>
          <a:prstGeom prst="rect">
            <a:avLst/>
          </a:prstGeom>
          <a:noFill/>
          <a:ln/>
        </p:spPr>
        <p:txBody>
          <a:bodyPr wrap="square" lIns="0" tIns="0" rIns="0" bIns="0" rtlCol="0" anchor="t"/>
          <a:lstStyle/>
          <a:p>
            <a:pPr algn="l" marL="3429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Los centros de trabajo deberán adoptar medidas de control sólo en aquellos casos en que el análisis de los factores de riesgo ergonómico así lo indique. Las medidas de control técnicas y/o administrativas de los factores de riesgo ergonómico deberán aplicarse mediante un Programa de ergonomía para el manejo manual de cargas, que para tal efecto se elabore.</a:t>
            </a:r>
            <a:endParaRPr lang="en-US" sz="1900" dirty="0"/>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name="Slide 56">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5486400" cy="8229600"/>
          </a:xfrm>
          <a:prstGeom prst="rect">
            <a:avLst/>
          </a:prstGeom>
        </p:spPr>
      </p:pic>
      <p:sp>
        <p:nvSpPr>
          <p:cNvPr id="3" name="Text 0"/>
          <p:cNvSpPr/>
          <p:nvPr/>
        </p:nvSpPr>
        <p:spPr>
          <a:xfrm>
            <a:off x="6452473" y="1626751"/>
            <a:ext cx="7211854" cy="603885"/>
          </a:xfrm>
          <a:prstGeom prst="rect">
            <a:avLst/>
          </a:prstGeom>
          <a:noFill/>
          <a:ln/>
        </p:spPr>
        <p:txBody>
          <a:bodyPr wrap="square" lIns="0" tIns="0" rIns="0" bIns="0" rtlCol="0" anchor="t"/>
          <a:lstStyle/>
          <a:p>
            <a:pPr algn="l" marL="3429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El programa de ergonomía para el manejo manual de cargas deberá contener:</a:t>
            </a:r>
            <a:endParaRPr lang="en-US" sz="1900" dirty="0"/>
          </a:p>
        </p:txBody>
      </p:sp>
      <p:sp>
        <p:nvSpPr>
          <p:cNvPr id="4" name="Text 1"/>
          <p:cNvSpPr/>
          <p:nvPr/>
        </p:nvSpPr>
        <p:spPr>
          <a:xfrm>
            <a:off x="6452473" y="2502337"/>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5" name="Text 2"/>
          <p:cNvSpPr/>
          <p:nvPr/>
        </p:nvSpPr>
        <p:spPr>
          <a:xfrm>
            <a:off x="6452473" y="3075980"/>
            <a:ext cx="7211854" cy="301943"/>
          </a:xfrm>
          <a:prstGeom prst="rect">
            <a:avLst/>
          </a:prstGeom>
          <a:noFill/>
          <a:ln/>
        </p:spPr>
        <p:txBody>
          <a:bodyPr wrap="none" lIns="0" tIns="0" rIns="0" bIns="0" rtlCol="0" anchor="t"/>
          <a:lstStyle/>
          <a:p>
            <a:pPr algn="l" lvl="1" marL="6858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Los puestos de trabajo sujetos al programa.</a:t>
            </a:r>
            <a:endParaRPr lang="en-US" sz="1900" dirty="0"/>
          </a:p>
        </p:txBody>
      </p:sp>
      <p:sp>
        <p:nvSpPr>
          <p:cNvPr id="6" name="Text 3"/>
          <p:cNvSpPr/>
          <p:nvPr/>
        </p:nvSpPr>
        <p:spPr>
          <a:xfrm>
            <a:off x="6452473" y="3462457"/>
            <a:ext cx="7211854" cy="603885"/>
          </a:xfrm>
          <a:prstGeom prst="rect">
            <a:avLst/>
          </a:prstGeom>
          <a:noFill/>
          <a:ln/>
        </p:spPr>
        <p:txBody>
          <a:bodyPr wrap="square" lIns="0" tIns="0" rIns="0" bIns="0" rtlCol="0" anchor="t"/>
          <a:lstStyle/>
          <a:p>
            <a:pPr algn="l" lvl="1" marL="6858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Las medidas de control técnicas y/o administrativas que deberán adoptarse.</a:t>
            </a:r>
            <a:endParaRPr lang="en-US" sz="1900" dirty="0"/>
          </a:p>
        </p:txBody>
      </p:sp>
      <p:sp>
        <p:nvSpPr>
          <p:cNvPr id="7" name="Text 4"/>
          <p:cNvSpPr/>
          <p:nvPr/>
        </p:nvSpPr>
        <p:spPr>
          <a:xfrm>
            <a:off x="6452473" y="4150876"/>
            <a:ext cx="7211854" cy="905828"/>
          </a:xfrm>
          <a:prstGeom prst="rect">
            <a:avLst/>
          </a:prstGeom>
          <a:noFill/>
          <a:ln/>
        </p:spPr>
        <p:txBody>
          <a:bodyPr wrap="square" lIns="0" tIns="0" rIns="0" bIns="0" rtlCol="0" anchor="t"/>
          <a:lstStyle/>
          <a:p>
            <a:pPr algn="l" lvl="1" marL="6858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Las fechas programadas para su su ejecución; mismas que no deberán ser mayor a un año.</a:t>
            </a:r>
            <a:endParaRPr lang="en-US" sz="1900" dirty="0"/>
          </a:p>
        </p:txBody>
      </p:sp>
      <p:sp>
        <p:nvSpPr>
          <p:cNvPr id="8" name="Text 5"/>
          <p:cNvSpPr/>
          <p:nvPr/>
        </p:nvSpPr>
        <p:spPr>
          <a:xfrm>
            <a:off x="6452473" y="5141238"/>
            <a:ext cx="7211854" cy="603885"/>
          </a:xfrm>
          <a:prstGeom prst="rect">
            <a:avLst/>
          </a:prstGeom>
          <a:noFill/>
          <a:ln/>
        </p:spPr>
        <p:txBody>
          <a:bodyPr wrap="square" lIns="0" tIns="0" rIns="0" bIns="0" rtlCol="0" anchor="t"/>
          <a:lstStyle/>
          <a:p>
            <a:pPr algn="l" lvl="1" marL="6858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El control de los avances de la implementación del programa.</a:t>
            </a:r>
            <a:endParaRPr lang="en-US" sz="1900" dirty="0"/>
          </a:p>
        </p:txBody>
      </p:sp>
      <p:sp>
        <p:nvSpPr>
          <p:cNvPr id="9" name="Text 6"/>
          <p:cNvSpPr/>
          <p:nvPr/>
        </p:nvSpPr>
        <p:spPr>
          <a:xfrm>
            <a:off x="6452473" y="5829657"/>
            <a:ext cx="7211854" cy="301943"/>
          </a:xfrm>
          <a:prstGeom prst="rect">
            <a:avLst/>
          </a:prstGeom>
          <a:noFill/>
          <a:ln/>
        </p:spPr>
        <p:txBody>
          <a:bodyPr wrap="none" lIns="0" tIns="0" rIns="0" bIns="0" rtlCol="0" anchor="t"/>
          <a:lstStyle/>
          <a:p>
            <a:pPr algn="l" lvl="1" marL="6858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El responsable de su ejecución.</a:t>
            </a:r>
            <a:endParaRPr lang="en-US" sz="1900" dirty="0"/>
          </a:p>
        </p:txBody>
      </p:sp>
      <p:sp>
        <p:nvSpPr>
          <p:cNvPr id="10" name="Text 7"/>
          <p:cNvSpPr/>
          <p:nvPr/>
        </p:nvSpPr>
        <p:spPr>
          <a:xfrm>
            <a:off x="6452473" y="6216134"/>
            <a:ext cx="7211854" cy="603885"/>
          </a:xfrm>
          <a:prstGeom prst="rect">
            <a:avLst/>
          </a:prstGeom>
          <a:noFill/>
          <a:ln/>
        </p:spPr>
        <p:txBody>
          <a:bodyPr wrap="square" lIns="0" tIns="0" rIns="0" bIns="0" rtlCol="0" anchor="t"/>
          <a:lstStyle/>
          <a:p>
            <a:pPr algn="l" lvl="1" marL="6858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La evaluación posterior a la aplicación de las medidas de control.</a:t>
            </a:r>
            <a:endParaRPr lang="en-US" sz="1900" dirty="0"/>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name="Slide 57">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3019187"/>
          </a:xfrm>
          <a:prstGeom prst="rect">
            <a:avLst/>
          </a:prstGeom>
        </p:spPr>
      </p:pic>
      <p:sp>
        <p:nvSpPr>
          <p:cNvPr id="3" name="Text 0"/>
          <p:cNvSpPr/>
          <p:nvPr/>
        </p:nvSpPr>
        <p:spPr>
          <a:xfrm>
            <a:off x="966073" y="4126706"/>
            <a:ext cx="12698254" cy="905828"/>
          </a:xfrm>
          <a:prstGeom prst="rect">
            <a:avLst/>
          </a:prstGeom>
          <a:noFill/>
          <a:ln/>
        </p:spPr>
        <p:txBody>
          <a:bodyPr wrap="square" lIns="0" tIns="0" rIns="0" bIns="0" rtlCol="0" anchor="t"/>
          <a:lstStyle/>
          <a:p>
            <a:pPr algn="l" marL="3429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Las medidas de control administrativas se deberán adoptar con el fin de proteger la salud del personal ocupacionalmente expuesto, y podrán contemplar, entre otras, las siguientes:</a:t>
            </a:r>
            <a:endParaRPr lang="en-US" sz="1900" dirty="0"/>
          </a:p>
        </p:txBody>
      </p:sp>
      <p:sp>
        <p:nvSpPr>
          <p:cNvPr id="4" name="Text 1"/>
          <p:cNvSpPr/>
          <p:nvPr/>
        </p:nvSpPr>
        <p:spPr>
          <a:xfrm>
            <a:off x="966073" y="5304234"/>
            <a:ext cx="126982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5" name="Text 2"/>
          <p:cNvSpPr/>
          <p:nvPr/>
        </p:nvSpPr>
        <p:spPr>
          <a:xfrm>
            <a:off x="966073" y="5877878"/>
            <a:ext cx="12698254" cy="301943"/>
          </a:xfrm>
          <a:prstGeom prst="rect">
            <a:avLst/>
          </a:prstGeom>
          <a:noFill/>
          <a:ln/>
        </p:spPr>
        <p:txBody>
          <a:bodyPr wrap="none" lIns="0" tIns="0" rIns="0" bIns="0" rtlCol="0" anchor="t"/>
          <a:lstStyle/>
          <a:p>
            <a:pPr algn="l" lvl="1" marL="6858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La limitación de los tiempos y frecuencias en los que se realizan las actividades.</a:t>
            </a:r>
            <a:endParaRPr lang="en-US" sz="1900" dirty="0"/>
          </a:p>
        </p:txBody>
      </p:sp>
      <p:sp>
        <p:nvSpPr>
          <p:cNvPr id="6" name="Text 3"/>
          <p:cNvSpPr/>
          <p:nvPr/>
        </p:nvSpPr>
        <p:spPr>
          <a:xfrm>
            <a:off x="966073" y="6264354"/>
            <a:ext cx="12698254" cy="301943"/>
          </a:xfrm>
          <a:prstGeom prst="rect">
            <a:avLst/>
          </a:prstGeom>
          <a:noFill/>
          <a:ln/>
        </p:spPr>
        <p:txBody>
          <a:bodyPr wrap="none" lIns="0" tIns="0" rIns="0" bIns="0" rtlCol="0" anchor="t"/>
          <a:lstStyle/>
          <a:p>
            <a:pPr algn="l" lvl="1" marL="6858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La programación de períodos de descanso.</a:t>
            </a:r>
            <a:endParaRPr lang="en-US" sz="1900" dirty="0"/>
          </a:p>
        </p:txBody>
      </p:sp>
      <p:sp>
        <p:nvSpPr>
          <p:cNvPr id="7" name="Text 4"/>
          <p:cNvSpPr/>
          <p:nvPr/>
        </p:nvSpPr>
        <p:spPr>
          <a:xfrm>
            <a:off x="966073" y="6650831"/>
            <a:ext cx="12698254" cy="301943"/>
          </a:xfrm>
          <a:prstGeom prst="rect">
            <a:avLst/>
          </a:prstGeom>
          <a:noFill/>
          <a:ln/>
        </p:spPr>
        <p:txBody>
          <a:bodyPr wrap="none" lIns="0" tIns="0" rIns="0" bIns="0" rtlCol="0" anchor="t"/>
          <a:lstStyle/>
          <a:p>
            <a:pPr algn="l" lvl="1" marL="6858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La reprogramación y diversificación de actividades.</a:t>
            </a:r>
            <a:endParaRPr lang="en-US" sz="1900" dirty="0"/>
          </a:p>
        </p:txBody>
      </p:sp>
      <p:sp>
        <p:nvSpPr>
          <p:cNvPr id="8" name="Text 5"/>
          <p:cNvSpPr/>
          <p:nvPr/>
        </p:nvSpPr>
        <p:spPr>
          <a:xfrm>
            <a:off x="966073" y="7037308"/>
            <a:ext cx="12698254" cy="301943"/>
          </a:xfrm>
          <a:prstGeom prst="rect">
            <a:avLst/>
          </a:prstGeom>
          <a:noFill/>
          <a:ln/>
        </p:spPr>
        <p:txBody>
          <a:bodyPr wrap="none" lIns="0" tIns="0" rIns="0" bIns="0" rtlCol="0" anchor="t"/>
          <a:lstStyle/>
          <a:p>
            <a:pPr algn="l" lvl="1" marL="6858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La rotación de actividades.</a:t>
            </a:r>
            <a:endParaRPr lang="en-US" sz="1900" dirty="0"/>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name="Slide 58">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3019187"/>
          </a:xfrm>
          <a:prstGeom prst="rect">
            <a:avLst/>
          </a:prstGeom>
        </p:spPr>
      </p:pic>
      <p:sp>
        <p:nvSpPr>
          <p:cNvPr id="3" name="Text 0"/>
          <p:cNvSpPr/>
          <p:nvPr/>
        </p:nvSpPr>
        <p:spPr>
          <a:xfrm>
            <a:off x="966073" y="4030147"/>
            <a:ext cx="7781925" cy="603885"/>
          </a:xfrm>
          <a:prstGeom prst="rect">
            <a:avLst/>
          </a:prstGeom>
          <a:noFill/>
          <a:ln/>
        </p:spPr>
        <p:txBody>
          <a:bodyPr wrap="square" lIns="0" tIns="0" rIns="0" bIns="0" rtlCol="0" anchor="t"/>
          <a:lstStyle/>
          <a:p>
            <a:pPr algn="l" marL="3429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Las medidas de control técnicas por adoptar podrán comprender, entre otras, las siguientes:</a:t>
            </a:r>
            <a:endParaRPr lang="en-US" sz="1900" dirty="0"/>
          </a:p>
        </p:txBody>
      </p:sp>
      <p:sp>
        <p:nvSpPr>
          <p:cNvPr id="4" name="Text 1"/>
          <p:cNvSpPr/>
          <p:nvPr/>
        </p:nvSpPr>
        <p:spPr>
          <a:xfrm>
            <a:off x="966073" y="4851321"/>
            <a:ext cx="7781925"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5" name="Text 2"/>
          <p:cNvSpPr/>
          <p:nvPr/>
        </p:nvSpPr>
        <p:spPr>
          <a:xfrm>
            <a:off x="966073" y="5370552"/>
            <a:ext cx="7781925" cy="603885"/>
          </a:xfrm>
          <a:prstGeom prst="rect">
            <a:avLst/>
          </a:prstGeom>
          <a:noFill/>
          <a:ln/>
        </p:spPr>
        <p:txBody>
          <a:bodyPr wrap="square" lIns="0" tIns="0" rIns="0" bIns="0" rtlCol="0" anchor="t"/>
          <a:lstStyle/>
          <a:p>
            <a:pPr algn="l" lvl="1" marL="6858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La modificación de los procedimientos de trabajo.</a:t>
            </a:r>
            <a:endParaRPr lang="en-US" sz="1900" dirty="0"/>
          </a:p>
        </p:txBody>
      </p:sp>
      <p:sp>
        <p:nvSpPr>
          <p:cNvPr id="6" name="Text 3"/>
          <p:cNvSpPr/>
          <p:nvPr/>
        </p:nvSpPr>
        <p:spPr>
          <a:xfrm>
            <a:off x="966073" y="6058972"/>
            <a:ext cx="7781925" cy="603885"/>
          </a:xfrm>
          <a:prstGeom prst="rect">
            <a:avLst/>
          </a:prstGeom>
          <a:noFill/>
          <a:ln/>
        </p:spPr>
        <p:txBody>
          <a:bodyPr wrap="square" lIns="0" tIns="0" rIns="0" bIns="0" rtlCol="0" anchor="t"/>
          <a:lstStyle/>
          <a:p>
            <a:pPr algn="l" lvl="1" marL="6858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La modificación, adecuación o sustitución de las instalaciones, procesos, maquinaria y equipos.</a:t>
            </a:r>
            <a:endParaRPr lang="en-US" sz="1900" dirty="0"/>
          </a:p>
        </p:txBody>
      </p:sp>
      <p:sp>
        <p:nvSpPr>
          <p:cNvPr id="7" name="Text 4"/>
          <p:cNvSpPr/>
          <p:nvPr/>
        </p:nvSpPr>
        <p:spPr>
          <a:xfrm>
            <a:off x="966073" y="6747391"/>
            <a:ext cx="7781925" cy="603885"/>
          </a:xfrm>
          <a:prstGeom prst="rect">
            <a:avLst/>
          </a:prstGeom>
          <a:noFill/>
          <a:ln/>
        </p:spPr>
        <p:txBody>
          <a:bodyPr wrap="square" lIns="0" tIns="0" rIns="0" bIns="0" rtlCol="0" anchor="t"/>
          <a:lstStyle/>
          <a:p>
            <a:pPr algn="l" lvl="1" marL="6858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El acondicionamiento, redistribución física de las instalaciones, procesos, maquinaria y equipos.</a:t>
            </a:r>
            <a:endParaRPr lang="en-US" sz="1900" dirty="0"/>
          </a:p>
        </p:txBody>
      </p:sp>
      <p:sp>
        <p:nvSpPr>
          <p:cNvPr id="8" name="Text 5"/>
          <p:cNvSpPr/>
          <p:nvPr/>
        </p:nvSpPr>
        <p:spPr>
          <a:xfrm>
            <a:off x="9344739" y="4030147"/>
            <a:ext cx="4327208" cy="241578"/>
          </a:xfrm>
          <a:prstGeom prst="rect">
            <a:avLst/>
          </a:prstGeom>
          <a:noFill/>
          <a:ln/>
        </p:spPr>
        <p:txBody>
          <a:bodyPr wrap="none" lIns="0" tIns="0" rIns="0" bIns="0" rtlCol="0" anchor="t"/>
          <a:lstStyle/>
          <a:p>
            <a:pPr algn="l" indent="0" marL="0">
              <a:lnSpc>
                <a:spcPts val="1900"/>
              </a:lnSpc>
              <a:buNone/>
            </a:pPr>
            <a:endParaRPr lang="en-US" sz="1900" dirty="0"/>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name="Slide 59">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5486400" cy="8229600"/>
          </a:xfrm>
          <a:prstGeom prst="rect">
            <a:avLst/>
          </a:prstGeom>
        </p:spPr>
      </p:pic>
      <p:sp>
        <p:nvSpPr>
          <p:cNvPr id="3" name="Text 0"/>
          <p:cNvSpPr/>
          <p:nvPr/>
        </p:nvSpPr>
        <p:spPr>
          <a:xfrm>
            <a:off x="6452473" y="869156"/>
            <a:ext cx="7211854" cy="1207532"/>
          </a:xfrm>
          <a:prstGeom prst="rect">
            <a:avLst/>
          </a:prstGeom>
          <a:noFill/>
          <a:ln/>
        </p:spPr>
        <p:txBody>
          <a:bodyPr wrap="square" lIns="0" tIns="0" rIns="0" bIns="0" rtlCol="0" anchor="t"/>
          <a:lstStyle/>
          <a:p>
            <a:pPr algn="l" indent="0" marL="0">
              <a:lnSpc>
                <a:spcPts val="4750"/>
              </a:lnSpc>
              <a:buNone/>
            </a:pPr>
            <a:r>
              <a:rPr lang="en-US" sz="3800" b="1" dirty="0">
                <a:solidFill>
                  <a:srgbClr val="086FB0"/>
                </a:solidFill>
                <a:latin typeface="Raleway Bold" pitchFamily="34" charset="0"/>
                <a:ea typeface="Raleway Bold" pitchFamily="34" charset="-122"/>
                <a:cs typeface="Raleway Bold" pitchFamily="34" charset="-120"/>
              </a:rPr>
              <a:t>9. </a:t>
            </a:r>
            <a:pPr algn="l" indent="0" marL="0">
              <a:lnSpc>
                <a:spcPts val="4750"/>
              </a:lnSpc>
              <a:buNone/>
            </a:pPr>
            <a:r>
              <a:rPr lang="en-US" sz="3800" b="1" dirty="0">
                <a:solidFill>
                  <a:srgbClr val="086FB0"/>
                </a:solidFill>
                <a:latin typeface="Raleway Bold" pitchFamily="34" charset="0"/>
                <a:ea typeface="Raleway Bold" pitchFamily="34" charset="-122"/>
                <a:cs typeface="Raleway Bold" pitchFamily="34" charset="-120"/>
              </a:rPr>
              <a:t>Vigilancia a la salud de los trabajadores</a:t>
            </a:r>
            <a:endParaRPr lang="en-US" sz="3800" dirty="0"/>
          </a:p>
        </p:txBody>
      </p:sp>
      <p:sp>
        <p:nvSpPr>
          <p:cNvPr id="4" name="Text 1"/>
          <p:cNvSpPr/>
          <p:nvPr/>
        </p:nvSpPr>
        <p:spPr>
          <a:xfrm>
            <a:off x="6452473" y="2438995"/>
            <a:ext cx="7211854" cy="1207770"/>
          </a:xfrm>
          <a:prstGeom prst="rect">
            <a:avLst/>
          </a:prstGeom>
          <a:noFill/>
          <a:ln/>
        </p:spPr>
        <p:txBody>
          <a:bodyPr wrap="square" lIns="0" tIns="0" rIns="0" bIns="0" rtlCol="0" anchor="t"/>
          <a:lstStyle/>
          <a:p>
            <a:pPr algn="l" marL="3429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La vigilancia a la salud del personal ocupacionalmente expuesto se deberá realizar por medio de un programa que para tal efecto se elabore.</a:t>
            </a:r>
            <a:endParaRPr lang="en-US" sz="1900" dirty="0"/>
          </a:p>
        </p:txBody>
      </p:sp>
      <p:sp>
        <p:nvSpPr>
          <p:cNvPr id="5" name="Text 2"/>
          <p:cNvSpPr/>
          <p:nvPr/>
        </p:nvSpPr>
        <p:spPr>
          <a:xfrm>
            <a:off x="6452473" y="3918466"/>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6" name="Text 3"/>
          <p:cNvSpPr/>
          <p:nvPr/>
        </p:nvSpPr>
        <p:spPr>
          <a:xfrm>
            <a:off x="6452473" y="4492109"/>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7" name="Text 4"/>
          <p:cNvSpPr/>
          <p:nvPr/>
        </p:nvSpPr>
        <p:spPr>
          <a:xfrm>
            <a:off x="6452473" y="5065752"/>
            <a:ext cx="7211854"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8" name="Text 5"/>
          <p:cNvSpPr/>
          <p:nvPr/>
        </p:nvSpPr>
        <p:spPr>
          <a:xfrm>
            <a:off x="6452473" y="5579031"/>
            <a:ext cx="7211854"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9" name="Text 6"/>
          <p:cNvSpPr/>
          <p:nvPr/>
        </p:nvSpPr>
        <p:spPr>
          <a:xfrm>
            <a:off x="6452473" y="6092309"/>
            <a:ext cx="7211854"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0" name="Text 7"/>
          <p:cNvSpPr/>
          <p:nvPr/>
        </p:nvSpPr>
        <p:spPr>
          <a:xfrm>
            <a:off x="6452473" y="6605588"/>
            <a:ext cx="7211854"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1" name="Text 8"/>
          <p:cNvSpPr/>
          <p:nvPr/>
        </p:nvSpPr>
        <p:spPr>
          <a:xfrm>
            <a:off x="6452473" y="7118866"/>
            <a:ext cx="7211854" cy="241578"/>
          </a:xfrm>
          <a:prstGeom prst="rect">
            <a:avLst/>
          </a:prstGeom>
          <a:noFill/>
          <a:ln/>
        </p:spPr>
        <p:txBody>
          <a:bodyPr wrap="none" lIns="0" tIns="0" rIns="0" bIns="0" rtlCol="0" anchor="t"/>
          <a:lstStyle/>
          <a:p>
            <a:pPr algn="l" indent="0" marL="0">
              <a:lnSpc>
                <a:spcPts val="1900"/>
              </a:lnSpc>
              <a:buNone/>
            </a:pPr>
            <a:endParaRPr lang="en-US" sz="1900" dirty="0"/>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name="Slide 60">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9144000" y="0"/>
            <a:ext cx="5486400" cy="8229600"/>
          </a:xfrm>
          <a:prstGeom prst="rect">
            <a:avLst/>
          </a:prstGeom>
        </p:spPr>
      </p:pic>
      <p:sp>
        <p:nvSpPr>
          <p:cNvPr id="3" name="Text 0"/>
          <p:cNvSpPr/>
          <p:nvPr/>
        </p:nvSpPr>
        <p:spPr>
          <a:xfrm>
            <a:off x="966073" y="1324928"/>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4" name="Text 1"/>
          <p:cNvSpPr/>
          <p:nvPr/>
        </p:nvSpPr>
        <p:spPr>
          <a:xfrm>
            <a:off x="966073" y="1898571"/>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5" name="Text 2"/>
          <p:cNvSpPr/>
          <p:nvPr/>
        </p:nvSpPr>
        <p:spPr>
          <a:xfrm>
            <a:off x="966073" y="2472214"/>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6" name="Text 3"/>
          <p:cNvSpPr/>
          <p:nvPr/>
        </p:nvSpPr>
        <p:spPr>
          <a:xfrm>
            <a:off x="966073" y="3045857"/>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7" name="Text 4"/>
          <p:cNvSpPr/>
          <p:nvPr/>
        </p:nvSpPr>
        <p:spPr>
          <a:xfrm>
            <a:off x="966073" y="3619500"/>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8" name="Text 5"/>
          <p:cNvSpPr/>
          <p:nvPr/>
        </p:nvSpPr>
        <p:spPr>
          <a:xfrm>
            <a:off x="966073" y="4193143"/>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9" name="Text 6"/>
          <p:cNvSpPr/>
          <p:nvPr/>
        </p:nvSpPr>
        <p:spPr>
          <a:xfrm>
            <a:off x="966073" y="4766786"/>
            <a:ext cx="7211854" cy="905828"/>
          </a:xfrm>
          <a:prstGeom prst="rect">
            <a:avLst/>
          </a:prstGeom>
          <a:noFill/>
          <a:ln/>
        </p:spPr>
        <p:txBody>
          <a:bodyPr wrap="square" lIns="0" tIns="0" rIns="0" bIns="0" rtlCol="0" anchor="t"/>
          <a:lstStyle/>
          <a:p>
            <a:pPr algn="l" marL="3429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El programa para la vigilancia a la salud de los trabajadores ocupacionalmente expuestos deberá considerar al menos, lo siguiente:</a:t>
            </a:r>
            <a:endParaRPr lang="en-US" sz="1900" dirty="0"/>
          </a:p>
        </p:txBody>
      </p:sp>
      <p:sp>
        <p:nvSpPr>
          <p:cNvPr id="10" name="Text 7"/>
          <p:cNvSpPr/>
          <p:nvPr/>
        </p:nvSpPr>
        <p:spPr>
          <a:xfrm>
            <a:off x="966073" y="5944314"/>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11" name="Text 8"/>
          <p:cNvSpPr/>
          <p:nvPr/>
        </p:nvSpPr>
        <p:spPr>
          <a:xfrm>
            <a:off x="966073" y="6517958"/>
            <a:ext cx="7211854" cy="603885"/>
          </a:xfrm>
          <a:prstGeom prst="rect">
            <a:avLst/>
          </a:prstGeom>
          <a:noFill/>
          <a:ln/>
        </p:spPr>
        <p:txBody>
          <a:bodyPr wrap="square" lIns="0" tIns="0" rIns="0" bIns="0" rtlCol="0" anchor="t"/>
          <a:lstStyle/>
          <a:p>
            <a:pPr algn="l" lvl="1" marL="6858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La aplicación de exámenes médicos iniciales para integrar la historia clínica laboral.</a:t>
            </a:r>
            <a:endParaRPr lang="en-US" sz="1900" dirty="0"/>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name="Slide 61">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5486400" cy="8229600"/>
          </a:xfrm>
          <a:prstGeom prst="rect">
            <a:avLst/>
          </a:prstGeom>
        </p:spPr>
      </p:pic>
      <p:sp>
        <p:nvSpPr>
          <p:cNvPr id="3" name="Text 0"/>
          <p:cNvSpPr/>
          <p:nvPr/>
        </p:nvSpPr>
        <p:spPr>
          <a:xfrm>
            <a:off x="6452473" y="1838087"/>
            <a:ext cx="7211854" cy="1509713"/>
          </a:xfrm>
          <a:prstGeom prst="rect">
            <a:avLst/>
          </a:prstGeom>
          <a:noFill/>
          <a:ln/>
        </p:spPr>
        <p:txBody>
          <a:bodyPr wrap="square" lIns="0" tIns="0" rIns="0" bIns="0" rtlCol="0" anchor="t"/>
          <a:lstStyle/>
          <a:p>
            <a:pPr algn="l" marL="3429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La práctica de exámenes médicos de acuerdo con la actividad específica de los trabajadores, sujeta al seguimiento clínico anual o a la evidencia de signos o síntomas que denoten un posible trastorno músculo-esquelético laboral.</a:t>
            </a:r>
            <a:endParaRPr lang="en-US" sz="1900" dirty="0"/>
          </a:p>
        </p:txBody>
      </p:sp>
      <p:sp>
        <p:nvSpPr>
          <p:cNvPr id="4" name="Text 1"/>
          <p:cNvSpPr/>
          <p:nvPr/>
        </p:nvSpPr>
        <p:spPr>
          <a:xfrm>
            <a:off x="6452473" y="3619500"/>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5" name="Text 2"/>
          <p:cNvSpPr/>
          <p:nvPr/>
        </p:nvSpPr>
        <p:spPr>
          <a:xfrm>
            <a:off x="6452473" y="4193143"/>
            <a:ext cx="7211854" cy="2415540"/>
          </a:xfrm>
          <a:prstGeom prst="rect">
            <a:avLst/>
          </a:prstGeom>
          <a:noFill/>
          <a:ln/>
        </p:spPr>
        <p:txBody>
          <a:bodyPr wrap="square" lIns="0" tIns="0" rIns="0" bIns="0" rtlCol="0" anchor="t"/>
          <a:lstStyle/>
          <a:p>
            <a:pPr algn="l" lvl="1" marL="6858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La detección y análisis de trabajadores que presentan signos o síntomas debido a un posible trastorno músculo-esquelético laboral, se podrá realizar mediante la aplicación del Cuestionario Nórdico de Kuorinka (Nordic questionnaires for the analysis of musculoskeletal symptoms, ver Guía de referencia II).</a:t>
            </a:r>
            <a:endParaRPr lang="en-US" sz="1900" dirty="0"/>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name="Slide 62">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9144000" y="0"/>
            <a:ext cx="5486400" cy="8229600"/>
          </a:xfrm>
          <a:prstGeom prst="rect">
            <a:avLst/>
          </a:prstGeom>
        </p:spPr>
      </p:pic>
      <p:sp>
        <p:nvSpPr>
          <p:cNvPr id="3" name="Text 0"/>
          <p:cNvSpPr/>
          <p:nvPr/>
        </p:nvSpPr>
        <p:spPr>
          <a:xfrm>
            <a:off x="966073" y="2864644"/>
            <a:ext cx="7211854" cy="2717483"/>
          </a:xfrm>
          <a:prstGeom prst="rect">
            <a:avLst/>
          </a:prstGeom>
          <a:noFill/>
          <a:ln/>
        </p:spPr>
        <p:txBody>
          <a:bodyPr wrap="square" lIns="0" tIns="0" rIns="0" bIns="0" rtlCol="0" anchor="t"/>
          <a:lstStyle/>
          <a:p>
            <a:pPr algn="l" lvl="1" marL="6858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Los exámenes médicos deberán efectuarse de conformidad con lo establecido por las normas oficiales mexicanas que al respecto emitan la Secretaría de Salud y/o la Secretaría del Trabajo y Previsión Social, y a falta de éstas, los que indique la institución de seguridad social o de salud, el médico de la empresa, o la institución privada que le preste el servicio médico al centro de trabajo.</a:t>
            </a:r>
            <a:endParaRPr lang="en-US" sz="1900" dirty="0"/>
          </a:p>
        </p:txBody>
      </p:sp>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name="Slide 63">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5486400" cy="8229600"/>
          </a:xfrm>
          <a:prstGeom prst="rect">
            <a:avLst/>
          </a:prstGeom>
        </p:spPr>
      </p:pic>
      <p:sp>
        <p:nvSpPr>
          <p:cNvPr id="3" name="Text 0"/>
          <p:cNvSpPr/>
          <p:nvPr/>
        </p:nvSpPr>
        <p:spPr>
          <a:xfrm>
            <a:off x="6452473" y="1158835"/>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4" name="Text 1"/>
          <p:cNvSpPr/>
          <p:nvPr/>
        </p:nvSpPr>
        <p:spPr>
          <a:xfrm>
            <a:off x="6452473" y="1732478"/>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5" name="Text 2"/>
          <p:cNvSpPr/>
          <p:nvPr/>
        </p:nvSpPr>
        <p:spPr>
          <a:xfrm>
            <a:off x="6452473" y="2306122"/>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6" name="Text 3"/>
          <p:cNvSpPr/>
          <p:nvPr/>
        </p:nvSpPr>
        <p:spPr>
          <a:xfrm>
            <a:off x="6452473" y="2879765"/>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7" name="Text 4"/>
          <p:cNvSpPr/>
          <p:nvPr/>
        </p:nvSpPr>
        <p:spPr>
          <a:xfrm>
            <a:off x="6452473" y="3453408"/>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8" name="Text 5"/>
          <p:cNvSpPr/>
          <p:nvPr/>
        </p:nvSpPr>
        <p:spPr>
          <a:xfrm>
            <a:off x="6452473" y="4027051"/>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9" name="Text 6"/>
          <p:cNvSpPr/>
          <p:nvPr/>
        </p:nvSpPr>
        <p:spPr>
          <a:xfrm>
            <a:off x="6452473" y="4600694"/>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10" name="Text 7"/>
          <p:cNvSpPr/>
          <p:nvPr/>
        </p:nvSpPr>
        <p:spPr>
          <a:xfrm>
            <a:off x="6452473" y="5174337"/>
            <a:ext cx="7211854" cy="2113598"/>
          </a:xfrm>
          <a:prstGeom prst="rect">
            <a:avLst/>
          </a:prstGeom>
          <a:noFill/>
          <a:ln/>
        </p:spPr>
        <p:txBody>
          <a:bodyPr wrap="square" lIns="0" tIns="0" rIns="0" bIns="0" rtlCol="0" anchor="t"/>
          <a:lstStyle/>
          <a:p>
            <a:pPr algn="l" marL="3429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La aplicación de las acciones preventivas y correctivas para la protección de la salud de los trabajadores que realizan actividades o tareas del manejo manual de cargas, deberá efectuarse con base en los factores de riesgo ergonómico evaluados y como resultado de los exámenes médicos practicados.</a:t>
            </a:r>
            <a:endParaRPr lang="en-US" sz="1900" dirty="0"/>
          </a:p>
        </p:txBody>
      </p:sp>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name="Slide 64">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4528780"/>
          </a:xfrm>
          <a:prstGeom prst="rect">
            <a:avLst/>
          </a:prstGeom>
        </p:spPr>
      </p:pic>
      <p:sp>
        <p:nvSpPr>
          <p:cNvPr id="3" name="Text 0"/>
          <p:cNvSpPr/>
          <p:nvPr/>
        </p:nvSpPr>
        <p:spPr>
          <a:xfrm>
            <a:off x="966073" y="5594152"/>
            <a:ext cx="11692057" cy="603766"/>
          </a:xfrm>
          <a:prstGeom prst="rect">
            <a:avLst/>
          </a:prstGeom>
          <a:noFill/>
          <a:ln/>
        </p:spPr>
        <p:txBody>
          <a:bodyPr wrap="none" lIns="0" tIns="0" rIns="0" bIns="0" rtlCol="0" anchor="t"/>
          <a:lstStyle/>
          <a:p>
            <a:pPr algn="l" indent="0" marL="0">
              <a:lnSpc>
                <a:spcPts val="4750"/>
              </a:lnSpc>
              <a:buNone/>
            </a:pPr>
            <a:r>
              <a:rPr lang="en-US" sz="3800" b="1" dirty="0">
                <a:solidFill>
                  <a:srgbClr val="086FB0"/>
                </a:solidFill>
                <a:latin typeface="Raleway Bold" pitchFamily="34" charset="0"/>
                <a:ea typeface="Raleway Bold" pitchFamily="34" charset="-122"/>
                <a:cs typeface="Raleway Bold" pitchFamily="34" charset="-120"/>
              </a:rPr>
              <a:t>9. </a:t>
            </a:r>
            <a:pPr algn="l" indent="0" marL="0">
              <a:lnSpc>
                <a:spcPts val="4750"/>
              </a:lnSpc>
              <a:buNone/>
            </a:pPr>
            <a:r>
              <a:rPr lang="en-US" sz="3800" b="1" dirty="0">
                <a:solidFill>
                  <a:srgbClr val="086FB0"/>
                </a:solidFill>
                <a:latin typeface="Raleway Bold" pitchFamily="34" charset="0"/>
                <a:ea typeface="Raleway Bold" pitchFamily="34" charset="-122"/>
                <a:cs typeface="Raleway Bold" pitchFamily="34" charset="-120"/>
              </a:rPr>
              <a:t>Vigilancia a la salud de los trabajadores</a:t>
            </a:r>
            <a:endParaRPr lang="en-US" sz="3800" dirty="0"/>
          </a:p>
        </p:txBody>
      </p:sp>
      <p:sp>
        <p:nvSpPr>
          <p:cNvPr id="4" name="Text 1"/>
          <p:cNvSpPr/>
          <p:nvPr/>
        </p:nvSpPr>
        <p:spPr>
          <a:xfrm>
            <a:off x="966073" y="6560225"/>
            <a:ext cx="12698254" cy="603885"/>
          </a:xfrm>
          <a:prstGeom prst="rect">
            <a:avLst/>
          </a:prstGeom>
          <a:noFill/>
          <a:ln/>
        </p:spPr>
        <p:txBody>
          <a:bodyPr wrap="square" lIns="0" tIns="0" rIns="0" bIns="0" rtlCol="0" anchor="t"/>
          <a:lstStyle/>
          <a:p>
            <a:pPr algn="l" marL="3429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La vigilancia a la salud del personal ocupacionalmente expuesto se deberá realizar por medio de un programa que para tal efecto se elabore.</a:t>
            </a:r>
            <a:endParaRPr lang="en-US" sz="1900" dirty="0"/>
          </a:p>
        </p:txBody>
      </p:sp>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name="Slide 65">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9144000" y="0"/>
            <a:ext cx="5486400" cy="8229600"/>
          </a:xfrm>
          <a:prstGeom prst="rect">
            <a:avLst/>
          </a:prstGeom>
        </p:spPr>
      </p:pic>
      <p:sp>
        <p:nvSpPr>
          <p:cNvPr id="3" name="Text 0"/>
          <p:cNvSpPr/>
          <p:nvPr/>
        </p:nvSpPr>
        <p:spPr>
          <a:xfrm>
            <a:off x="966073" y="2097762"/>
            <a:ext cx="7211854" cy="905828"/>
          </a:xfrm>
          <a:prstGeom prst="rect">
            <a:avLst/>
          </a:prstGeom>
          <a:noFill/>
          <a:ln/>
        </p:spPr>
        <p:txBody>
          <a:bodyPr wrap="square" lIns="0" tIns="0" rIns="0" bIns="0" rtlCol="0" anchor="t"/>
          <a:lstStyle/>
          <a:p>
            <a:pPr algn="l" marL="3429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El programa para la vigilancia a la salud de los trabajadores ocupacionalmente expuestos deberá considerar al menos, lo siguiente:</a:t>
            </a:r>
            <a:endParaRPr lang="en-US" sz="1900" dirty="0"/>
          </a:p>
        </p:txBody>
      </p:sp>
      <p:sp>
        <p:nvSpPr>
          <p:cNvPr id="4" name="Text 1"/>
          <p:cNvSpPr/>
          <p:nvPr/>
        </p:nvSpPr>
        <p:spPr>
          <a:xfrm>
            <a:off x="966073" y="3275290"/>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5" name="Text 2"/>
          <p:cNvSpPr/>
          <p:nvPr/>
        </p:nvSpPr>
        <p:spPr>
          <a:xfrm>
            <a:off x="966073" y="3848933"/>
            <a:ext cx="7211854" cy="603885"/>
          </a:xfrm>
          <a:prstGeom prst="rect">
            <a:avLst/>
          </a:prstGeom>
          <a:noFill/>
          <a:ln/>
        </p:spPr>
        <p:txBody>
          <a:bodyPr wrap="square" lIns="0" tIns="0" rIns="0" bIns="0" rtlCol="0" anchor="t"/>
          <a:lstStyle/>
          <a:p>
            <a:pPr algn="l" lvl="1" marL="6858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La aplicación de exámenes médicos iniciales para integrar la historia clínica laboral;</a:t>
            </a:r>
            <a:endParaRPr lang="en-US" sz="1900" dirty="0"/>
          </a:p>
        </p:txBody>
      </p:sp>
      <p:sp>
        <p:nvSpPr>
          <p:cNvPr id="6" name="Text 3"/>
          <p:cNvSpPr/>
          <p:nvPr/>
        </p:nvSpPr>
        <p:spPr>
          <a:xfrm>
            <a:off x="966073" y="4537353"/>
            <a:ext cx="7211854" cy="1811655"/>
          </a:xfrm>
          <a:prstGeom prst="rect">
            <a:avLst/>
          </a:prstGeom>
          <a:noFill/>
          <a:ln/>
        </p:spPr>
        <p:txBody>
          <a:bodyPr wrap="square" lIns="0" tIns="0" rIns="0" bIns="0" rtlCol="0" anchor="t"/>
          <a:lstStyle/>
          <a:p>
            <a:pPr algn="l" lvl="1" marL="6858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La práctica de exámenes médicos de acuerdo con la actividad específica de los trabajadores, sujeta al seguimiento clínico anual o a la evidencia de signos o síntomas que denoten un posible trastorno músculo-esquelético laboral.</a:t>
            </a:r>
            <a:endParaRPr lang="en-US" sz="1900" dirty="0"/>
          </a:p>
        </p:txBody>
      </p:sp>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name="Slide 66">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5486400" cy="8229600"/>
          </a:xfrm>
          <a:prstGeom prst="rect">
            <a:avLst/>
          </a:prstGeom>
        </p:spPr>
      </p:pic>
      <p:sp>
        <p:nvSpPr>
          <p:cNvPr id="3" name="Text 0"/>
          <p:cNvSpPr/>
          <p:nvPr/>
        </p:nvSpPr>
        <p:spPr>
          <a:xfrm>
            <a:off x="6436638" y="1015008"/>
            <a:ext cx="7243524" cy="237530"/>
          </a:xfrm>
          <a:prstGeom prst="rect">
            <a:avLst/>
          </a:prstGeom>
          <a:noFill/>
          <a:ln/>
        </p:spPr>
        <p:txBody>
          <a:bodyPr wrap="none" lIns="0" tIns="0" rIns="0" bIns="0" rtlCol="0" anchor="t"/>
          <a:lstStyle/>
          <a:p>
            <a:pPr algn="l" indent="0" marL="0">
              <a:lnSpc>
                <a:spcPts val="1850"/>
              </a:lnSpc>
              <a:buNone/>
            </a:pPr>
            <a:endParaRPr lang="en-US" sz="1850" dirty="0"/>
          </a:p>
        </p:txBody>
      </p:sp>
      <p:sp>
        <p:nvSpPr>
          <p:cNvPr id="4" name="Text 1"/>
          <p:cNvSpPr/>
          <p:nvPr/>
        </p:nvSpPr>
        <p:spPr>
          <a:xfrm>
            <a:off x="6436638" y="1519714"/>
            <a:ext cx="7243524" cy="237530"/>
          </a:xfrm>
          <a:prstGeom prst="rect">
            <a:avLst/>
          </a:prstGeom>
          <a:noFill/>
          <a:ln/>
        </p:spPr>
        <p:txBody>
          <a:bodyPr wrap="none" lIns="0" tIns="0" rIns="0" bIns="0" rtlCol="0" anchor="t"/>
          <a:lstStyle/>
          <a:p>
            <a:pPr algn="l" indent="0" marL="0">
              <a:lnSpc>
                <a:spcPts val="1850"/>
              </a:lnSpc>
              <a:buNone/>
            </a:pPr>
            <a:endParaRPr lang="en-US" sz="1850" dirty="0"/>
          </a:p>
        </p:txBody>
      </p:sp>
      <p:sp>
        <p:nvSpPr>
          <p:cNvPr id="5" name="Text 2"/>
          <p:cNvSpPr/>
          <p:nvPr/>
        </p:nvSpPr>
        <p:spPr>
          <a:xfrm>
            <a:off x="6436638" y="2024420"/>
            <a:ext cx="7243524" cy="237530"/>
          </a:xfrm>
          <a:prstGeom prst="rect">
            <a:avLst/>
          </a:prstGeom>
          <a:noFill/>
          <a:ln/>
        </p:spPr>
        <p:txBody>
          <a:bodyPr wrap="none" lIns="0" tIns="0" rIns="0" bIns="0" rtlCol="0" anchor="t"/>
          <a:lstStyle/>
          <a:p>
            <a:pPr algn="l" indent="0" marL="0">
              <a:lnSpc>
                <a:spcPts val="1850"/>
              </a:lnSpc>
              <a:buNone/>
            </a:pPr>
            <a:endParaRPr lang="en-US" sz="1850" dirty="0"/>
          </a:p>
        </p:txBody>
      </p:sp>
      <p:sp>
        <p:nvSpPr>
          <p:cNvPr id="6" name="Text 3"/>
          <p:cNvSpPr/>
          <p:nvPr/>
        </p:nvSpPr>
        <p:spPr>
          <a:xfrm>
            <a:off x="6436638" y="2529126"/>
            <a:ext cx="7243524" cy="237530"/>
          </a:xfrm>
          <a:prstGeom prst="rect">
            <a:avLst/>
          </a:prstGeom>
          <a:noFill/>
          <a:ln/>
        </p:spPr>
        <p:txBody>
          <a:bodyPr wrap="none" lIns="0" tIns="0" rIns="0" bIns="0" rtlCol="0" anchor="t"/>
          <a:lstStyle/>
          <a:p>
            <a:pPr algn="l" indent="0" marL="0">
              <a:lnSpc>
                <a:spcPts val="1850"/>
              </a:lnSpc>
              <a:buNone/>
            </a:pPr>
            <a:endParaRPr lang="en-US" sz="1850" dirty="0"/>
          </a:p>
        </p:txBody>
      </p:sp>
      <p:sp>
        <p:nvSpPr>
          <p:cNvPr id="7" name="Text 4"/>
          <p:cNvSpPr/>
          <p:nvPr/>
        </p:nvSpPr>
        <p:spPr>
          <a:xfrm>
            <a:off x="6436638" y="3033832"/>
            <a:ext cx="7243524" cy="237530"/>
          </a:xfrm>
          <a:prstGeom prst="rect">
            <a:avLst/>
          </a:prstGeom>
          <a:noFill/>
          <a:ln/>
        </p:spPr>
        <p:txBody>
          <a:bodyPr wrap="none" lIns="0" tIns="0" rIns="0" bIns="0" rtlCol="0" anchor="t"/>
          <a:lstStyle/>
          <a:p>
            <a:pPr algn="l" indent="0" marL="0">
              <a:lnSpc>
                <a:spcPts val="1850"/>
              </a:lnSpc>
              <a:buNone/>
            </a:pPr>
            <a:endParaRPr lang="en-US" sz="1850" dirty="0"/>
          </a:p>
        </p:txBody>
      </p:sp>
      <p:sp>
        <p:nvSpPr>
          <p:cNvPr id="8" name="Text 5"/>
          <p:cNvSpPr/>
          <p:nvPr/>
        </p:nvSpPr>
        <p:spPr>
          <a:xfrm>
            <a:off x="6436638" y="3538538"/>
            <a:ext cx="7243524" cy="237530"/>
          </a:xfrm>
          <a:prstGeom prst="rect">
            <a:avLst/>
          </a:prstGeom>
          <a:noFill/>
          <a:ln/>
        </p:spPr>
        <p:txBody>
          <a:bodyPr wrap="none" lIns="0" tIns="0" rIns="0" bIns="0" rtlCol="0" anchor="t"/>
          <a:lstStyle/>
          <a:p>
            <a:pPr algn="l" indent="0" marL="0">
              <a:lnSpc>
                <a:spcPts val="1850"/>
              </a:lnSpc>
              <a:buNone/>
            </a:pPr>
            <a:endParaRPr lang="en-US" sz="1850" dirty="0"/>
          </a:p>
        </p:txBody>
      </p:sp>
      <p:sp>
        <p:nvSpPr>
          <p:cNvPr id="9" name="Text 6"/>
          <p:cNvSpPr/>
          <p:nvPr/>
        </p:nvSpPr>
        <p:spPr>
          <a:xfrm>
            <a:off x="6436638" y="4043243"/>
            <a:ext cx="7243524" cy="237530"/>
          </a:xfrm>
          <a:prstGeom prst="rect">
            <a:avLst/>
          </a:prstGeom>
          <a:noFill/>
          <a:ln/>
        </p:spPr>
        <p:txBody>
          <a:bodyPr wrap="none" lIns="0" tIns="0" rIns="0" bIns="0" rtlCol="0" anchor="t"/>
          <a:lstStyle/>
          <a:p>
            <a:pPr algn="l" indent="0" marL="0">
              <a:lnSpc>
                <a:spcPts val="1850"/>
              </a:lnSpc>
              <a:buNone/>
            </a:pPr>
            <a:endParaRPr lang="en-US" sz="1850" dirty="0"/>
          </a:p>
        </p:txBody>
      </p:sp>
      <p:sp>
        <p:nvSpPr>
          <p:cNvPr id="10" name="Text 7"/>
          <p:cNvSpPr/>
          <p:nvPr/>
        </p:nvSpPr>
        <p:spPr>
          <a:xfrm>
            <a:off x="6436638" y="4547949"/>
            <a:ext cx="7243524" cy="237530"/>
          </a:xfrm>
          <a:prstGeom prst="rect">
            <a:avLst/>
          </a:prstGeom>
          <a:noFill/>
          <a:ln/>
        </p:spPr>
        <p:txBody>
          <a:bodyPr wrap="none" lIns="0" tIns="0" rIns="0" bIns="0" rtlCol="0" anchor="t"/>
          <a:lstStyle/>
          <a:p>
            <a:pPr algn="l" indent="0" marL="0">
              <a:lnSpc>
                <a:spcPts val="1850"/>
              </a:lnSpc>
              <a:buNone/>
            </a:pPr>
            <a:endParaRPr lang="en-US" sz="1850" dirty="0"/>
          </a:p>
        </p:txBody>
      </p:sp>
      <p:sp>
        <p:nvSpPr>
          <p:cNvPr id="11" name="Text 8"/>
          <p:cNvSpPr/>
          <p:nvPr/>
        </p:nvSpPr>
        <p:spPr>
          <a:xfrm>
            <a:off x="6436638" y="5052655"/>
            <a:ext cx="7243524" cy="2375535"/>
          </a:xfrm>
          <a:prstGeom prst="rect">
            <a:avLst/>
          </a:prstGeom>
          <a:noFill/>
          <a:ln/>
        </p:spPr>
        <p:txBody>
          <a:bodyPr wrap="square" lIns="0" tIns="0" rIns="0" bIns="0" rtlCol="0" anchor="t"/>
          <a:lstStyle/>
          <a:p>
            <a:pPr algn="l" lvl="2" marL="1028700" indent="-342900">
              <a:lnSpc>
                <a:spcPts val="1850"/>
              </a:lnSpc>
              <a:buSzPct val="100000"/>
              <a:buChar char="•"/>
            </a:pPr>
            <a:r>
              <a:rPr lang="en-US" sz="1850" dirty="0">
                <a:solidFill>
                  <a:srgbClr val="666666"/>
                </a:solidFill>
                <a:latin typeface="Raleway Light" pitchFamily="34" charset="0"/>
                <a:ea typeface="Raleway Light" pitchFamily="34" charset="-122"/>
                <a:cs typeface="Raleway Light" pitchFamily="34" charset="-120"/>
              </a:rPr>
              <a:t>La detección y análisis de trabajadores que presentan signos o síntomas debido a un posible trastorno músculo-esquelético laboral, se podrá realizar mediante la aplicación del Cuestionario Nórdico de Kuorinka (Nordic questionnaires for the analysis of musculoskeletal symptoms, ver Guía de referencia II).</a:t>
            </a:r>
            <a:endParaRPr lang="en-US" sz="1850" dirty="0"/>
          </a:p>
        </p:txBody>
      </p:sp>
    </p:spTree>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name="Slide 67">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9144000" y="0"/>
            <a:ext cx="5486400" cy="8229600"/>
          </a:xfrm>
          <a:prstGeom prst="rect">
            <a:avLst/>
          </a:prstGeom>
        </p:spPr>
      </p:pic>
      <p:sp>
        <p:nvSpPr>
          <p:cNvPr id="3" name="Text 0"/>
          <p:cNvSpPr/>
          <p:nvPr/>
        </p:nvSpPr>
        <p:spPr>
          <a:xfrm>
            <a:off x="966073" y="1022866"/>
            <a:ext cx="7211854"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4" name="Text 1"/>
          <p:cNvSpPr/>
          <p:nvPr/>
        </p:nvSpPr>
        <p:spPr>
          <a:xfrm>
            <a:off x="966073" y="1536144"/>
            <a:ext cx="7211854"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5" name="Text 2"/>
          <p:cNvSpPr/>
          <p:nvPr/>
        </p:nvSpPr>
        <p:spPr>
          <a:xfrm>
            <a:off x="966073" y="2049423"/>
            <a:ext cx="7211854"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6" name="Text 3"/>
          <p:cNvSpPr/>
          <p:nvPr/>
        </p:nvSpPr>
        <p:spPr>
          <a:xfrm>
            <a:off x="966073" y="2562701"/>
            <a:ext cx="7211854"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7" name="Text 4"/>
          <p:cNvSpPr/>
          <p:nvPr/>
        </p:nvSpPr>
        <p:spPr>
          <a:xfrm>
            <a:off x="966073" y="3075980"/>
            <a:ext cx="7211854"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8" name="Text 5"/>
          <p:cNvSpPr/>
          <p:nvPr/>
        </p:nvSpPr>
        <p:spPr>
          <a:xfrm>
            <a:off x="966073" y="3589258"/>
            <a:ext cx="7211854"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9" name="Text 6"/>
          <p:cNvSpPr/>
          <p:nvPr/>
        </p:nvSpPr>
        <p:spPr>
          <a:xfrm>
            <a:off x="966073" y="4102537"/>
            <a:ext cx="7211854" cy="3321368"/>
          </a:xfrm>
          <a:prstGeom prst="rect">
            <a:avLst/>
          </a:prstGeom>
          <a:noFill/>
          <a:ln/>
        </p:spPr>
        <p:txBody>
          <a:bodyPr wrap="square" lIns="0" tIns="0" rIns="0" bIns="0" rtlCol="0" anchor="t"/>
          <a:lstStyle/>
          <a:p>
            <a:pPr algn="l" lvl="2" marL="10287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Los exámenes médicos deberán efectuarse de conformidad con lo establecido por las normas oficiales mexicanas que al respecto emitan la Secretaría de Salud y/o la Secretaría del Trabajo y Previsión Social, y a falta de éstas, los que indique la institución de seguridad social o de salud, el médico de la empresa, o la institución privada que le preste el servicio médico al centro de trabajo.</a:t>
            </a:r>
            <a:endParaRPr lang="en-US" sz="1900" dirty="0"/>
          </a:p>
        </p:txBody>
      </p:sp>
    </p:spTree>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name="Slide 68">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5486400" cy="8229600"/>
          </a:xfrm>
          <a:prstGeom prst="rect">
            <a:avLst/>
          </a:prstGeom>
        </p:spPr>
      </p:pic>
      <p:sp>
        <p:nvSpPr>
          <p:cNvPr id="3" name="Text 0"/>
          <p:cNvSpPr/>
          <p:nvPr/>
        </p:nvSpPr>
        <p:spPr>
          <a:xfrm>
            <a:off x="6452473" y="3015615"/>
            <a:ext cx="7211854" cy="2415540"/>
          </a:xfrm>
          <a:prstGeom prst="rect">
            <a:avLst/>
          </a:prstGeom>
          <a:noFill/>
          <a:ln/>
        </p:spPr>
        <p:txBody>
          <a:bodyPr wrap="square" lIns="0" tIns="0" rIns="0" bIns="0" rtlCol="0" anchor="t"/>
          <a:lstStyle/>
          <a:p>
            <a:pPr algn="l" lvl="1" marL="6858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La aplicación de las acciones preventivas y correctivas para la protección de la salud de los trabajadores que realizan actividades o tareas del manejo manual de cargas, deberá efectuarse con base en los factores de riesgo ergonómico evaluados y como resultado de los exámenes médicos practicados.</a:t>
            </a:r>
            <a:endParaRPr lang="en-US" sz="1900" dirty="0"/>
          </a:p>
        </p:txBody>
      </p:sp>
    </p:spTree>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name="Slide 69">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4528780"/>
          </a:xfrm>
          <a:prstGeom prst="rect">
            <a:avLst/>
          </a:prstGeom>
        </p:spPr>
      </p:pic>
      <p:sp>
        <p:nvSpPr>
          <p:cNvPr id="3" name="Text 0"/>
          <p:cNvSpPr/>
          <p:nvPr/>
        </p:nvSpPr>
        <p:spPr>
          <a:xfrm>
            <a:off x="966073" y="5594152"/>
            <a:ext cx="11692057" cy="603766"/>
          </a:xfrm>
          <a:prstGeom prst="rect">
            <a:avLst/>
          </a:prstGeom>
          <a:noFill/>
          <a:ln/>
        </p:spPr>
        <p:txBody>
          <a:bodyPr wrap="none" lIns="0" tIns="0" rIns="0" bIns="0" rtlCol="0" anchor="t"/>
          <a:lstStyle/>
          <a:p>
            <a:pPr algn="l" indent="0" marL="0">
              <a:lnSpc>
                <a:spcPts val="4750"/>
              </a:lnSpc>
              <a:buNone/>
            </a:pPr>
            <a:r>
              <a:rPr lang="en-US" sz="3800" b="1" dirty="0">
                <a:solidFill>
                  <a:srgbClr val="086FB0"/>
                </a:solidFill>
                <a:latin typeface="Raleway Bold" pitchFamily="34" charset="0"/>
                <a:ea typeface="Raleway Bold" pitchFamily="34" charset="-122"/>
                <a:cs typeface="Raleway Bold" pitchFamily="34" charset="-120"/>
              </a:rPr>
              <a:t>9. </a:t>
            </a:r>
            <a:pPr algn="l" indent="0" marL="0">
              <a:lnSpc>
                <a:spcPts val="4750"/>
              </a:lnSpc>
              <a:buNone/>
            </a:pPr>
            <a:r>
              <a:rPr lang="en-US" sz="3800" b="1" dirty="0">
                <a:solidFill>
                  <a:srgbClr val="086FB0"/>
                </a:solidFill>
                <a:latin typeface="Raleway Bold" pitchFamily="34" charset="0"/>
                <a:ea typeface="Raleway Bold" pitchFamily="34" charset="-122"/>
                <a:cs typeface="Raleway Bold" pitchFamily="34" charset="-120"/>
              </a:rPr>
              <a:t>Vigilancia a la salud de los trabajadores</a:t>
            </a:r>
            <a:endParaRPr lang="en-US" sz="3800" dirty="0"/>
          </a:p>
        </p:txBody>
      </p:sp>
      <p:sp>
        <p:nvSpPr>
          <p:cNvPr id="4" name="Text 1"/>
          <p:cNvSpPr/>
          <p:nvPr/>
        </p:nvSpPr>
        <p:spPr>
          <a:xfrm>
            <a:off x="966073" y="6560225"/>
            <a:ext cx="12698254" cy="603885"/>
          </a:xfrm>
          <a:prstGeom prst="rect">
            <a:avLst/>
          </a:prstGeom>
          <a:noFill/>
          <a:ln/>
        </p:spPr>
        <p:txBody>
          <a:bodyPr wrap="square" lIns="0" tIns="0" rIns="0" bIns="0" rtlCol="0" anchor="t"/>
          <a:lstStyle/>
          <a:p>
            <a:pPr algn="l" marL="3429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La vigilancia a la salud de los trabajadores deberá ser efectuada por un médico, con conocimientos en medicina del trabajo.</a:t>
            </a:r>
            <a:endParaRPr lang="en-US" sz="1900" dirty="0"/>
          </a:p>
        </p:txBody>
      </p:sp>
    </p:spTree>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name="Slide 70">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4528780"/>
          </a:xfrm>
          <a:prstGeom prst="rect">
            <a:avLst/>
          </a:prstGeom>
        </p:spPr>
      </p:pic>
      <p:sp>
        <p:nvSpPr>
          <p:cNvPr id="3" name="Text 0"/>
          <p:cNvSpPr/>
          <p:nvPr/>
        </p:nvSpPr>
        <p:spPr>
          <a:xfrm>
            <a:off x="966073" y="5539740"/>
            <a:ext cx="12698254" cy="905828"/>
          </a:xfrm>
          <a:prstGeom prst="rect">
            <a:avLst/>
          </a:prstGeom>
          <a:noFill/>
          <a:ln/>
        </p:spPr>
        <p:txBody>
          <a:bodyPr wrap="square" lIns="0" tIns="0" rIns="0" bIns="0" rtlCol="0" anchor="t"/>
          <a:lstStyle/>
          <a:p>
            <a:pPr algn="l" marL="3429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Los exámenes médicos practicados y su registro, así como las acciones preventivas y correctivas para la vigilancia a la salud de los trabajadores, se integrarán en un expediente clínico que deberá conservarse por un período mínimo de cinco años.</a:t>
            </a:r>
            <a:endParaRPr lang="en-US" sz="1900" dirty="0"/>
          </a:p>
        </p:txBody>
      </p:sp>
      <p:sp>
        <p:nvSpPr>
          <p:cNvPr id="4" name="Text 1"/>
          <p:cNvSpPr/>
          <p:nvPr/>
        </p:nvSpPr>
        <p:spPr>
          <a:xfrm>
            <a:off x="966073" y="6530102"/>
            <a:ext cx="12698254" cy="905828"/>
          </a:xfrm>
          <a:prstGeom prst="rect">
            <a:avLst/>
          </a:prstGeom>
          <a:noFill/>
          <a:ln/>
        </p:spPr>
        <p:txBody>
          <a:bodyPr wrap="square" lIns="0" tIns="0" rIns="0" bIns="0" rtlCol="0" anchor="t"/>
          <a:lstStyle/>
          <a:p>
            <a:pPr algn="l" marL="3429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El médico deberá determinar la aptitud física de los trabajadores para realizar actividades que conlleven carga manual, y en su caso, determinar el período de recuperación.</a:t>
            </a:r>
            <a:endParaRPr lang="en-US" sz="1900" dirty="0"/>
          </a:p>
        </p:txBody>
      </p:sp>
    </p:spTree>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name="Slide 71">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3019187"/>
          </a:xfrm>
          <a:prstGeom prst="rect">
            <a:avLst/>
          </a:prstGeom>
        </p:spPr>
      </p:pic>
      <p:sp>
        <p:nvSpPr>
          <p:cNvPr id="3" name="Text 0"/>
          <p:cNvSpPr/>
          <p:nvPr/>
        </p:nvSpPr>
        <p:spPr>
          <a:xfrm>
            <a:off x="966073" y="4235529"/>
            <a:ext cx="8959691" cy="603766"/>
          </a:xfrm>
          <a:prstGeom prst="rect">
            <a:avLst/>
          </a:prstGeom>
          <a:noFill/>
          <a:ln/>
        </p:spPr>
        <p:txBody>
          <a:bodyPr wrap="none" lIns="0" tIns="0" rIns="0" bIns="0" rtlCol="0" anchor="t"/>
          <a:lstStyle/>
          <a:p>
            <a:pPr algn="l" indent="0" marL="0">
              <a:lnSpc>
                <a:spcPts val="4750"/>
              </a:lnSpc>
              <a:buNone/>
            </a:pPr>
            <a:r>
              <a:rPr lang="en-US" sz="3800" b="1" dirty="0">
                <a:solidFill>
                  <a:srgbClr val="086FB0"/>
                </a:solidFill>
                <a:latin typeface="Raleway Bold" pitchFamily="34" charset="0"/>
                <a:ea typeface="Raleway Bold" pitchFamily="34" charset="-122"/>
                <a:cs typeface="Raleway Bold" pitchFamily="34" charset="-120"/>
              </a:rPr>
              <a:t>10. </a:t>
            </a:r>
            <a:pPr algn="l" indent="0" marL="0">
              <a:lnSpc>
                <a:spcPts val="4750"/>
              </a:lnSpc>
              <a:buNone/>
            </a:pPr>
            <a:r>
              <a:rPr lang="en-US" sz="3800" b="1" dirty="0">
                <a:solidFill>
                  <a:srgbClr val="086FB0"/>
                </a:solidFill>
                <a:latin typeface="Raleway Bold" pitchFamily="34" charset="0"/>
                <a:ea typeface="Raleway Bold" pitchFamily="34" charset="-122"/>
                <a:cs typeface="Raleway Bold" pitchFamily="34" charset="-120"/>
              </a:rPr>
              <a:t>Capacitación y adiestramiento</a:t>
            </a:r>
            <a:endParaRPr lang="en-US" sz="3800" dirty="0"/>
          </a:p>
        </p:txBody>
      </p:sp>
      <p:sp>
        <p:nvSpPr>
          <p:cNvPr id="4" name="Text 1"/>
          <p:cNvSpPr/>
          <p:nvPr/>
        </p:nvSpPr>
        <p:spPr>
          <a:xfrm>
            <a:off x="966073" y="5201603"/>
            <a:ext cx="12698254" cy="1811655"/>
          </a:xfrm>
          <a:prstGeom prst="rect">
            <a:avLst/>
          </a:prstGeom>
          <a:noFill/>
          <a:ln/>
        </p:spPr>
        <p:txBody>
          <a:bodyPr wrap="square" lIns="0" tIns="0" rIns="0" bIns="0" rtlCol="0" anchor="t"/>
          <a:lstStyle/>
          <a:p>
            <a:pPr algn="l" marL="3429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Al personal ocupacionalmente expuesto a los factores de riesgo ergonómico referido al sobreesfuerzo físico por el manejo manual de cargas, se le deberá proporcionar capacitación, con énfasis en la prevención de riesgos, y con base en las tareas asignadas. La capacitación y adiestramiento proporcionados a los trabajadores deberá consistir en una instrucción teórica, entrenamiento práctico y evaluación de los conocimientos y habilidades adquiridos, y considerar lo siguiente:</a:t>
            </a:r>
            <a:endParaRPr lang="en-US" sz="1900" dirty="0"/>
          </a:p>
        </p:txBody>
      </p:sp>
    </p:spTree>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name="Slide 72">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9144000" y="0"/>
            <a:ext cx="5486400" cy="8229600"/>
          </a:xfrm>
          <a:prstGeom prst="rect">
            <a:avLst/>
          </a:prstGeom>
        </p:spPr>
      </p:pic>
      <p:sp>
        <p:nvSpPr>
          <p:cNvPr id="3" name="Text 0"/>
          <p:cNvSpPr/>
          <p:nvPr/>
        </p:nvSpPr>
        <p:spPr>
          <a:xfrm>
            <a:off x="966073" y="1252418"/>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4" name="Text 1"/>
          <p:cNvSpPr/>
          <p:nvPr/>
        </p:nvSpPr>
        <p:spPr>
          <a:xfrm>
            <a:off x="966073" y="1826062"/>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5" name="Text 2"/>
          <p:cNvSpPr/>
          <p:nvPr/>
        </p:nvSpPr>
        <p:spPr>
          <a:xfrm>
            <a:off x="966073" y="2399705"/>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6" name="Text 3"/>
          <p:cNvSpPr/>
          <p:nvPr/>
        </p:nvSpPr>
        <p:spPr>
          <a:xfrm>
            <a:off x="966073" y="2973348"/>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7" name="Text 4"/>
          <p:cNvSpPr/>
          <p:nvPr/>
        </p:nvSpPr>
        <p:spPr>
          <a:xfrm>
            <a:off x="966073" y="3546991"/>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8" name="Text 5"/>
          <p:cNvSpPr/>
          <p:nvPr/>
        </p:nvSpPr>
        <p:spPr>
          <a:xfrm>
            <a:off x="966073" y="4120634"/>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9" name="Text 6"/>
          <p:cNvSpPr/>
          <p:nvPr/>
        </p:nvSpPr>
        <p:spPr>
          <a:xfrm>
            <a:off x="966073" y="4694277"/>
            <a:ext cx="7211854" cy="1207770"/>
          </a:xfrm>
          <a:prstGeom prst="rect">
            <a:avLst/>
          </a:prstGeom>
          <a:noFill/>
          <a:ln/>
        </p:spPr>
        <p:txBody>
          <a:bodyPr wrap="square" lIns="0" tIns="0" rIns="0" bIns="0" rtlCol="0" anchor="t"/>
          <a:lstStyle/>
          <a:p>
            <a:pPr algn="l" lvl="1" marL="6858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Los efectos a la salud que puede ocasionar la exposición a los factores de riesgo ergonómico debido al manejo manual de cargas.</a:t>
            </a:r>
            <a:endParaRPr lang="en-US" sz="1900" dirty="0"/>
          </a:p>
        </p:txBody>
      </p:sp>
      <p:sp>
        <p:nvSpPr>
          <p:cNvPr id="10" name="Text 7"/>
          <p:cNvSpPr/>
          <p:nvPr/>
        </p:nvSpPr>
        <p:spPr>
          <a:xfrm>
            <a:off x="966073" y="5986582"/>
            <a:ext cx="7211854" cy="1207770"/>
          </a:xfrm>
          <a:prstGeom prst="rect">
            <a:avLst/>
          </a:prstGeom>
          <a:noFill/>
          <a:ln/>
        </p:spPr>
        <p:txBody>
          <a:bodyPr wrap="square" lIns="0" tIns="0" rIns="0" bIns="0" rtlCol="0" anchor="t"/>
          <a:lstStyle/>
          <a:p>
            <a:pPr algn="l" lvl="1" marL="6858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La forma de reconocer factores de riesgo ergonómico por el manejo manual de cargas, así como riesgos adicionales presentes en el lugar de trabajo.</a:t>
            </a:r>
            <a:endParaRPr lang="en-US" sz="1900" dirty="0"/>
          </a:p>
        </p:txBody>
      </p:sp>
    </p:spTree>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name="Slide 73">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5486400" cy="8229600"/>
          </a:xfrm>
          <a:prstGeom prst="rect">
            <a:avLst/>
          </a:prstGeom>
        </p:spPr>
      </p:pic>
      <p:sp>
        <p:nvSpPr>
          <p:cNvPr id="3" name="Text 0"/>
          <p:cNvSpPr/>
          <p:nvPr/>
        </p:nvSpPr>
        <p:spPr>
          <a:xfrm>
            <a:off x="6452473" y="1539240"/>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4" name="Text 1"/>
          <p:cNvSpPr/>
          <p:nvPr/>
        </p:nvSpPr>
        <p:spPr>
          <a:xfrm>
            <a:off x="6452473" y="2112883"/>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5" name="Text 2"/>
          <p:cNvSpPr/>
          <p:nvPr/>
        </p:nvSpPr>
        <p:spPr>
          <a:xfrm>
            <a:off x="6452473" y="2686526"/>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6" name="Text 3"/>
          <p:cNvSpPr/>
          <p:nvPr/>
        </p:nvSpPr>
        <p:spPr>
          <a:xfrm>
            <a:off x="6452473" y="3260169"/>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7" name="Text 4"/>
          <p:cNvSpPr/>
          <p:nvPr/>
        </p:nvSpPr>
        <p:spPr>
          <a:xfrm>
            <a:off x="6452473" y="3833813"/>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8" name="Text 5"/>
          <p:cNvSpPr/>
          <p:nvPr/>
        </p:nvSpPr>
        <p:spPr>
          <a:xfrm>
            <a:off x="6452473" y="4407456"/>
            <a:ext cx="7211854" cy="1509713"/>
          </a:xfrm>
          <a:prstGeom prst="rect">
            <a:avLst/>
          </a:prstGeom>
          <a:noFill/>
          <a:ln/>
        </p:spPr>
        <p:txBody>
          <a:bodyPr wrap="square" lIns="0" tIns="0" rIns="0" bIns="0" rtlCol="0" anchor="t"/>
          <a:lstStyle/>
          <a:p>
            <a:pPr algn="l" marL="3429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El contenido de la presente Norma, con énfasis en la aplicación de las medidas de seguridad, y en su caso, medidas de control derivadas del análisis de los factores de riesgo ergonómico originados por el manejo manual de cargas.</a:t>
            </a:r>
            <a:endParaRPr lang="en-US" sz="1900" dirty="0"/>
          </a:p>
        </p:txBody>
      </p:sp>
      <p:sp>
        <p:nvSpPr>
          <p:cNvPr id="9" name="Text 6"/>
          <p:cNvSpPr/>
          <p:nvPr/>
        </p:nvSpPr>
        <p:spPr>
          <a:xfrm>
            <a:off x="6452473" y="6001703"/>
            <a:ext cx="7211854" cy="905828"/>
          </a:xfrm>
          <a:prstGeom prst="rect">
            <a:avLst/>
          </a:prstGeom>
          <a:noFill/>
          <a:ln/>
        </p:spPr>
        <p:txBody>
          <a:bodyPr wrap="square" lIns="0" tIns="0" rIns="0" bIns="0" rtlCol="0" anchor="t"/>
          <a:lstStyle/>
          <a:p>
            <a:pPr algn="l" marL="3429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La manera de realizar sus actividades en forma segura, a través de los procedimientos de seguridad y/o prácticas seguras.</a:t>
            </a:r>
            <a:endParaRPr lang="en-US" sz="1900" dirty="0"/>
          </a:p>
        </p:txBody>
      </p:sp>
    </p:spTree>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name="Slide 74">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9144000" y="0"/>
            <a:ext cx="5486400" cy="8229600"/>
          </a:xfrm>
          <a:prstGeom prst="rect">
            <a:avLst/>
          </a:prstGeom>
        </p:spPr>
      </p:pic>
      <p:sp>
        <p:nvSpPr>
          <p:cNvPr id="3" name="Text 0"/>
          <p:cNvSpPr/>
          <p:nvPr/>
        </p:nvSpPr>
        <p:spPr>
          <a:xfrm>
            <a:off x="966073" y="1460778"/>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4" name="Text 1"/>
          <p:cNvSpPr/>
          <p:nvPr/>
        </p:nvSpPr>
        <p:spPr>
          <a:xfrm>
            <a:off x="966073" y="2034421"/>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5" name="Text 2"/>
          <p:cNvSpPr/>
          <p:nvPr/>
        </p:nvSpPr>
        <p:spPr>
          <a:xfrm>
            <a:off x="966073" y="2608064"/>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6" name="Text 3"/>
          <p:cNvSpPr/>
          <p:nvPr/>
        </p:nvSpPr>
        <p:spPr>
          <a:xfrm>
            <a:off x="966073" y="3181707"/>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7" name="Text 4"/>
          <p:cNvSpPr/>
          <p:nvPr/>
        </p:nvSpPr>
        <p:spPr>
          <a:xfrm>
            <a:off x="966073" y="3755350"/>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8" name="Text 5"/>
          <p:cNvSpPr/>
          <p:nvPr/>
        </p:nvSpPr>
        <p:spPr>
          <a:xfrm>
            <a:off x="966073" y="4328993"/>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9" name="Text 6"/>
          <p:cNvSpPr/>
          <p:nvPr/>
        </p:nvSpPr>
        <p:spPr>
          <a:xfrm>
            <a:off x="966073" y="4902637"/>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10" name="Text 7"/>
          <p:cNvSpPr/>
          <p:nvPr/>
        </p:nvSpPr>
        <p:spPr>
          <a:xfrm>
            <a:off x="966073" y="5476280"/>
            <a:ext cx="7211854" cy="1509713"/>
          </a:xfrm>
          <a:prstGeom prst="rect">
            <a:avLst/>
          </a:prstGeom>
          <a:noFill/>
          <a:ln/>
        </p:spPr>
        <p:txBody>
          <a:bodyPr wrap="square" lIns="0" tIns="0" rIns="0" bIns="0" rtlCol="0" anchor="t"/>
          <a:lstStyle/>
          <a:p>
            <a:pPr algn="l" marL="3429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A los trabajadores de nuevo ingreso o que realizarán el manejo manual de cargas por vez primera, se les deberá proporcionar capacitación y adiestramiento previo al inicio de sus actividades.</a:t>
            </a:r>
            <a:endParaRPr lang="en-US" sz="1900" dirty="0"/>
          </a:p>
        </p:txBody>
      </p:sp>
    </p:spTree>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name="Slide 75">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5486400" cy="8229600"/>
          </a:xfrm>
          <a:prstGeom prst="rect">
            <a:avLst/>
          </a:prstGeom>
        </p:spPr>
      </p:pic>
      <p:sp>
        <p:nvSpPr>
          <p:cNvPr id="3" name="Text 0"/>
          <p:cNvSpPr/>
          <p:nvPr/>
        </p:nvSpPr>
        <p:spPr>
          <a:xfrm>
            <a:off x="6452473" y="1089422"/>
            <a:ext cx="7211854" cy="1207532"/>
          </a:xfrm>
          <a:prstGeom prst="rect">
            <a:avLst/>
          </a:prstGeom>
          <a:noFill/>
          <a:ln/>
        </p:spPr>
        <p:txBody>
          <a:bodyPr wrap="square" lIns="0" tIns="0" rIns="0" bIns="0" rtlCol="0" anchor="t"/>
          <a:lstStyle/>
          <a:p>
            <a:pPr algn="l" indent="0" marL="0">
              <a:lnSpc>
                <a:spcPts val="4750"/>
              </a:lnSpc>
              <a:buNone/>
            </a:pPr>
            <a:r>
              <a:rPr lang="en-US" sz="3800" b="1" dirty="0">
                <a:solidFill>
                  <a:srgbClr val="086FB0"/>
                </a:solidFill>
                <a:latin typeface="Raleway Bold" pitchFamily="34" charset="0"/>
                <a:ea typeface="Raleway Bold" pitchFamily="34" charset="-122"/>
                <a:cs typeface="Raleway Bold" pitchFamily="34" charset="-120"/>
              </a:rPr>
              <a:t>10. </a:t>
            </a:r>
            <a:pPr algn="l" indent="0" marL="0">
              <a:lnSpc>
                <a:spcPts val="4750"/>
              </a:lnSpc>
              <a:buNone/>
            </a:pPr>
            <a:r>
              <a:rPr lang="en-US" sz="3800" b="1" dirty="0">
                <a:solidFill>
                  <a:srgbClr val="086FB0"/>
                </a:solidFill>
                <a:latin typeface="Raleway Bold" pitchFamily="34" charset="0"/>
                <a:ea typeface="Raleway Bold" pitchFamily="34" charset="-122"/>
                <a:cs typeface="Raleway Bold" pitchFamily="34" charset="-120"/>
              </a:rPr>
              <a:t>Capacitación y adiestramiento</a:t>
            </a:r>
            <a:endParaRPr lang="en-US" sz="3800" dirty="0"/>
          </a:p>
        </p:txBody>
      </p:sp>
      <p:sp>
        <p:nvSpPr>
          <p:cNvPr id="4" name="Text 1"/>
          <p:cNvSpPr/>
          <p:nvPr/>
        </p:nvSpPr>
        <p:spPr>
          <a:xfrm>
            <a:off x="6452473" y="2659261"/>
            <a:ext cx="7211854" cy="1207770"/>
          </a:xfrm>
          <a:prstGeom prst="rect">
            <a:avLst/>
          </a:prstGeom>
          <a:noFill/>
          <a:ln/>
        </p:spPr>
        <p:txBody>
          <a:bodyPr wrap="square" lIns="0" tIns="0" rIns="0" bIns="0" rtlCol="0" anchor="t"/>
          <a:lstStyle/>
          <a:p>
            <a:pPr algn="l" marL="3429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La capacitación y adiestramiento deberá reforzarse por lo menos cada dos años o antes cuando se presente cualquiera de las circunstancias siguientes:</a:t>
            </a:r>
            <a:endParaRPr lang="en-US" sz="1900" dirty="0"/>
          </a:p>
        </p:txBody>
      </p:sp>
      <p:sp>
        <p:nvSpPr>
          <p:cNvPr id="5" name="Text 2"/>
          <p:cNvSpPr/>
          <p:nvPr/>
        </p:nvSpPr>
        <p:spPr>
          <a:xfrm>
            <a:off x="6452473" y="3951565"/>
            <a:ext cx="7211854" cy="905828"/>
          </a:xfrm>
          <a:prstGeom prst="rect">
            <a:avLst/>
          </a:prstGeom>
          <a:noFill/>
          <a:ln/>
        </p:spPr>
        <p:txBody>
          <a:bodyPr wrap="square" lIns="0" tIns="0" rIns="0" bIns="0" rtlCol="0" anchor="t"/>
          <a:lstStyle/>
          <a:p>
            <a:pPr algn="l" lvl="1" marL="6858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Se introduzcan herramientas, equipo nuevo o se modifiquen las condiciones en las que se desarrollan las actividades.</a:t>
            </a:r>
            <a:endParaRPr lang="en-US" sz="1900" dirty="0"/>
          </a:p>
        </p:txBody>
      </p:sp>
      <p:sp>
        <p:nvSpPr>
          <p:cNvPr id="6" name="Text 3"/>
          <p:cNvSpPr/>
          <p:nvPr/>
        </p:nvSpPr>
        <p:spPr>
          <a:xfrm>
            <a:off x="6452473" y="4941927"/>
            <a:ext cx="7211854" cy="1509713"/>
          </a:xfrm>
          <a:prstGeom prst="rect">
            <a:avLst/>
          </a:prstGeom>
          <a:noFill/>
          <a:ln/>
        </p:spPr>
        <p:txBody>
          <a:bodyPr wrap="square" lIns="0" tIns="0" rIns="0" bIns="0" rtlCol="0" anchor="t"/>
          <a:lstStyle/>
          <a:p>
            <a:pPr algn="l" lvl="1" marL="6858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Se evidencien condiciones inseguras en el desarrollo de las actividades o trabajos, y que pudieran derivar en la presencia de factores de riesgo ergonómico por el manejo manual de cargas.</a:t>
            </a:r>
            <a:endParaRPr lang="en-US" sz="1900" dirty="0"/>
          </a:p>
        </p:txBody>
      </p:sp>
      <p:sp>
        <p:nvSpPr>
          <p:cNvPr id="7" name="Text 4"/>
          <p:cNvSpPr/>
          <p:nvPr/>
        </p:nvSpPr>
        <p:spPr>
          <a:xfrm>
            <a:off x="6452473" y="6536174"/>
            <a:ext cx="7211854" cy="603885"/>
          </a:xfrm>
          <a:prstGeom prst="rect">
            <a:avLst/>
          </a:prstGeom>
          <a:noFill/>
          <a:ln/>
        </p:spPr>
        <p:txBody>
          <a:bodyPr wrap="square" lIns="0" tIns="0" rIns="0" bIns="0" rtlCol="0" anchor="t"/>
          <a:lstStyle/>
          <a:p>
            <a:pPr algn="l" lvl="1" marL="6858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Así lo sugiera la última evaluación aplicada a los trabajadores.</a:t>
            </a:r>
            <a:endParaRPr lang="en-US" sz="1900" dirty="0"/>
          </a:p>
        </p:txBody>
      </p:sp>
    </p:spTree>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name="Slide 76">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9144000" y="0"/>
            <a:ext cx="5486400" cy="8229600"/>
          </a:xfrm>
          <a:prstGeom prst="rect">
            <a:avLst/>
          </a:prstGeom>
        </p:spPr>
      </p:pic>
      <p:sp>
        <p:nvSpPr>
          <p:cNvPr id="3" name="Text 0"/>
          <p:cNvSpPr/>
          <p:nvPr/>
        </p:nvSpPr>
        <p:spPr>
          <a:xfrm>
            <a:off x="966073" y="1560314"/>
            <a:ext cx="7211854" cy="1509713"/>
          </a:xfrm>
          <a:prstGeom prst="rect">
            <a:avLst/>
          </a:prstGeom>
          <a:noFill/>
          <a:ln/>
        </p:spPr>
        <p:txBody>
          <a:bodyPr wrap="square" lIns="0" tIns="0" rIns="0" bIns="0" rtlCol="0" anchor="t"/>
          <a:lstStyle/>
          <a:p>
            <a:pPr algn="l" marL="3429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Los centros de trabajo deberán llevar el registro de la capacitación y adiestramiento que proporcione al personal ocupacionalmente expuesto, el cual deberá contener, al menos, lo siguiente:</a:t>
            </a:r>
            <a:endParaRPr lang="en-US" sz="1900" dirty="0"/>
          </a:p>
        </p:txBody>
      </p:sp>
      <p:sp>
        <p:nvSpPr>
          <p:cNvPr id="4" name="Text 1"/>
          <p:cNvSpPr/>
          <p:nvPr/>
        </p:nvSpPr>
        <p:spPr>
          <a:xfrm>
            <a:off x="966073" y="3341727"/>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5" name="Text 2"/>
          <p:cNvSpPr/>
          <p:nvPr/>
        </p:nvSpPr>
        <p:spPr>
          <a:xfrm>
            <a:off x="966073" y="3915370"/>
            <a:ext cx="7211854" cy="603885"/>
          </a:xfrm>
          <a:prstGeom prst="rect">
            <a:avLst/>
          </a:prstGeom>
          <a:noFill/>
          <a:ln/>
        </p:spPr>
        <p:txBody>
          <a:bodyPr wrap="square" lIns="0" tIns="0" rIns="0" bIns="0" rtlCol="0" anchor="t"/>
          <a:lstStyle/>
          <a:p>
            <a:pPr algn="l" lvl="1" marL="6858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El nombre y puesto de los trabajadores a los que se les proporcionó.</a:t>
            </a:r>
            <a:endParaRPr lang="en-US" sz="1900" dirty="0"/>
          </a:p>
        </p:txBody>
      </p:sp>
      <p:sp>
        <p:nvSpPr>
          <p:cNvPr id="6" name="Text 3"/>
          <p:cNvSpPr/>
          <p:nvPr/>
        </p:nvSpPr>
        <p:spPr>
          <a:xfrm>
            <a:off x="966073" y="4603790"/>
            <a:ext cx="7211854" cy="603885"/>
          </a:xfrm>
          <a:prstGeom prst="rect">
            <a:avLst/>
          </a:prstGeom>
          <a:noFill/>
          <a:ln/>
        </p:spPr>
        <p:txBody>
          <a:bodyPr wrap="square" lIns="0" tIns="0" rIns="0" bIns="0" rtlCol="0" anchor="t"/>
          <a:lstStyle/>
          <a:p>
            <a:pPr algn="l" lvl="1" marL="6858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La fecha en que se proporcionó la capacitación.</a:t>
            </a:r>
            <a:endParaRPr lang="en-US" sz="1900" dirty="0"/>
          </a:p>
        </p:txBody>
      </p:sp>
      <p:sp>
        <p:nvSpPr>
          <p:cNvPr id="7" name="Text 4"/>
          <p:cNvSpPr/>
          <p:nvPr/>
        </p:nvSpPr>
        <p:spPr>
          <a:xfrm>
            <a:off x="966073" y="5292209"/>
            <a:ext cx="7211854" cy="301943"/>
          </a:xfrm>
          <a:prstGeom prst="rect">
            <a:avLst/>
          </a:prstGeom>
          <a:noFill/>
          <a:ln/>
        </p:spPr>
        <p:txBody>
          <a:bodyPr wrap="none" lIns="0" tIns="0" rIns="0" bIns="0" rtlCol="0" anchor="t"/>
          <a:lstStyle/>
          <a:p>
            <a:pPr algn="l" lvl="1" marL="6858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Los temas impartidos.</a:t>
            </a:r>
            <a:endParaRPr lang="en-US" sz="1900" dirty="0"/>
          </a:p>
        </p:txBody>
      </p:sp>
      <p:sp>
        <p:nvSpPr>
          <p:cNvPr id="8" name="Text 5"/>
          <p:cNvSpPr/>
          <p:nvPr/>
        </p:nvSpPr>
        <p:spPr>
          <a:xfrm>
            <a:off x="966073" y="5678686"/>
            <a:ext cx="7211854" cy="1207770"/>
          </a:xfrm>
          <a:prstGeom prst="rect">
            <a:avLst/>
          </a:prstGeom>
          <a:noFill/>
          <a:ln/>
        </p:spPr>
        <p:txBody>
          <a:bodyPr wrap="square" lIns="0" tIns="0" rIns="0" bIns="0" rtlCol="0" anchor="t"/>
          <a:lstStyle/>
          <a:p>
            <a:pPr algn="l" lvl="1" marL="6858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El nombre del instructor y, en su caso, número de registro como agente capacitador ante la Secretaría del Trabajo y Previsión Social.</a:t>
            </a:r>
            <a:endParaRPr lang="en-US" sz="1900" dirty="0"/>
          </a:p>
        </p:txBody>
      </p:sp>
    </p:spTree>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name="Slide 77">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3019187"/>
          </a:xfrm>
          <a:prstGeom prst="rect">
            <a:avLst/>
          </a:prstGeom>
        </p:spPr>
      </p:pic>
      <p:sp>
        <p:nvSpPr>
          <p:cNvPr id="3" name="Text 0"/>
          <p:cNvSpPr/>
          <p:nvPr/>
        </p:nvSpPr>
        <p:spPr>
          <a:xfrm>
            <a:off x="966073" y="3812858"/>
            <a:ext cx="7343418" cy="603766"/>
          </a:xfrm>
          <a:prstGeom prst="rect">
            <a:avLst/>
          </a:prstGeom>
          <a:noFill/>
          <a:ln/>
        </p:spPr>
        <p:txBody>
          <a:bodyPr wrap="none" lIns="0" tIns="0" rIns="0" bIns="0" rtlCol="0" anchor="t"/>
          <a:lstStyle/>
          <a:p>
            <a:pPr algn="l" indent="0" marL="0">
              <a:lnSpc>
                <a:spcPts val="4750"/>
              </a:lnSpc>
              <a:buNone/>
            </a:pPr>
            <a:r>
              <a:rPr lang="en-US" sz="3800" b="1" dirty="0">
                <a:solidFill>
                  <a:srgbClr val="086FB0"/>
                </a:solidFill>
                <a:latin typeface="Raleway Bold" pitchFamily="34" charset="0"/>
                <a:ea typeface="Raleway Bold" pitchFamily="34" charset="-122"/>
                <a:cs typeface="Raleway Bold" pitchFamily="34" charset="-120"/>
              </a:rPr>
              <a:t>11. </a:t>
            </a:r>
            <a:pPr algn="l" indent="0" marL="0">
              <a:lnSpc>
                <a:spcPts val="4750"/>
              </a:lnSpc>
              <a:buNone/>
            </a:pPr>
            <a:r>
              <a:rPr lang="en-US" sz="3800" b="1" dirty="0">
                <a:solidFill>
                  <a:srgbClr val="086FB0"/>
                </a:solidFill>
                <a:latin typeface="Raleway Bold" pitchFamily="34" charset="0"/>
                <a:ea typeface="Raleway Bold" pitchFamily="34" charset="-122"/>
                <a:cs typeface="Raleway Bold" pitchFamily="34" charset="-120"/>
              </a:rPr>
              <a:t>Unidades de verificación</a:t>
            </a:r>
            <a:endParaRPr lang="en-US" sz="3800" dirty="0"/>
          </a:p>
        </p:txBody>
      </p:sp>
      <p:sp>
        <p:nvSpPr>
          <p:cNvPr id="4" name="Text 1"/>
          <p:cNvSpPr/>
          <p:nvPr/>
        </p:nvSpPr>
        <p:spPr>
          <a:xfrm>
            <a:off x="966073" y="4778931"/>
            <a:ext cx="12698254" cy="905828"/>
          </a:xfrm>
          <a:prstGeom prst="rect">
            <a:avLst/>
          </a:prstGeom>
          <a:noFill/>
          <a:ln/>
        </p:spPr>
        <p:txBody>
          <a:bodyPr wrap="square" lIns="0" tIns="0" rIns="0" bIns="0" rtlCol="0" anchor="t"/>
          <a:lstStyle/>
          <a:p>
            <a:pPr algn="l" marL="3429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El patrón tendrá la opción de contratar una unidad de verificación acreditada y aprobada, en los términos de la Ley Federal sobre Metrología y Normalización y su Reglamento, para verificar el grado de cumplimiento con esta Norma.</a:t>
            </a:r>
            <a:endParaRPr lang="en-US" sz="1900" dirty="0"/>
          </a:p>
        </p:txBody>
      </p:sp>
      <p:sp>
        <p:nvSpPr>
          <p:cNvPr id="5" name="Text 2"/>
          <p:cNvSpPr/>
          <p:nvPr/>
        </p:nvSpPr>
        <p:spPr>
          <a:xfrm>
            <a:off x="966073" y="5956459"/>
            <a:ext cx="126982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6" name="Text 3"/>
          <p:cNvSpPr/>
          <p:nvPr/>
        </p:nvSpPr>
        <p:spPr>
          <a:xfrm>
            <a:off x="966073" y="6530102"/>
            <a:ext cx="12698254" cy="905828"/>
          </a:xfrm>
          <a:prstGeom prst="rect">
            <a:avLst/>
          </a:prstGeom>
          <a:noFill/>
          <a:ln/>
        </p:spPr>
        <p:txBody>
          <a:bodyPr wrap="square" lIns="0" tIns="0" rIns="0" bIns="0" rtlCol="0" anchor="t"/>
          <a:lstStyle/>
          <a:p>
            <a:pPr algn="l" marL="3429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Las unidades de verificación que evalúen la conformidad con la presente Norma, deberán aplicar los criterios de cumplimiento que prevé el procedimiento para la evaluación de la conformidad, de acuerdo con lo señalado en el Capítulo 12 de la misma.</a:t>
            </a:r>
            <a:endParaRPr lang="en-US" sz="1900" dirty="0"/>
          </a:p>
        </p:txBody>
      </p:sp>
    </p:spTree>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name="Slide 78">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9144000" y="0"/>
            <a:ext cx="5486400" cy="8229600"/>
          </a:xfrm>
          <a:prstGeom prst="rect">
            <a:avLst/>
          </a:prstGeom>
        </p:spPr>
      </p:pic>
      <p:sp>
        <p:nvSpPr>
          <p:cNvPr id="3" name="Text 0"/>
          <p:cNvSpPr/>
          <p:nvPr/>
        </p:nvSpPr>
        <p:spPr>
          <a:xfrm>
            <a:off x="966073" y="1439704"/>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4" name="Text 1"/>
          <p:cNvSpPr/>
          <p:nvPr/>
        </p:nvSpPr>
        <p:spPr>
          <a:xfrm>
            <a:off x="966073" y="1958935"/>
            <a:ext cx="7211854" cy="1207770"/>
          </a:xfrm>
          <a:prstGeom prst="rect">
            <a:avLst/>
          </a:prstGeom>
          <a:noFill/>
          <a:ln/>
        </p:spPr>
        <p:txBody>
          <a:bodyPr wrap="square" lIns="0" tIns="0" rIns="0" bIns="0" rtlCol="0" anchor="t"/>
          <a:lstStyle/>
          <a:p>
            <a:pPr algn="l" marL="3429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Las unidades de verificación acreditadas y aprobadas que evalúen el cumplimiento con esta Norma deberán emitir un dictamen, el cual habrá de contener:</a:t>
            </a:r>
            <a:endParaRPr lang="en-US" sz="1900" dirty="0"/>
          </a:p>
        </p:txBody>
      </p:sp>
      <p:sp>
        <p:nvSpPr>
          <p:cNvPr id="5" name="Text 2"/>
          <p:cNvSpPr/>
          <p:nvPr/>
        </p:nvSpPr>
        <p:spPr>
          <a:xfrm>
            <a:off x="966073" y="3438406"/>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6" name="Text 3"/>
          <p:cNvSpPr/>
          <p:nvPr/>
        </p:nvSpPr>
        <p:spPr>
          <a:xfrm>
            <a:off x="966073" y="4012049"/>
            <a:ext cx="7211854" cy="301943"/>
          </a:xfrm>
          <a:prstGeom prst="rect">
            <a:avLst/>
          </a:prstGeom>
          <a:noFill/>
          <a:ln/>
        </p:spPr>
        <p:txBody>
          <a:bodyPr wrap="none" lIns="0" tIns="0" rIns="0" bIns="0" rtlCol="0" anchor="t"/>
          <a:lstStyle/>
          <a:p>
            <a:pPr algn="l" lvl="1" marL="6858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Datos del centro de trabajo verificado:</a:t>
            </a:r>
            <a:endParaRPr lang="en-US" sz="1900" dirty="0"/>
          </a:p>
        </p:txBody>
      </p:sp>
      <p:sp>
        <p:nvSpPr>
          <p:cNvPr id="7" name="Text 4"/>
          <p:cNvSpPr/>
          <p:nvPr/>
        </p:nvSpPr>
        <p:spPr>
          <a:xfrm>
            <a:off x="966073" y="4585692"/>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8" name="Text 5"/>
          <p:cNvSpPr/>
          <p:nvPr/>
        </p:nvSpPr>
        <p:spPr>
          <a:xfrm>
            <a:off x="966073" y="5159335"/>
            <a:ext cx="7211854" cy="301943"/>
          </a:xfrm>
          <a:prstGeom prst="rect">
            <a:avLst/>
          </a:prstGeom>
          <a:noFill/>
          <a:ln/>
        </p:spPr>
        <p:txBody>
          <a:bodyPr wrap="none" lIns="0" tIns="0" rIns="0" bIns="0" rtlCol="0" anchor="t"/>
          <a:lstStyle/>
          <a:p>
            <a:pPr algn="l" lvl="2" marL="10287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El nombre, denominación o razón social.</a:t>
            </a:r>
            <a:endParaRPr lang="en-US" sz="1900" dirty="0"/>
          </a:p>
        </p:txBody>
      </p:sp>
      <p:sp>
        <p:nvSpPr>
          <p:cNvPr id="9" name="Text 6"/>
          <p:cNvSpPr/>
          <p:nvPr/>
        </p:nvSpPr>
        <p:spPr>
          <a:xfrm>
            <a:off x="966073" y="5545812"/>
            <a:ext cx="7211854" cy="301943"/>
          </a:xfrm>
          <a:prstGeom prst="rect">
            <a:avLst/>
          </a:prstGeom>
          <a:noFill/>
          <a:ln/>
        </p:spPr>
        <p:txBody>
          <a:bodyPr wrap="none" lIns="0" tIns="0" rIns="0" bIns="0" rtlCol="0" anchor="t"/>
          <a:lstStyle/>
          <a:p>
            <a:pPr algn="l" lvl="2" marL="10287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El Registro Federal de Contribuyentes.</a:t>
            </a:r>
            <a:endParaRPr lang="en-US" sz="1900" dirty="0"/>
          </a:p>
        </p:txBody>
      </p:sp>
      <p:sp>
        <p:nvSpPr>
          <p:cNvPr id="10" name="Text 7"/>
          <p:cNvSpPr/>
          <p:nvPr/>
        </p:nvSpPr>
        <p:spPr>
          <a:xfrm>
            <a:off x="966073" y="5932289"/>
            <a:ext cx="7211854" cy="301943"/>
          </a:xfrm>
          <a:prstGeom prst="rect">
            <a:avLst/>
          </a:prstGeom>
          <a:noFill/>
          <a:ln/>
        </p:spPr>
        <p:txBody>
          <a:bodyPr wrap="none" lIns="0" tIns="0" rIns="0" bIns="0" rtlCol="0" anchor="t"/>
          <a:lstStyle/>
          <a:p>
            <a:pPr algn="l" lvl="2" marL="10287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El domicilio completo.</a:t>
            </a:r>
            <a:endParaRPr lang="en-US" sz="1900" dirty="0"/>
          </a:p>
        </p:txBody>
      </p:sp>
      <p:sp>
        <p:nvSpPr>
          <p:cNvPr id="11" name="Text 8"/>
          <p:cNvSpPr/>
          <p:nvPr/>
        </p:nvSpPr>
        <p:spPr>
          <a:xfrm>
            <a:off x="966073" y="6318766"/>
            <a:ext cx="7211854" cy="301943"/>
          </a:xfrm>
          <a:prstGeom prst="rect">
            <a:avLst/>
          </a:prstGeom>
          <a:noFill/>
          <a:ln/>
        </p:spPr>
        <p:txBody>
          <a:bodyPr wrap="none" lIns="0" tIns="0" rIns="0" bIns="0" rtlCol="0" anchor="t"/>
          <a:lstStyle/>
          <a:p>
            <a:pPr algn="l" lvl="2" marL="10287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El teléfono.</a:t>
            </a:r>
            <a:endParaRPr lang="en-US" sz="1900" dirty="0"/>
          </a:p>
        </p:txBody>
      </p:sp>
      <p:sp>
        <p:nvSpPr>
          <p:cNvPr id="12" name="Text 9"/>
          <p:cNvSpPr/>
          <p:nvPr/>
        </p:nvSpPr>
        <p:spPr>
          <a:xfrm>
            <a:off x="966073" y="6705243"/>
            <a:ext cx="7211854" cy="301943"/>
          </a:xfrm>
          <a:prstGeom prst="rect">
            <a:avLst/>
          </a:prstGeom>
          <a:noFill/>
          <a:ln/>
        </p:spPr>
        <p:txBody>
          <a:bodyPr wrap="none" lIns="0" tIns="0" rIns="0" bIns="0" rtlCol="0" anchor="t"/>
          <a:lstStyle/>
          <a:p>
            <a:pPr algn="l" lvl="2" marL="10287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Su actividad principal.</a:t>
            </a:r>
            <a:endParaRPr lang="en-US" sz="1900" dirty="0"/>
          </a:p>
        </p:txBody>
      </p:sp>
    </p:spTree>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name="Slide 79">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5486400" cy="8229600"/>
          </a:xfrm>
          <a:prstGeom prst="rect">
            <a:avLst/>
          </a:prstGeom>
        </p:spPr>
      </p:pic>
      <p:sp>
        <p:nvSpPr>
          <p:cNvPr id="3" name="Text 0"/>
          <p:cNvSpPr/>
          <p:nvPr/>
        </p:nvSpPr>
        <p:spPr>
          <a:xfrm>
            <a:off x="6452473" y="1587698"/>
            <a:ext cx="7211854" cy="1207532"/>
          </a:xfrm>
          <a:prstGeom prst="rect">
            <a:avLst/>
          </a:prstGeom>
          <a:noFill/>
          <a:ln/>
        </p:spPr>
        <p:txBody>
          <a:bodyPr wrap="square" lIns="0" tIns="0" rIns="0" bIns="0" rtlCol="0" anchor="t"/>
          <a:lstStyle/>
          <a:p>
            <a:pPr algn="l" indent="0" marL="0">
              <a:lnSpc>
                <a:spcPts val="4750"/>
              </a:lnSpc>
              <a:buNone/>
            </a:pPr>
            <a:r>
              <a:rPr lang="en-US" sz="3800" b="1" dirty="0">
                <a:solidFill>
                  <a:srgbClr val="086FB0"/>
                </a:solidFill>
                <a:latin typeface="Raleway Bold" pitchFamily="34" charset="0"/>
                <a:ea typeface="Raleway Bold" pitchFamily="34" charset="-122"/>
                <a:cs typeface="Raleway Bold" pitchFamily="34" charset="-120"/>
              </a:rPr>
              <a:t>11. </a:t>
            </a:r>
            <a:pPr algn="l" indent="0" marL="0">
              <a:lnSpc>
                <a:spcPts val="4750"/>
              </a:lnSpc>
              <a:buNone/>
            </a:pPr>
            <a:r>
              <a:rPr lang="en-US" sz="3800" b="1" dirty="0">
                <a:solidFill>
                  <a:srgbClr val="086FB0"/>
                </a:solidFill>
                <a:latin typeface="Raleway Bold" pitchFamily="34" charset="0"/>
                <a:ea typeface="Raleway Bold" pitchFamily="34" charset="-122"/>
                <a:cs typeface="Raleway Bold" pitchFamily="34" charset="-120"/>
              </a:rPr>
              <a:t>Unidades de verificación</a:t>
            </a:r>
            <a:endParaRPr lang="en-US" sz="3800" dirty="0"/>
          </a:p>
        </p:txBody>
      </p:sp>
      <p:sp>
        <p:nvSpPr>
          <p:cNvPr id="4" name="Text 1"/>
          <p:cNvSpPr/>
          <p:nvPr/>
        </p:nvSpPr>
        <p:spPr>
          <a:xfrm>
            <a:off x="6452473" y="3157538"/>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5" name="Text 2"/>
          <p:cNvSpPr/>
          <p:nvPr/>
        </p:nvSpPr>
        <p:spPr>
          <a:xfrm>
            <a:off x="6452473" y="3731181"/>
            <a:ext cx="7211854" cy="301943"/>
          </a:xfrm>
          <a:prstGeom prst="rect">
            <a:avLst/>
          </a:prstGeom>
          <a:noFill/>
          <a:ln/>
        </p:spPr>
        <p:txBody>
          <a:bodyPr wrap="none" lIns="0" tIns="0" rIns="0" bIns="0" rtlCol="0" anchor="t"/>
          <a:lstStyle/>
          <a:p>
            <a:pPr algn="l" lvl="1" marL="6858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Datos de la unidad de verificación:</a:t>
            </a:r>
            <a:endParaRPr lang="en-US" sz="1900" dirty="0"/>
          </a:p>
        </p:txBody>
      </p:sp>
      <p:sp>
        <p:nvSpPr>
          <p:cNvPr id="6" name="Text 3"/>
          <p:cNvSpPr/>
          <p:nvPr/>
        </p:nvSpPr>
        <p:spPr>
          <a:xfrm>
            <a:off x="6452473" y="4304824"/>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7" name="Text 4"/>
          <p:cNvSpPr/>
          <p:nvPr/>
        </p:nvSpPr>
        <p:spPr>
          <a:xfrm>
            <a:off x="6452473" y="4878467"/>
            <a:ext cx="7211854" cy="301943"/>
          </a:xfrm>
          <a:prstGeom prst="rect">
            <a:avLst/>
          </a:prstGeom>
          <a:noFill/>
          <a:ln/>
        </p:spPr>
        <p:txBody>
          <a:bodyPr wrap="none" lIns="0" tIns="0" rIns="0" bIns="0" rtlCol="0" anchor="t"/>
          <a:lstStyle/>
          <a:p>
            <a:pPr algn="l" lvl="2" marL="10287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El nombre, denominación o razón social.</a:t>
            </a:r>
            <a:endParaRPr lang="en-US" sz="1900" dirty="0"/>
          </a:p>
        </p:txBody>
      </p:sp>
      <p:sp>
        <p:nvSpPr>
          <p:cNvPr id="8" name="Text 5"/>
          <p:cNvSpPr/>
          <p:nvPr/>
        </p:nvSpPr>
        <p:spPr>
          <a:xfrm>
            <a:off x="6452473" y="5264944"/>
            <a:ext cx="7211854" cy="301943"/>
          </a:xfrm>
          <a:prstGeom prst="rect">
            <a:avLst/>
          </a:prstGeom>
          <a:noFill/>
          <a:ln/>
        </p:spPr>
        <p:txBody>
          <a:bodyPr wrap="none" lIns="0" tIns="0" rIns="0" bIns="0" rtlCol="0" anchor="t"/>
          <a:lstStyle/>
          <a:p>
            <a:pPr algn="l" lvl="2" marL="10287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El número de acreditación.</a:t>
            </a:r>
            <a:endParaRPr lang="en-US" sz="1900" dirty="0"/>
          </a:p>
        </p:txBody>
      </p:sp>
      <p:sp>
        <p:nvSpPr>
          <p:cNvPr id="9" name="Text 6"/>
          <p:cNvSpPr/>
          <p:nvPr/>
        </p:nvSpPr>
        <p:spPr>
          <a:xfrm>
            <a:off x="6452473" y="5651421"/>
            <a:ext cx="7211854" cy="603885"/>
          </a:xfrm>
          <a:prstGeom prst="rect">
            <a:avLst/>
          </a:prstGeom>
          <a:noFill/>
          <a:ln/>
        </p:spPr>
        <p:txBody>
          <a:bodyPr wrap="square" lIns="0" tIns="0" rIns="0" bIns="0" rtlCol="0" anchor="t"/>
          <a:lstStyle/>
          <a:p>
            <a:pPr algn="l" lvl="2" marL="10287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El número de aprobación otorgado por la Secretaría del Trabajo y Previsión Social. </a:t>
            </a:r>
            <a:endParaRPr lang="en-US" sz="1900" dirty="0"/>
          </a:p>
        </p:txBody>
      </p:sp>
      <p:sp>
        <p:nvSpPr>
          <p:cNvPr id="10" name="Text 7"/>
          <p:cNvSpPr/>
          <p:nvPr/>
        </p:nvSpPr>
        <p:spPr>
          <a:xfrm>
            <a:off x="6452473" y="6339840"/>
            <a:ext cx="7211854" cy="301943"/>
          </a:xfrm>
          <a:prstGeom prst="rect">
            <a:avLst/>
          </a:prstGeom>
          <a:noFill/>
          <a:ln/>
        </p:spPr>
        <p:txBody>
          <a:bodyPr wrap="none" lIns="0" tIns="0" rIns="0" bIns="0" rtlCol="0" anchor="t"/>
          <a:lstStyle/>
          <a:p>
            <a:pPr algn="l" lvl="2" marL="10287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Su domicilio completo.</a:t>
            </a:r>
            <a:endParaRPr lang="en-US" sz="1900" dirty="0"/>
          </a:p>
        </p:txBody>
      </p:sp>
    </p:spTree>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name="Slide 80">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9144000" y="0"/>
            <a:ext cx="5486400" cy="8229600"/>
          </a:xfrm>
          <a:prstGeom prst="rect">
            <a:avLst/>
          </a:prstGeom>
        </p:spPr>
      </p:pic>
      <p:sp>
        <p:nvSpPr>
          <p:cNvPr id="3" name="Text 0"/>
          <p:cNvSpPr/>
          <p:nvPr/>
        </p:nvSpPr>
        <p:spPr>
          <a:xfrm>
            <a:off x="966073" y="1693188"/>
            <a:ext cx="7211854" cy="301943"/>
          </a:xfrm>
          <a:prstGeom prst="rect">
            <a:avLst/>
          </a:prstGeom>
          <a:noFill/>
          <a:ln/>
        </p:spPr>
        <p:txBody>
          <a:bodyPr wrap="none" lIns="0" tIns="0" rIns="0" bIns="0" rtlCol="0" anchor="t"/>
          <a:lstStyle/>
          <a:p>
            <a:pPr algn="l" marL="3429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Datos del dictamen:</a:t>
            </a:r>
            <a:endParaRPr lang="en-US" sz="1900" dirty="0"/>
          </a:p>
        </p:txBody>
      </p:sp>
      <p:sp>
        <p:nvSpPr>
          <p:cNvPr id="4" name="Text 1"/>
          <p:cNvSpPr/>
          <p:nvPr/>
        </p:nvSpPr>
        <p:spPr>
          <a:xfrm>
            <a:off x="966073" y="2266831"/>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5" name="Text 2"/>
          <p:cNvSpPr/>
          <p:nvPr/>
        </p:nvSpPr>
        <p:spPr>
          <a:xfrm>
            <a:off x="966073" y="2840474"/>
            <a:ext cx="7211854" cy="301943"/>
          </a:xfrm>
          <a:prstGeom prst="rect">
            <a:avLst/>
          </a:prstGeom>
          <a:noFill/>
          <a:ln/>
        </p:spPr>
        <p:txBody>
          <a:bodyPr wrap="none" lIns="0" tIns="0" rIns="0" bIns="0" rtlCol="0" anchor="t"/>
          <a:lstStyle/>
          <a:p>
            <a:pPr algn="l" lvl="1" marL="6858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La clave y nombre de la norma.</a:t>
            </a:r>
            <a:endParaRPr lang="en-US" sz="1900" dirty="0"/>
          </a:p>
        </p:txBody>
      </p:sp>
      <p:sp>
        <p:nvSpPr>
          <p:cNvPr id="6" name="Text 3"/>
          <p:cNvSpPr/>
          <p:nvPr/>
        </p:nvSpPr>
        <p:spPr>
          <a:xfrm>
            <a:off x="966073" y="3226951"/>
            <a:ext cx="7211854" cy="603885"/>
          </a:xfrm>
          <a:prstGeom prst="rect">
            <a:avLst/>
          </a:prstGeom>
          <a:noFill/>
          <a:ln/>
        </p:spPr>
        <p:txBody>
          <a:bodyPr wrap="square" lIns="0" tIns="0" rIns="0" bIns="0" rtlCol="0" anchor="t"/>
          <a:lstStyle/>
          <a:p>
            <a:pPr algn="l" lvl="1" marL="6858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El nombre del verificador evaluado y aprobado.</a:t>
            </a:r>
            <a:endParaRPr lang="en-US" sz="1900" dirty="0"/>
          </a:p>
        </p:txBody>
      </p:sp>
      <p:sp>
        <p:nvSpPr>
          <p:cNvPr id="7" name="Text 4"/>
          <p:cNvSpPr/>
          <p:nvPr/>
        </p:nvSpPr>
        <p:spPr>
          <a:xfrm>
            <a:off x="966073" y="3915370"/>
            <a:ext cx="7211854" cy="301943"/>
          </a:xfrm>
          <a:prstGeom prst="rect">
            <a:avLst/>
          </a:prstGeom>
          <a:noFill/>
          <a:ln/>
        </p:spPr>
        <p:txBody>
          <a:bodyPr wrap="none" lIns="0" tIns="0" rIns="0" bIns="0" rtlCol="0" anchor="t"/>
          <a:lstStyle/>
          <a:p>
            <a:pPr algn="l" lvl="1" marL="6858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La fecha de verificación.</a:t>
            </a:r>
            <a:endParaRPr lang="en-US" sz="1900" dirty="0"/>
          </a:p>
        </p:txBody>
      </p:sp>
      <p:sp>
        <p:nvSpPr>
          <p:cNvPr id="8" name="Text 5"/>
          <p:cNvSpPr/>
          <p:nvPr/>
        </p:nvSpPr>
        <p:spPr>
          <a:xfrm>
            <a:off x="966073" y="4301847"/>
            <a:ext cx="7211854" cy="301943"/>
          </a:xfrm>
          <a:prstGeom prst="rect">
            <a:avLst/>
          </a:prstGeom>
          <a:noFill/>
          <a:ln/>
        </p:spPr>
        <p:txBody>
          <a:bodyPr wrap="none" lIns="0" tIns="0" rIns="0" bIns="0" rtlCol="0" anchor="t"/>
          <a:lstStyle/>
          <a:p>
            <a:pPr algn="l" lvl="1" marL="6858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El número de dictamen.</a:t>
            </a:r>
            <a:endParaRPr lang="en-US" sz="1900" dirty="0"/>
          </a:p>
        </p:txBody>
      </p:sp>
      <p:sp>
        <p:nvSpPr>
          <p:cNvPr id="9" name="Text 6"/>
          <p:cNvSpPr/>
          <p:nvPr/>
        </p:nvSpPr>
        <p:spPr>
          <a:xfrm>
            <a:off x="966073" y="4688324"/>
            <a:ext cx="7211854" cy="301943"/>
          </a:xfrm>
          <a:prstGeom prst="rect">
            <a:avLst/>
          </a:prstGeom>
          <a:noFill/>
          <a:ln/>
        </p:spPr>
        <p:txBody>
          <a:bodyPr wrap="none" lIns="0" tIns="0" rIns="0" bIns="0" rtlCol="0" anchor="t"/>
          <a:lstStyle/>
          <a:p>
            <a:pPr algn="l" lvl="1" marL="6858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La vigencia del dictamen.</a:t>
            </a:r>
            <a:endParaRPr lang="en-US" sz="1900" dirty="0"/>
          </a:p>
        </p:txBody>
      </p:sp>
      <p:sp>
        <p:nvSpPr>
          <p:cNvPr id="10" name="Text 7"/>
          <p:cNvSpPr/>
          <p:nvPr/>
        </p:nvSpPr>
        <p:spPr>
          <a:xfrm>
            <a:off x="966073" y="5074801"/>
            <a:ext cx="7211854" cy="301943"/>
          </a:xfrm>
          <a:prstGeom prst="rect">
            <a:avLst/>
          </a:prstGeom>
          <a:noFill/>
          <a:ln/>
        </p:spPr>
        <p:txBody>
          <a:bodyPr wrap="none" lIns="0" tIns="0" rIns="0" bIns="0" rtlCol="0" anchor="t"/>
          <a:lstStyle/>
          <a:p>
            <a:pPr algn="l" lvl="1" marL="6858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El lugar de emisión del dictamen.</a:t>
            </a:r>
            <a:endParaRPr lang="en-US" sz="1900" dirty="0"/>
          </a:p>
        </p:txBody>
      </p:sp>
      <p:sp>
        <p:nvSpPr>
          <p:cNvPr id="11" name="Text 8"/>
          <p:cNvSpPr/>
          <p:nvPr/>
        </p:nvSpPr>
        <p:spPr>
          <a:xfrm>
            <a:off x="966073" y="5461278"/>
            <a:ext cx="7211854" cy="301943"/>
          </a:xfrm>
          <a:prstGeom prst="rect">
            <a:avLst/>
          </a:prstGeom>
          <a:noFill/>
          <a:ln/>
        </p:spPr>
        <p:txBody>
          <a:bodyPr wrap="none" lIns="0" tIns="0" rIns="0" bIns="0" rtlCol="0" anchor="t"/>
          <a:lstStyle/>
          <a:p>
            <a:pPr algn="l" lvl="1" marL="6858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La fecha de emisión del dictamen.</a:t>
            </a:r>
            <a:endParaRPr lang="en-US" sz="1900" dirty="0"/>
          </a:p>
        </p:txBody>
      </p:sp>
      <p:sp>
        <p:nvSpPr>
          <p:cNvPr id="12" name="Text 9"/>
          <p:cNvSpPr/>
          <p:nvPr/>
        </p:nvSpPr>
        <p:spPr>
          <a:xfrm>
            <a:off x="966073" y="5847755"/>
            <a:ext cx="7211854" cy="905828"/>
          </a:xfrm>
          <a:prstGeom prst="rect">
            <a:avLst/>
          </a:prstGeom>
          <a:noFill/>
          <a:ln/>
        </p:spPr>
        <p:txBody>
          <a:bodyPr wrap="square" lIns="0" tIns="0" rIns="0" bIns="0" rtlCol="0" anchor="t"/>
          <a:lstStyle/>
          <a:p>
            <a:pPr algn="l" lvl="1" marL="6858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El número de registro del dictamen emitido por la Secretaría del Trabajo y Previsión Social al rendirse el informe respectivo.</a:t>
            </a:r>
            <a:endParaRPr lang="en-US" sz="1900" dirty="0"/>
          </a:p>
        </p:txBody>
      </p:sp>
    </p:spTree>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name="Slide 81">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5486400" cy="8229600"/>
          </a:xfrm>
          <a:prstGeom prst="rect">
            <a:avLst/>
          </a:prstGeom>
        </p:spPr>
      </p:pic>
      <p:sp>
        <p:nvSpPr>
          <p:cNvPr id="3" name="Text 0"/>
          <p:cNvSpPr/>
          <p:nvPr/>
        </p:nvSpPr>
        <p:spPr>
          <a:xfrm>
            <a:off x="6452473" y="1611749"/>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4" name="Text 1"/>
          <p:cNvSpPr/>
          <p:nvPr/>
        </p:nvSpPr>
        <p:spPr>
          <a:xfrm>
            <a:off x="6452473" y="2185392"/>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5" name="Text 2"/>
          <p:cNvSpPr/>
          <p:nvPr/>
        </p:nvSpPr>
        <p:spPr>
          <a:xfrm>
            <a:off x="6452473" y="2759035"/>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6" name="Text 3"/>
          <p:cNvSpPr/>
          <p:nvPr/>
        </p:nvSpPr>
        <p:spPr>
          <a:xfrm>
            <a:off x="6452473" y="3332678"/>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7" name="Text 4"/>
          <p:cNvSpPr/>
          <p:nvPr/>
        </p:nvSpPr>
        <p:spPr>
          <a:xfrm>
            <a:off x="6452473" y="3906322"/>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8" name="Text 5"/>
          <p:cNvSpPr/>
          <p:nvPr/>
        </p:nvSpPr>
        <p:spPr>
          <a:xfrm>
            <a:off x="6452473" y="4479965"/>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9" name="Text 6"/>
          <p:cNvSpPr/>
          <p:nvPr/>
        </p:nvSpPr>
        <p:spPr>
          <a:xfrm>
            <a:off x="6452473" y="5053608"/>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10" name="Text 7"/>
          <p:cNvSpPr/>
          <p:nvPr/>
        </p:nvSpPr>
        <p:spPr>
          <a:xfrm>
            <a:off x="6452473" y="5627251"/>
            <a:ext cx="7211854" cy="1207770"/>
          </a:xfrm>
          <a:prstGeom prst="rect">
            <a:avLst/>
          </a:prstGeom>
          <a:noFill/>
          <a:ln/>
        </p:spPr>
        <p:txBody>
          <a:bodyPr wrap="square" lIns="0" tIns="0" rIns="0" bIns="0" rtlCol="0" anchor="t"/>
          <a:lstStyle/>
          <a:p>
            <a:pPr algn="l" marL="3429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La vigencia de los dictámenes emitidos por las unidades de verificación será de dos años, siempre y cuando no sean modificadas las condiciones que sirvieron para su emisión.</a:t>
            </a:r>
            <a:endParaRPr lang="en-US" sz="1900" dirty="0"/>
          </a:p>
        </p:txBody>
      </p:sp>
    </p:spTree>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name="Slide 82">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3019187"/>
          </a:xfrm>
          <a:prstGeom prst="rect">
            <a:avLst/>
          </a:prstGeom>
        </p:spPr>
      </p:pic>
      <p:sp>
        <p:nvSpPr>
          <p:cNvPr id="3" name="Text 0"/>
          <p:cNvSpPr/>
          <p:nvPr/>
        </p:nvSpPr>
        <p:spPr>
          <a:xfrm>
            <a:off x="966073" y="4042291"/>
            <a:ext cx="12698254" cy="1207532"/>
          </a:xfrm>
          <a:prstGeom prst="rect">
            <a:avLst/>
          </a:prstGeom>
          <a:noFill/>
          <a:ln/>
        </p:spPr>
        <p:txBody>
          <a:bodyPr wrap="square" lIns="0" tIns="0" rIns="0" bIns="0" rtlCol="0" anchor="t"/>
          <a:lstStyle/>
          <a:p>
            <a:pPr algn="l" indent="0" marL="0">
              <a:lnSpc>
                <a:spcPts val="4750"/>
              </a:lnSpc>
              <a:buNone/>
            </a:pPr>
            <a:r>
              <a:rPr lang="en-US" sz="3800" b="1" dirty="0">
                <a:solidFill>
                  <a:srgbClr val="086FB0"/>
                </a:solidFill>
                <a:latin typeface="Raleway Bold" pitchFamily="34" charset="0"/>
                <a:ea typeface="Raleway Bold" pitchFamily="34" charset="-122"/>
                <a:cs typeface="Raleway Bold" pitchFamily="34" charset="-120"/>
              </a:rPr>
              <a:t>12. </a:t>
            </a:r>
            <a:pPr algn="l" indent="0" marL="0">
              <a:lnSpc>
                <a:spcPts val="4750"/>
              </a:lnSpc>
              <a:buNone/>
            </a:pPr>
            <a:r>
              <a:rPr lang="en-US" sz="3800" b="1" dirty="0">
                <a:solidFill>
                  <a:srgbClr val="086FB0"/>
                </a:solidFill>
                <a:latin typeface="Raleway Bold" pitchFamily="34" charset="0"/>
                <a:ea typeface="Raleway Bold" pitchFamily="34" charset="-122"/>
                <a:cs typeface="Raleway Bold" pitchFamily="34" charset="-120"/>
              </a:rPr>
              <a:t>Procedimiento para la evaluación de la conformidad</a:t>
            </a:r>
            <a:endParaRPr lang="en-US" sz="3800" dirty="0"/>
          </a:p>
        </p:txBody>
      </p:sp>
      <p:sp>
        <p:nvSpPr>
          <p:cNvPr id="4" name="Text 1"/>
          <p:cNvSpPr/>
          <p:nvPr/>
        </p:nvSpPr>
        <p:spPr>
          <a:xfrm>
            <a:off x="966073" y="5612130"/>
            <a:ext cx="12698254" cy="905828"/>
          </a:xfrm>
          <a:prstGeom prst="rect">
            <a:avLst/>
          </a:prstGeom>
          <a:noFill/>
          <a:ln/>
        </p:spPr>
        <p:txBody>
          <a:bodyPr wrap="square" lIns="0" tIns="0" rIns="0" bIns="0" rtlCol="0" anchor="t"/>
          <a:lstStyle/>
          <a:p>
            <a:pPr algn="l" marL="3429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Este procedimiento para la evaluación de la conformidad aplica tanto a las visitas de inspección desarrolladas por la autoridad laboral, como a las visitas de verificación que realicen las unidades de verificación.</a:t>
            </a:r>
            <a:endParaRPr lang="en-US" sz="1900" dirty="0"/>
          </a:p>
        </p:txBody>
      </p:sp>
      <p:sp>
        <p:nvSpPr>
          <p:cNvPr id="5" name="Text 2"/>
          <p:cNvSpPr/>
          <p:nvPr/>
        </p:nvSpPr>
        <p:spPr>
          <a:xfrm>
            <a:off x="966073" y="6602492"/>
            <a:ext cx="12698254" cy="603885"/>
          </a:xfrm>
          <a:prstGeom prst="rect">
            <a:avLst/>
          </a:prstGeom>
          <a:noFill/>
          <a:ln/>
        </p:spPr>
        <p:txBody>
          <a:bodyPr wrap="square" lIns="0" tIns="0" rIns="0" bIns="0" rtlCol="0" anchor="t"/>
          <a:lstStyle/>
          <a:p>
            <a:pPr algn="l" marL="3429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El dictamen de verificación vigente deberá estar a disposición de la autoridad laboral cuando ésta lo solicite.</a:t>
            </a:r>
            <a:endParaRPr lang="en-US" sz="1900" dirty="0"/>
          </a:p>
        </p:txBody>
      </p:sp>
    </p:spTree>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name="Slide 83">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5486400" cy="8229600"/>
          </a:xfrm>
          <a:prstGeom prst="rect">
            <a:avLst/>
          </a:prstGeom>
        </p:spPr>
      </p:pic>
      <p:sp>
        <p:nvSpPr>
          <p:cNvPr id="3" name="Text 0"/>
          <p:cNvSpPr/>
          <p:nvPr/>
        </p:nvSpPr>
        <p:spPr>
          <a:xfrm>
            <a:off x="6452473" y="2016442"/>
            <a:ext cx="7211854" cy="1811298"/>
          </a:xfrm>
          <a:prstGeom prst="rect">
            <a:avLst/>
          </a:prstGeom>
          <a:noFill/>
          <a:ln/>
        </p:spPr>
        <p:txBody>
          <a:bodyPr wrap="square" lIns="0" tIns="0" rIns="0" bIns="0" rtlCol="0" anchor="t"/>
          <a:lstStyle/>
          <a:p>
            <a:pPr algn="l" indent="0" marL="0">
              <a:lnSpc>
                <a:spcPts val="4750"/>
              </a:lnSpc>
              <a:buNone/>
            </a:pPr>
            <a:r>
              <a:rPr lang="en-US" sz="3800" b="1" dirty="0">
                <a:solidFill>
                  <a:srgbClr val="086FB0"/>
                </a:solidFill>
                <a:latin typeface="Raleway Bold" pitchFamily="34" charset="0"/>
                <a:ea typeface="Raleway Bold" pitchFamily="34" charset="-122"/>
                <a:cs typeface="Raleway Bold" pitchFamily="34" charset="-120"/>
              </a:rPr>
              <a:t>12. </a:t>
            </a:r>
            <a:pPr algn="l" indent="0" marL="0">
              <a:lnSpc>
                <a:spcPts val="4750"/>
              </a:lnSpc>
              <a:buNone/>
            </a:pPr>
            <a:r>
              <a:rPr lang="en-US" sz="3800" b="1" dirty="0">
                <a:solidFill>
                  <a:srgbClr val="086FB0"/>
                </a:solidFill>
                <a:latin typeface="Raleway Bold" pitchFamily="34" charset="0"/>
                <a:ea typeface="Raleway Bold" pitchFamily="34" charset="-122"/>
                <a:cs typeface="Raleway Bold" pitchFamily="34" charset="-120"/>
              </a:rPr>
              <a:t>Procedimiento para la evaluación de la conformidad</a:t>
            </a:r>
            <a:endParaRPr lang="en-US" sz="3800" dirty="0"/>
          </a:p>
        </p:txBody>
      </p:sp>
      <p:sp>
        <p:nvSpPr>
          <p:cNvPr id="4" name="Text 1"/>
          <p:cNvSpPr/>
          <p:nvPr/>
        </p:nvSpPr>
        <p:spPr>
          <a:xfrm>
            <a:off x="6452473" y="4190048"/>
            <a:ext cx="7211854"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5" name="Text 2"/>
          <p:cNvSpPr/>
          <p:nvPr/>
        </p:nvSpPr>
        <p:spPr>
          <a:xfrm>
            <a:off x="6452473" y="4703326"/>
            <a:ext cx="7211854" cy="1509713"/>
          </a:xfrm>
          <a:prstGeom prst="rect">
            <a:avLst/>
          </a:prstGeom>
          <a:noFill/>
          <a:ln/>
        </p:spPr>
        <p:txBody>
          <a:bodyPr wrap="square" lIns="0" tIns="0" rIns="0" bIns="0" rtlCol="0" anchor="t"/>
          <a:lstStyle/>
          <a:p>
            <a:pPr algn="l" indent="0" marL="0">
              <a:lnSpc>
                <a:spcPts val="2350"/>
              </a:lnSpc>
              <a:buNone/>
            </a:pPr>
            <a:r>
              <a:rPr lang="en-US" sz="2350" dirty="0">
                <a:solidFill>
                  <a:srgbClr val="666666"/>
                </a:solidFill>
                <a:latin typeface="Raleway Light" pitchFamily="34" charset="0"/>
                <a:ea typeface="Raleway Light" pitchFamily="34" charset="-122"/>
                <a:cs typeface="Raleway Light" pitchFamily="34" charset="-120"/>
              </a:rPr>
              <a:t>Los aspectos a verificar durante la evaluación de la conformidad de la presente Norma se realizará, según aplique, mediante la constatación física, revisión documental, registros o entrevistas, de conformidad con lo siguiente:</a:t>
            </a:r>
            <a:endParaRPr lang="en-US" sz="2350" dirty="0"/>
          </a:p>
        </p:txBody>
      </p:sp>
    </p:spTree>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name="Slide 84">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3016448"/>
          </a:xfrm>
          <a:prstGeom prst="rect">
            <a:avLst/>
          </a:prstGeom>
        </p:spPr>
      </p:pic>
      <p:sp>
        <p:nvSpPr>
          <p:cNvPr id="3" name="Text 0"/>
          <p:cNvSpPr/>
          <p:nvPr/>
        </p:nvSpPr>
        <p:spPr>
          <a:xfrm>
            <a:off x="965240" y="3897273"/>
            <a:ext cx="5656898" cy="301704"/>
          </a:xfrm>
          <a:prstGeom prst="rect">
            <a:avLst/>
          </a:prstGeom>
          <a:noFill/>
          <a:ln/>
        </p:spPr>
        <p:txBody>
          <a:bodyPr wrap="none" lIns="0" tIns="0" rIns="0" bIns="0" rtlCol="0" anchor="t"/>
          <a:lstStyle/>
          <a:p>
            <a:pPr algn="l" indent="0" marL="0">
              <a:lnSpc>
                <a:spcPts val="2350"/>
              </a:lnSpc>
              <a:buNone/>
            </a:pPr>
            <a:endParaRPr lang="en-US" sz="2350" dirty="0"/>
          </a:p>
        </p:txBody>
      </p:sp>
      <p:sp>
        <p:nvSpPr>
          <p:cNvPr id="4" name="Text 1"/>
          <p:cNvSpPr/>
          <p:nvPr/>
        </p:nvSpPr>
        <p:spPr>
          <a:xfrm>
            <a:off x="965240" y="4416147"/>
            <a:ext cx="5656898" cy="2413635"/>
          </a:xfrm>
          <a:prstGeom prst="rect">
            <a:avLst/>
          </a:prstGeom>
          <a:noFill/>
          <a:ln/>
        </p:spPr>
        <p:txBody>
          <a:bodyPr wrap="square" lIns="0" tIns="0" rIns="0" bIns="0" rtlCol="0" anchor="t"/>
          <a:lstStyle/>
          <a:p>
            <a:pPr algn="l" marL="3429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Para la selección de trabajadores por entrevistar, con el propósito de constatar el cumplimiento de las disposiciones que dispone el presente procedimiento para la evaluación de la conformidad, se aplicará el criterio muestral contenido en la Tabla 2</a:t>
            </a:r>
            <a:pPr algn="l" indent="0" marL="0">
              <a:lnSpc>
                <a:spcPts val="1900"/>
              </a:lnSpc>
              <a:buNone/>
            </a:pPr>
            <a:r>
              <a:rPr lang="en-US" sz="1900" b="1" dirty="0">
                <a:solidFill>
                  <a:srgbClr val="666666"/>
                </a:solidFill>
                <a:latin typeface="Raleway Light" pitchFamily="34" charset="0"/>
                <a:ea typeface="Raleway Light" pitchFamily="34" charset="-122"/>
                <a:cs typeface="Raleway Light" pitchFamily="34" charset="-120"/>
              </a:rPr>
              <a:t> </a:t>
            </a:r>
            <a:pPr algn="l" indent="0" marL="0">
              <a:lnSpc>
                <a:spcPts val="1900"/>
              </a:lnSpc>
              <a:buNone/>
            </a:pPr>
            <a:r>
              <a:rPr lang="en-US" sz="1900" dirty="0">
                <a:solidFill>
                  <a:srgbClr val="666666"/>
                </a:solidFill>
                <a:latin typeface="Raleway Light" pitchFamily="34" charset="0"/>
                <a:ea typeface="Raleway Light" pitchFamily="34" charset="-122"/>
                <a:cs typeface="Raleway Light" pitchFamily="34" charset="-120"/>
              </a:rPr>
              <a:t>siguiente:</a:t>
            </a:r>
            <a:endParaRPr lang="en-US" sz="1900" dirty="0"/>
          </a:p>
        </p:txBody>
      </p:sp>
      <p:sp>
        <p:nvSpPr>
          <p:cNvPr id="5" name="Text 2"/>
          <p:cNvSpPr/>
          <p:nvPr/>
        </p:nvSpPr>
        <p:spPr>
          <a:xfrm>
            <a:off x="965240" y="7046952"/>
            <a:ext cx="5656898" cy="301704"/>
          </a:xfrm>
          <a:prstGeom prst="rect">
            <a:avLst/>
          </a:prstGeom>
          <a:noFill/>
          <a:ln/>
        </p:spPr>
        <p:txBody>
          <a:bodyPr wrap="none" lIns="0" tIns="0" rIns="0" bIns="0" rtlCol="0" anchor="t"/>
          <a:lstStyle/>
          <a:p>
            <a:pPr algn="l" indent="0" marL="0">
              <a:lnSpc>
                <a:spcPts val="2350"/>
              </a:lnSpc>
              <a:buNone/>
            </a:pPr>
            <a:endParaRPr lang="en-US" sz="2350" dirty="0"/>
          </a:p>
        </p:txBody>
      </p:sp>
      <p:pic>
        <p:nvPicPr>
          <p:cNvPr id="6" name="Image 1" descr="preencoded.png">    </p:cNvPr>
          <p:cNvPicPr>
            <a:picLocks noChangeAspect="1"/>
          </p:cNvPicPr>
          <p:nvPr/>
        </p:nvPicPr>
        <p:blipFill>
          <a:blip r:embed="rId2"/>
          <a:stretch>
            <a:fillRect/>
          </a:stretch>
        </p:blipFill>
        <p:spPr>
          <a:xfrm>
            <a:off x="7218402" y="3951565"/>
            <a:ext cx="6454259" cy="3056096"/>
          </a:xfrm>
          <a:prstGeom prst="rect">
            <a:avLst/>
          </a:prstGeom>
        </p:spPr>
      </p:pic>
    </p:spTree>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name="Slide 85">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9144000" y="0"/>
            <a:ext cx="5486400" cy="8229600"/>
          </a:xfrm>
          <a:prstGeom prst="rect">
            <a:avLst/>
          </a:prstGeom>
        </p:spPr>
      </p:pic>
      <p:sp>
        <p:nvSpPr>
          <p:cNvPr id="3" name="Text 0"/>
          <p:cNvSpPr/>
          <p:nvPr/>
        </p:nvSpPr>
        <p:spPr>
          <a:xfrm>
            <a:off x="966073" y="1460778"/>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4" name="Text 1"/>
          <p:cNvSpPr/>
          <p:nvPr/>
        </p:nvSpPr>
        <p:spPr>
          <a:xfrm>
            <a:off x="966073" y="2034421"/>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5" name="Text 2"/>
          <p:cNvSpPr/>
          <p:nvPr/>
        </p:nvSpPr>
        <p:spPr>
          <a:xfrm>
            <a:off x="966073" y="2608064"/>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6" name="Text 3"/>
          <p:cNvSpPr/>
          <p:nvPr/>
        </p:nvSpPr>
        <p:spPr>
          <a:xfrm>
            <a:off x="966073" y="3181707"/>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7" name="Text 4"/>
          <p:cNvSpPr/>
          <p:nvPr/>
        </p:nvSpPr>
        <p:spPr>
          <a:xfrm>
            <a:off x="966073" y="3755350"/>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8" name="Text 5"/>
          <p:cNvSpPr/>
          <p:nvPr/>
        </p:nvSpPr>
        <p:spPr>
          <a:xfrm>
            <a:off x="966073" y="4328993"/>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9" name="Text 6"/>
          <p:cNvSpPr/>
          <p:nvPr/>
        </p:nvSpPr>
        <p:spPr>
          <a:xfrm>
            <a:off x="966073" y="4902637"/>
            <a:ext cx="7211854"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10" name="Text 7"/>
          <p:cNvSpPr/>
          <p:nvPr/>
        </p:nvSpPr>
        <p:spPr>
          <a:xfrm>
            <a:off x="966073" y="5476280"/>
            <a:ext cx="7211854" cy="1509713"/>
          </a:xfrm>
          <a:prstGeom prst="rect">
            <a:avLst/>
          </a:prstGeom>
          <a:noFill/>
          <a:ln/>
        </p:spPr>
        <p:txBody>
          <a:bodyPr wrap="square" lIns="0" tIns="0" rIns="0" bIns="0" rtlCol="0" anchor="t"/>
          <a:lstStyle/>
          <a:p>
            <a:pPr algn="l" marL="3429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Las evidencias de tipo documental o los registros a que alude esta Norma (NOM-036-1-STPS-2018) podrán exhibirse de manera impresa o en medios informáticos o digitales, y se deberán conservar al menos durante un año.</a:t>
            </a:r>
            <a:endParaRPr lang="en-US" sz="1900" dirty="0"/>
          </a:p>
        </p:txBody>
      </p:sp>
    </p:spTree>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name="Slide 86">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4528780"/>
          </a:xfrm>
          <a:prstGeom prst="rect">
            <a:avLst/>
          </a:prstGeom>
        </p:spPr>
      </p:pic>
      <p:sp>
        <p:nvSpPr>
          <p:cNvPr id="3" name="Text 0"/>
          <p:cNvSpPr/>
          <p:nvPr/>
        </p:nvSpPr>
        <p:spPr>
          <a:xfrm>
            <a:off x="966073" y="5594152"/>
            <a:ext cx="4830723" cy="603766"/>
          </a:xfrm>
          <a:prstGeom prst="rect">
            <a:avLst/>
          </a:prstGeom>
          <a:noFill/>
          <a:ln/>
        </p:spPr>
        <p:txBody>
          <a:bodyPr wrap="none" lIns="0" tIns="0" rIns="0" bIns="0" rtlCol="0" anchor="t"/>
          <a:lstStyle/>
          <a:p>
            <a:pPr algn="l" indent="0" marL="0">
              <a:lnSpc>
                <a:spcPts val="4750"/>
              </a:lnSpc>
              <a:buNone/>
            </a:pPr>
            <a:r>
              <a:rPr lang="en-US" sz="3800" b="1" dirty="0">
                <a:solidFill>
                  <a:srgbClr val="086FB0"/>
                </a:solidFill>
                <a:latin typeface="Raleway Bold" pitchFamily="34" charset="0"/>
                <a:ea typeface="Raleway Bold" pitchFamily="34" charset="-122"/>
                <a:cs typeface="Raleway Bold" pitchFamily="34" charset="-120"/>
              </a:rPr>
              <a:t>13. </a:t>
            </a:r>
            <a:pPr algn="l" indent="0" marL="0">
              <a:lnSpc>
                <a:spcPts val="4750"/>
              </a:lnSpc>
              <a:buNone/>
            </a:pPr>
            <a:r>
              <a:rPr lang="en-US" sz="3800" b="1" dirty="0">
                <a:solidFill>
                  <a:srgbClr val="086FB0"/>
                </a:solidFill>
                <a:latin typeface="Raleway Bold" pitchFamily="34" charset="0"/>
                <a:ea typeface="Raleway Bold" pitchFamily="34" charset="-122"/>
                <a:cs typeface="Raleway Bold" pitchFamily="34" charset="-120"/>
              </a:rPr>
              <a:t>Vigilancia</a:t>
            </a:r>
            <a:endParaRPr lang="en-US" sz="3800" dirty="0"/>
          </a:p>
        </p:txBody>
      </p:sp>
      <p:sp>
        <p:nvSpPr>
          <p:cNvPr id="4" name="Text 1"/>
          <p:cNvSpPr/>
          <p:nvPr/>
        </p:nvSpPr>
        <p:spPr>
          <a:xfrm>
            <a:off x="966073" y="6560225"/>
            <a:ext cx="12698254" cy="603885"/>
          </a:xfrm>
          <a:prstGeom prst="rect">
            <a:avLst/>
          </a:prstGeom>
          <a:noFill/>
          <a:ln/>
        </p:spPr>
        <p:txBody>
          <a:bodyPr wrap="square" lIns="0" tIns="0" rIns="0" bIns="0" rtlCol="0" anchor="t"/>
          <a:lstStyle/>
          <a:p>
            <a:pPr algn="l" marL="342900" indent="-342900">
              <a:lnSpc>
                <a:spcPts val="1900"/>
              </a:lnSpc>
              <a:buSzPct val="100000"/>
              <a:buChar char="•"/>
            </a:pPr>
            <a:r>
              <a:rPr lang="en-US" sz="1900" dirty="0">
                <a:solidFill>
                  <a:srgbClr val="666666"/>
                </a:solidFill>
                <a:latin typeface="Raleway Light" pitchFamily="34" charset="0"/>
                <a:ea typeface="Raleway Light" pitchFamily="34" charset="-122"/>
                <a:cs typeface="Raleway Light" pitchFamily="34" charset="-120"/>
              </a:rPr>
              <a:t>La vigilancia del cumplimiento de la presente Norma Oficial Mexicana corresponde a la Secretaría del Trabajo y Previsión Social.</a:t>
            </a:r>
            <a:endParaRPr lang="en-US" sz="1900" dirty="0"/>
          </a:p>
        </p:txBody>
      </p:sp>
    </p:spTree>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name="Slide 87">
    <p:spTree>
      <p:nvGrpSpPr>
        <p:cNvPr id="1" name=""/>
        <p:cNvGrpSpPr/>
        <p:nvPr/>
      </p:nvGrpSpPr>
      <p:grpSpPr>
        <a:xfrm>
          <a:off x="0" y="0"/>
          <a:ext cx="0" cy="0"/>
          <a:chOff x="0" y="0"/>
          <a:chExt cx="0" cy="0"/>
        </a:xfrm>
      </p:grpSpPr>
      <p:sp>
        <p:nvSpPr>
          <p:cNvPr id="2" name="Text 0"/>
          <p:cNvSpPr/>
          <p:nvPr/>
        </p:nvSpPr>
        <p:spPr>
          <a:xfrm>
            <a:off x="921663" y="751284"/>
            <a:ext cx="4608790" cy="576024"/>
          </a:xfrm>
          <a:prstGeom prst="rect">
            <a:avLst/>
          </a:prstGeom>
          <a:noFill/>
          <a:ln/>
        </p:spPr>
        <p:txBody>
          <a:bodyPr wrap="none" lIns="0" tIns="0" rIns="0" bIns="0" rtlCol="0" anchor="t"/>
          <a:lstStyle/>
          <a:p>
            <a:pPr algn="l" indent="0" marL="0">
              <a:lnSpc>
                <a:spcPts val="4500"/>
              </a:lnSpc>
              <a:buNone/>
            </a:pPr>
            <a:r>
              <a:rPr lang="en-US" sz="3600" b="1" dirty="0">
                <a:solidFill>
                  <a:srgbClr val="086FB0"/>
                </a:solidFill>
                <a:latin typeface="Raleway Bold" pitchFamily="34" charset="0"/>
                <a:ea typeface="Raleway Bold" pitchFamily="34" charset="-122"/>
                <a:cs typeface="Raleway Bold" pitchFamily="34" charset="-120"/>
              </a:rPr>
              <a:t>14. </a:t>
            </a:r>
            <a:pPr algn="l" indent="0" marL="0">
              <a:lnSpc>
                <a:spcPts val="4500"/>
              </a:lnSpc>
              <a:buNone/>
            </a:pPr>
            <a:r>
              <a:rPr lang="en-US" sz="3600" b="1" dirty="0">
                <a:solidFill>
                  <a:srgbClr val="086FB0"/>
                </a:solidFill>
                <a:latin typeface="Raleway Bold" pitchFamily="34" charset="0"/>
                <a:ea typeface="Raleway Bold" pitchFamily="34" charset="-122"/>
                <a:cs typeface="Raleway Bold" pitchFamily="34" charset="-120"/>
              </a:rPr>
              <a:t>Bibliografía</a:t>
            </a:r>
            <a:endParaRPr lang="en-US" sz="3600" dirty="0"/>
          </a:p>
        </p:txBody>
      </p:sp>
      <p:sp>
        <p:nvSpPr>
          <p:cNvPr id="3" name="Text 1"/>
          <p:cNvSpPr/>
          <p:nvPr/>
        </p:nvSpPr>
        <p:spPr>
          <a:xfrm>
            <a:off x="921663" y="1672947"/>
            <a:ext cx="12787074" cy="230386"/>
          </a:xfrm>
          <a:prstGeom prst="rect">
            <a:avLst/>
          </a:prstGeom>
          <a:noFill/>
          <a:ln/>
        </p:spPr>
        <p:txBody>
          <a:bodyPr wrap="none" lIns="0" tIns="0" rIns="0" bIns="0" rtlCol="0" anchor="t"/>
          <a:lstStyle/>
          <a:p>
            <a:pPr algn="l" marL="342900" indent="-342900">
              <a:lnSpc>
                <a:spcPts val="1800"/>
              </a:lnSpc>
              <a:buSzPct val="100000"/>
              <a:buChar char="•"/>
            </a:pPr>
            <a:r>
              <a:rPr lang="en-US" sz="1800" dirty="0">
                <a:solidFill>
                  <a:srgbClr val="666666"/>
                </a:solidFill>
                <a:latin typeface="Raleway Light" pitchFamily="34" charset="0"/>
                <a:ea typeface="Raleway Light" pitchFamily="34" charset="-122"/>
                <a:cs typeface="Raleway Light" pitchFamily="34" charset="-120"/>
              </a:rPr>
              <a:t>Manual handling assessment charts (the MAC tool). Health and Safety Executive.</a:t>
            </a:r>
            <a:endParaRPr lang="en-US" sz="1800" dirty="0"/>
          </a:p>
        </p:txBody>
      </p:sp>
      <p:sp>
        <p:nvSpPr>
          <p:cNvPr id="4" name="Text 2"/>
          <p:cNvSpPr/>
          <p:nvPr/>
        </p:nvSpPr>
        <p:spPr>
          <a:xfrm>
            <a:off x="921663" y="1983938"/>
            <a:ext cx="12787074" cy="230386"/>
          </a:xfrm>
          <a:prstGeom prst="rect">
            <a:avLst/>
          </a:prstGeom>
          <a:noFill/>
          <a:ln/>
        </p:spPr>
        <p:txBody>
          <a:bodyPr wrap="none" lIns="0" tIns="0" rIns="0" bIns="0" rtlCol="0" anchor="t"/>
          <a:lstStyle/>
          <a:p>
            <a:pPr algn="l" lvl="1" marL="685800" indent="-342900">
              <a:lnSpc>
                <a:spcPts val="1800"/>
              </a:lnSpc>
              <a:buSzPct val="100000"/>
              <a:buChar char="•"/>
            </a:pPr>
            <a:r>
              <a:rPr lang="en-US" sz="1800" b="1" dirty="0">
                <a:solidFill>
                  <a:srgbClr val="0F6FC6"/>
                </a:solidFill>
                <a:latin typeface="Raleway Light" pitchFamily="34" charset="0"/>
                <a:ea typeface="Raleway Light" pitchFamily="34" charset="-122"/>
                <a:cs typeface="Raleway Light" pitchFamily="34" charset="-120"/>
              </a:rPr>
              <a:t>Norma Internacional ISO 11228-1:2003</a:t>
            </a:r>
            <a:pPr algn="l" lvl="1" indent="0" marL="0">
              <a:lnSpc>
                <a:spcPts val="1800"/>
              </a:lnSpc>
              <a:buNone/>
            </a:pPr>
            <a:r>
              <a:rPr lang="en-US" sz="1800" dirty="0">
                <a:solidFill>
                  <a:srgbClr val="666666"/>
                </a:solidFill>
                <a:latin typeface="Raleway Light" pitchFamily="34" charset="0"/>
                <a:ea typeface="Raleway Light" pitchFamily="34" charset="-122"/>
                <a:cs typeface="Raleway Light" pitchFamily="34" charset="-120"/>
              </a:rPr>
              <a:t>, Ergonomics-Manual handling-Part 1: Lifting and carrying.</a:t>
            </a:r>
            <a:endParaRPr lang="en-US" sz="1800" dirty="0"/>
          </a:p>
        </p:txBody>
      </p:sp>
      <p:sp>
        <p:nvSpPr>
          <p:cNvPr id="5" name="Text 3"/>
          <p:cNvSpPr/>
          <p:nvPr/>
        </p:nvSpPr>
        <p:spPr>
          <a:xfrm>
            <a:off x="921663" y="2294930"/>
            <a:ext cx="12787074" cy="230386"/>
          </a:xfrm>
          <a:prstGeom prst="rect">
            <a:avLst/>
          </a:prstGeom>
          <a:noFill/>
          <a:ln/>
        </p:spPr>
        <p:txBody>
          <a:bodyPr wrap="none" lIns="0" tIns="0" rIns="0" bIns="0" rtlCol="0" anchor="t"/>
          <a:lstStyle/>
          <a:p>
            <a:pPr algn="l" lvl="1" marL="685800" indent="-342900">
              <a:lnSpc>
                <a:spcPts val="1800"/>
              </a:lnSpc>
              <a:buSzPct val="100000"/>
              <a:buChar char="•"/>
            </a:pPr>
            <a:r>
              <a:rPr lang="en-US" sz="1800" b="1" dirty="0">
                <a:solidFill>
                  <a:srgbClr val="0BD0D9"/>
                </a:solidFill>
                <a:latin typeface="Raleway Light" pitchFamily="34" charset="0"/>
                <a:ea typeface="Raleway Light" pitchFamily="34" charset="-122"/>
                <a:cs typeface="Raleway Light" pitchFamily="34" charset="-120"/>
              </a:rPr>
              <a:t>Norma Internacional ISO 11228-2:2003</a:t>
            </a:r>
            <a:pPr algn="l" lvl="1" indent="0" marL="0">
              <a:lnSpc>
                <a:spcPts val="1800"/>
              </a:lnSpc>
              <a:buNone/>
            </a:pPr>
            <a:r>
              <a:rPr lang="en-US" sz="1800" dirty="0">
                <a:solidFill>
                  <a:srgbClr val="666666"/>
                </a:solidFill>
                <a:latin typeface="Raleway Light" pitchFamily="34" charset="0"/>
                <a:ea typeface="Raleway Light" pitchFamily="34" charset="-122"/>
                <a:cs typeface="Raleway Light" pitchFamily="34" charset="-120"/>
              </a:rPr>
              <a:t>,</a:t>
            </a:r>
            <a:pPr algn="l" lvl="1" indent="0" marL="0">
              <a:lnSpc>
                <a:spcPts val="1800"/>
              </a:lnSpc>
              <a:buNone/>
            </a:pPr>
            <a:r>
              <a:rPr lang="en-US" sz="1800" dirty="0">
                <a:solidFill>
                  <a:srgbClr val="666666"/>
                </a:solidFill>
                <a:latin typeface="Raleway Light" pitchFamily="34" charset="0"/>
                <a:ea typeface="Raleway Light" pitchFamily="34" charset="-122"/>
                <a:cs typeface="Raleway Light" pitchFamily="34" charset="-120"/>
              </a:rPr>
              <a:t> Ergonomics-Manual handling-Part 2 Pushing and pulling.</a:t>
            </a:r>
            <a:endParaRPr lang="en-US" sz="1800" dirty="0"/>
          </a:p>
        </p:txBody>
      </p:sp>
      <p:sp>
        <p:nvSpPr>
          <p:cNvPr id="6" name="Text 4"/>
          <p:cNvSpPr/>
          <p:nvPr/>
        </p:nvSpPr>
        <p:spPr>
          <a:xfrm>
            <a:off x="921663" y="2605921"/>
            <a:ext cx="12787074" cy="230386"/>
          </a:xfrm>
          <a:prstGeom prst="rect">
            <a:avLst/>
          </a:prstGeom>
          <a:noFill/>
          <a:ln/>
        </p:spPr>
        <p:txBody>
          <a:bodyPr wrap="none" lIns="0" tIns="0" rIns="0" bIns="0" rtlCol="0" anchor="t"/>
          <a:lstStyle/>
          <a:p>
            <a:pPr algn="l" lvl="1" marL="685800" indent="-342900">
              <a:lnSpc>
                <a:spcPts val="1800"/>
              </a:lnSpc>
              <a:buSzPct val="100000"/>
              <a:buChar char="•"/>
            </a:pPr>
            <a:r>
              <a:rPr lang="en-US" sz="1800" b="1" dirty="0">
                <a:solidFill>
                  <a:srgbClr val="10CF9B"/>
                </a:solidFill>
                <a:latin typeface="Raleway Light" pitchFamily="34" charset="0"/>
                <a:ea typeface="Raleway Light" pitchFamily="34" charset="-122"/>
                <a:cs typeface="Raleway Light" pitchFamily="34" charset="-120"/>
              </a:rPr>
              <a:t>Norma Internacional ISO 6385-2016</a:t>
            </a:r>
            <a:pPr algn="l" lvl="1" indent="0" marL="0">
              <a:lnSpc>
                <a:spcPts val="1800"/>
              </a:lnSpc>
              <a:buNone/>
            </a:pPr>
            <a:r>
              <a:rPr lang="en-US" sz="1800" dirty="0">
                <a:solidFill>
                  <a:srgbClr val="666666"/>
                </a:solidFill>
                <a:latin typeface="Raleway Light" pitchFamily="34" charset="0"/>
                <a:ea typeface="Raleway Light" pitchFamily="34" charset="-122"/>
                <a:cs typeface="Raleway Light" pitchFamily="34" charset="-120"/>
              </a:rPr>
              <a:t>, Ergonomic principles in the design of work systems.</a:t>
            </a:r>
            <a:endParaRPr lang="en-US" sz="1800" dirty="0"/>
          </a:p>
        </p:txBody>
      </p:sp>
      <p:sp>
        <p:nvSpPr>
          <p:cNvPr id="7" name="Text 5"/>
          <p:cNvSpPr/>
          <p:nvPr/>
        </p:nvSpPr>
        <p:spPr>
          <a:xfrm>
            <a:off x="921663" y="2916912"/>
            <a:ext cx="12787074" cy="460772"/>
          </a:xfrm>
          <a:prstGeom prst="rect">
            <a:avLst/>
          </a:prstGeom>
          <a:noFill/>
          <a:ln/>
        </p:spPr>
        <p:txBody>
          <a:bodyPr wrap="square" lIns="0" tIns="0" rIns="0" bIns="0" rtlCol="0" anchor="t"/>
          <a:lstStyle/>
          <a:p>
            <a:pPr algn="l" lvl="1" marL="685800" indent="-342900">
              <a:lnSpc>
                <a:spcPts val="1800"/>
              </a:lnSpc>
              <a:buSzPct val="100000"/>
              <a:buChar char="•"/>
            </a:pPr>
            <a:r>
              <a:rPr lang="en-US" sz="1800" b="1" dirty="0">
                <a:solidFill>
                  <a:srgbClr val="7CCA62"/>
                </a:solidFill>
                <a:latin typeface="Raleway Light" pitchFamily="34" charset="0"/>
                <a:ea typeface="Raleway Light" pitchFamily="34" charset="-122"/>
                <a:cs typeface="Raleway Light" pitchFamily="34" charset="-120"/>
              </a:rPr>
              <a:t>NTP 177</a:t>
            </a:r>
            <a:pPr algn="l" lvl="1" indent="0" marL="0">
              <a:lnSpc>
                <a:spcPts val="1800"/>
              </a:lnSpc>
              <a:buNone/>
            </a:pPr>
            <a:r>
              <a:rPr lang="en-US" sz="1800" dirty="0">
                <a:solidFill>
                  <a:srgbClr val="666666"/>
                </a:solidFill>
                <a:latin typeface="Raleway Light" pitchFamily="34" charset="0"/>
                <a:ea typeface="Raleway Light" pitchFamily="34" charset="-122"/>
                <a:cs typeface="Raleway Light" pitchFamily="34" charset="-120"/>
              </a:rPr>
              <a:t>: La carga física de trabajo: definición y evaluación. Instituto Nacional de Seguridad e Higiene en el Trabajo, Ministerio del Trabajo y Asuntos Sociales. España, 1986.</a:t>
            </a:r>
            <a:endParaRPr lang="en-US" sz="1800" dirty="0"/>
          </a:p>
        </p:txBody>
      </p:sp>
      <p:sp>
        <p:nvSpPr>
          <p:cNvPr id="8" name="Text 6"/>
          <p:cNvSpPr/>
          <p:nvPr/>
        </p:nvSpPr>
        <p:spPr>
          <a:xfrm>
            <a:off x="921663" y="3458289"/>
            <a:ext cx="12787074" cy="460772"/>
          </a:xfrm>
          <a:prstGeom prst="rect">
            <a:avLst/>
          </a:prstGeom>
          <a:noFill/>
          <a:ln/>
        </p:spPr>
        <p:txBody>
          <a:bodyPr wrap="square" lIns="0" tIns="0" rIns="0" bIns="0" rtlCol="0" anchor="t"/>
          <a:lstStyle/>
          <a:p>
            <a:pPr algn="l" lvl="1" marL="685800" indent="-342900">
              <a:lnSpc>
                <a:spcPts val="1800"/>
              </a:lnSpc>
              <a:buSzPct val="100000"/>
              <a:buChar char="•"/>
            </a:pPr>
            <a:r>
              <a:rPr lang="en-US" sz="1800" b="1" dirty="0">
                <a:solidFill>
                  <a:srgbClr val="0F6FC6"/>
                </a:solidFill>
                <a:latin typeface="Raleway Light" pitchFamily="34" charset="0"/>
                <a:ea typeface="Raleway Light" pitchFamily="34" charset="-122"/>
                <a:cs typeface="Raleway Light" pitchFamily="34" charset="-120"/>
              </a:rPr>
              <a:t>NTP 176</a:t>
            </a:r>
            <a:pPr algn="l" lvl="1" indent="0" marL="0">
              <a:lnSpc>
                <a:spcPts val="1800"/>
              </a:lnSpc>
              <a:buNone/>
            </a:pPr>
            <a:r>
              <a:rPr lang="en-US" sz="1800" dirty="0">
                <a:solidFill>
                  <a:srgbClr val="666666"/>
                </a:solidFill>
                <a:latin typeface="Raleway Light" pitchFamily="34" charset="0"/>
                <a:ea typeface="Raleway Light" pitchFamily="34" charset="-122"/>
                <a:cs typeface="Raleway Light" pitchFamily="34" charset="-120"/>
              </a:rPr>
              <a:t>: Evaluación de las condiciones de trabajo: Método de los perfiles de puestos. Instituto Nacional de Seguridad e Higiene en el Trabajo, Ministerio del Trabajo y Asuntos Sociales. España, 1986.</a:t>
            </a:r>
            <a:endParaRPr lang="en-US" sz="1800" dirty="0"/>
          </a:p>
        </p:txBody>
      </p:sp>
      <p:sp>
        <p:nvSpPr>
          <p:cNvPr id="9" name="Text 7"/>
          <p:cNvSpPr/>
          <p:nvPr/>
        </p:nvSpPr>
        <p:spPr>
          <a:xfrm>
            <a:off x="921663" y="3999667"/>
            <a:ext cx="12787074" cy="460772"/>
          </a:xfrm>
          <a:prstGeom prst="rect">
            <a:avLst/>
          </a:prstGeom>
          <a:noFill/>
          <a:ln/>
        </p:spPr>
        <p:txBody>
          <a:bodyPr wrap="square" lIns="0" tIns="0" rIns="0" bIns="0" rtlCol="0" anchor="t"/>
          <a:lstStyle/>
          <a:p>
            <a:pPr algn="l" lvl="1" marL="685800" indent="-342900">
              <a:lnSpc>
                <a:spcPts val="1800"/>
              </a:lnSpc>
              <a:buSzPct val="100000"/>
              <a:buChar char="•"/>
            </a:pPr>
            <a:r>
              <a:rPr lang="en-US" sz="1800" b="1" dirty="0">
                <a:solidFill>
                  <a:srgbClr val="0BD0D9"/>
                </a:solidFill>
                <a:latin typeface="Raleway Light" pitchFamily="34" charset="0"/>
                <a:ea typeface="Raleway Light" pitchFamily="34" charset="-122"/>
                <a:cs typeface="Raleway Light" pitchFamily="34" charset="-120"/>
              </a:rPr>
              <a:t>NTP 477</a:t>
            </a:r>
            <a:pPr algn="l" lvl="1" indent="0" marL="0">
              <a:lnSpc>
                <a:spcPts val="1800"/>
              </a:lnSpc>
              <a:buNone/>
            </a:pPr>
            <a:r>
              <a:rPr lang="en-US" sz="1800" dirty="0">
                <a:solidFill>
                  <a:srgbClr val="666666"/>
                </a:solidFill>
                <a:latin typeface="Raleway Light" pitchFamily="34" charset="0"/>
                <a:ea typeface="Raleway Light" pitchFamily="34" charset="-122"/>
                <a:cs typeface="Raleway Light" pitchFamily="34" charset="-120"/>
              </a:rPr>
              <a:t>: Levantamiento manual de cargas: ecuación del NIOSH. Instituto Nacional de Seguridad e Higiene en el Trabajo, Ministerio del Trabajo y Asuntos Sociales. España, 1998.</a:t>
            </a:r>
            <a:endParaRPr lang="en-US" sz="1800" dirty="0"/>
          </a:p>
        </p:txBody>
      </p:sp>
      <p:sp>
        <p:nvSpPr>
          <p:cNvPr id="10" name="Text 8"/>
          <p:cNvSpPr/>
          <p:nvPr/>
        </p:nvSpPr>
        <p:spPr>
          <a:xfrm>
            <a:off x="921663" y="4541044"/>
            <a:ext cx="12787074" cy="460772"/>
          </a:xfrm>
          <a:prstGeom prst="rect">
            <a:avLst/>
          </a:prstGeom>
          <a:noFill/>
          <a:ln/>
        </p:spPr>
        <p:txBody>
          <a:bodyPr wrap="square" lIns="0" tIns="0" rIns="0" bIns="0" rtlCol="0" anchor="t"/>
          <a:lstStyle/>
          <a:p>
            <a:pPr algn="l" lvl="1" marL="685800" indent="-342900">
              <a:lnSpc>
                <a:spcPts val="1800"/>
              </a:lnSpc>
              <a:buSzPct val="100000"/>
              <a:buChar char="•"/>
            </a:pPr>
            <a:r>
              <a:rPr lang="en-US" sz="1800" b="1" dirty="0">
                <a:solidFill>
                  <a:srgbClr val="10CF9B"/>
                </a:solidFill>
                <a:latin typeface="Raleway Light" pitchFamily="34" charset="0"/>
                <a:ea typeface="Raleway Light" pitchFamily="34" charset="-122"/>
                <a:cs typeface="Raleway Light" pitchFamily="34" charset="-120"/>
              </a:rPr>
              <a:t>NTP 451</a:t>
            </a:r>
            <a:pPr algn="l" lvl="1" indent="0" marL="0">
              <a:lnSpc>
                <a:spcPts val="1800"/>
              </a:lnSpc>
              <a:buNone/>
            </a:pPr>
            <a:r>
              <a:rPr lang="en-US" sz="1800" dirty="0">
                <a:solidFill>
                  <a:srgbClr val="666666"/>
                </a:solidFill>
                <a:latin typeface="Raleway Light" pitchFamily="34" charset="0"/>
                <a:ea typeface="Raleway Light" pitchFamily="34" charset="-122"/>
                <a:cs typeface="Raleway Light" pitchFamily="34" charset="-120"/>
              </a:rPr>
              <a:t>: Evaluación de las condiciones de trabajo: métodos generales. Instituto Nacional de Seguridad e Higiene en el Trabajo, Ministerio del Trabajo y Asuntos Sociales. España, 1997.</a:t>
            </a:r>
            <a:endParaRPr lang="en-US" sz="1800" dirty="0"/>
          </a:p>
        </p:txBody>
      </p:sp>
      <p:sp>
        <p:nvSpPr>
          <p:cNvPr id="11" name="Text 9"/>
          <p:cNvSpPr/>
          <p:nvPr/>
        </p:nvSpPr>
        <p:spPr>
          <a:xfrm>
            <a:off x="921663" y="5082421"/>
            <a:ext cx="12787074" cy="460772"/>
          </a:xfrm>
          <a:prstGeom prst="rect">
            <a:avLst/>
          </a:prstGeom>
          <a:noFill/>
          <a:ln/>
        </p:spPr>
        <p:txBody>
          <a:bodyPr wrap="square" lIns="0" tIns="0" rIns="0" bIns="0" rtlCol="0" anchor="t"/>
          <a:lstStyle/>
          <a:p>
            <a:pPr algn="l" lvl="1" marL="685800" indent="-342900">
              <a:lnSpc>
                <a:spcPts val="1800"/>
              </a:lnSpc>
              <a:buSzPct val="100000"/>
              <a:buChar char="•"/>
            </a:pPr>
            <a:r>
              <a:rPr lang="en-US" sz="1800" b="1" dirty="0">
                <a:solidFill>
                  <a:srgbClr val="7CCA62"/>
                </a:solidFill>
                <a:latin typeface="Raleway Light" pitchFamily="34" charset="0"/>
                <a:ea typeface="Raleway Light" pitchFamily="34" charset="-122"/>
                <a:cs typeface="Raleway Light" pitchFamily="34" charset="-120"/>
              </a:rPr>
              <a:t>NTP 387</a:t>
            </a:r>
            <a:pPr algn="l" lvl="1" indent="0" marL="0">
              <a:lnSpc>
                <a:spcPts val="1800"/>
              </a:lnSpc>
              <a:buNone/>
            </a:pPr>
            <a:r>
              <a:rPr lang="en-US" sz="1800" dirty="0">
                <a:solidFill>
                  <a:srgbClr val="666666"/>
                </a:solidFill>
                <a:latin typeface="Raleway Light" pitchFamily="34" charset="0"/>
                <a:ea typeface="Raleway Light" pitchFamily="34" charset="-122"/>
                <a:cs typeface="Raleway Light" pitchFamily="34" charset="-120"/>
              </a:rPr>
              <a:t>: Evaluación de las condiciones de trabajo: método del análisis ergonómico del puesto de trabajo. Instituto Nacional de Seguridad e Higiene en el Trabajo, Ministerio del Trabajo y Asuntos Sociales. España, 1995.</a:t>
            </a:r>
            <a:endParaRPr lang="en-US" sz="1800" dirty="0"/>
          </a:p>
        </p:txBody>
      </p:sp>
      <p:sp>
        <p:nvSpPr>
          <p:cNvPr id="12" name="Text 10"/>
          <p:cNvSpPr/>
          <p:nvPr/>
        </p:nvSpPr>
        <p:spPr>
          <a:xfrm>
            <a:off x="921663" y="5623798"/>
            <a:ext cx="12787074" cy="460772"/>
          </a:xfrm>
          <a:prstGeom prst="rect">
            <a:avLst/>
          </a:prstGeom>
          <a:noFill/>
          <a:ln/>
        </p:spPr>
        <p:txBody>
          <a:bodyPr wrap="square" lIns="0" tIns="0" rIns="0" bIns="0" rtlCol="0" anchor="t"/>
          <a:lstStyle/>
          <a:p>
            <a:pPr algn="l" lvl="1" marL="685800" indent="-342900">
              <a:lnSpc>
                <a:spcPts val="1800"/>
              </a:lnSpc>
              <a:buSzPct val="100000"/>
              <a:buChar char="•"/>
            </a:pPr>
            <a:r>
              <a:rPr lang="en-US" sz="1800" dirty="0">
                <a:solidFill>
                  <a:srgbClr val="666666"/>
                </a:solidFill>
                <a:latin typeface="Raleway Light" pitchFamily="34" charset="0"/>
                <a:ea typeface="Raleway Light" pitchFamily="34" charset="-122"/>
                <a:cs typeface="Raleway Light" pitchFamily="34" charset="-120"/>
              </a:rPr>
              <a:t>Organización Internacional del Trabajo, Enciclopedia de Salud y Seguridad en el Trabajo. Ed. Ministerio de Trabajo y Asuntos Sociales. 2012. España.</a:t>
            </a:r>
            <a:endParaRPr lang="en-US" sz="1800" dirty="0"/>
          </a:p>
        </p:txBody>
      </p:sp>
      <p:sp>
        <p:nvSpPr>
          <p:cNvPr id="13" name="Text 11"/>
          <p:cNvSpPr/>
          <p:nvPr/>
        </p:nvSpPr>
        <p:spPr>
          <a:xfrm>
            <a:off x="921663" y="6165175"/>
            <a:ext cx="12787074" cy="460772"/>
          </a:xfrm>
          <a:prstGeom prst="rect">
            <a:avLst/>
          </a:prstGeom>
          <a:noFill/>
          <a:ln/>
        </p:spPr>
        <p:txBody>
          <a:bodyPr wrap="square" lIns="0" tIns="0" rIns="0" bIns="0" rtlCol="0" anchor="t"/>
          <a:lstStyle/>
          <a:p>
            <a:pPr algn="l" lvl="1" marL="685800" indent="-342900">
              <a:lnSpc>
                <a:spcPts val="1800"/>
              </a:lnSpc>
              <a:buSzPct val="100000"/>
              <a:buChar char="•"/>
            </a:pPr>
            <a:r>
              <a:rPr lang="en-US" sz="1800" dirty="0">
                <a:solidFill>
                  <a:srgbClr val="666666"/>
                </a:solidFill>
                <a:latin typeface="Raleway Light" pitchFamily="34" charset="0"/>
                <a:ea typeface="Raleway Light" pitchFamily="34" charset="-122"/>
                <a:cs typeface="Raleway Light" pitchFamily="34" charset="-120"/>
              </a:rPr>
              <a:t>Reglamento Federal de Seguridad y Salud en el Trabajo, Diario Oficial de la Federación de 13 de noviembre de 2014. México.</a:t>
            </a:r>
            <a:endParaRPr lang="en-US" sz="1800" dirty="0"/>
          </a:p>
        </p:txBody>
      </p:sp>
      <p:sp>
        <p:nvSpPr>
          <p:cNvPr id="14" name="Text 12"/>
          <p:cNvSpPr/>
          <p:nvPr/>
        </p:nvSpPr>
        <p:spPr>
          <a:xfrm>
            <a:off x="921663" y="6706553"/>
            <a:ext cx="12787074" cy="230386"/>
          </a:xfrm>
          <a:prstGeom prst="rect">
            <a:avLst/>
          </a:prstGeom>
          <a:noFill/>
          <a:ln/>
        </p:spPr>
        <p:txBody>
          <a:bodyPr wrap="none" lIns="0" tIns="0" rIns="0" bIns="0" rtlCol="0" anchor="t"/>
          <a:lstStyle/>
          <a:p>
            <a:pPr algn="l" lvl="1" marL="685800" indent="-342900">
              <a:lnSpc>
                <a:spcPts val="1800"/>
              </a:lnSpc>
              <a:buSzPct val="100000"/>
              <a:buChar char="•"/>
            </a:pPr>
            <a:r>
              <a:rPr lang="en-US" sz="1800" dirty="0">
                <a:solidFill>
                  <a:srgbClr val="666666"/>
                </a:solidFill>
                <a:latin typeface="Raleway Light" pitchFamily="34" charset="0"/>
                <a:ea typeface="Raleway Light" pitchFamily="34" charset="-122"/>
                <a:cs typeface="Raleway Light" pitchFamily="34" charset="-120"/>
              </a:rPr>
              <a:t>Risk assessment of pushing and pulling (RAPP) tool. Health and Safety Executive.</a:t>
            </a:r>
            <a:endParaRPr lang="en-US" sz="1800" dirty="0"/>
          </a:p>
        </p:txBody>
      </p:sp>
      <p:sp>
        <p:nvSpPr>
          <p:cNvPr id="15" name="Text 13"/>
          <p:cNvSpPr/>
          <p:nvPr/>
        </p:nvSpPr>
        <p:spPr>
          <a:xfrm>
            <a:off x="921663" y="7017544"/>
            <a:ext cx="12787074" cy="460772"/>
          </a:xfrm>
          <a:prstGeom prst="rect">
            <a:avLst/>
          </a:prstGeom>
          <a:noFill/>
          <a:ln/>
        </p:spPr>
        <p:txBody>
          <a:bodyPr wrap="square" lIns="0" tIns="0" rIns="0" bIns="0" rtlCol="0" anchor="t"/>
          <a:lstStyle/>
          <a:p>
            <a:pPr algn="l" lvl="1" marL="685800" indent="-342900">
              <a:lnSpc>
                <a:spcPts val="1800"/>
              </a:lnSpc>
              <a:buSzPct val="100000"/>
              <a:buChar char="•"/>
            </a:pPr>
            <a:r>
              <a:rPr lang="en-US" sz="1800" dirty="0">
                <a:solidFill>
                  <a:srgbClr val="666666"/>
                </a:solidFill>
                <a:latin typeface="Raleway Light" pitchFamily="34" charset="0"/>
                <a:ea typeface="Raleway Light" pitchFamily="34" charset="-122"/>
                <a:cs typeface="Raleway Light" pitchFamily="34" charset="-120"/>
              </a:rPr>
              <a:t>Standardised Nordic questionnaires for the analysis of musculoskeletal symptoms. Kuorinka, I., Jonsson, B., Kilbom, A., Vinterberg, H., Biering-Sorensen, F., Andersson, G., Jorgensen K., 1987.</a:t>
            </a:r>
            <a:endParaRPr lang="en-US" sz="1800" dirty="0"/>
          </a:p>
        </p:txBody>
      </p:sp>
    </p:spTree>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name="Slide 88">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4528780"/>
          </a:xfrm>
          <a:prstGeom prst="rect">
            <a:avLst/>
          </a:prstGeom>
        </p:spPr>
      </p:pic>
      <p:sp>
        <p:nvSpPr>
          <p:cNvPr id="3" name="Text 0"/>
          <p:cNvSpPr/>
          <p:nvPr/>
        </p:nvSpPr>
        <p:spPr>
          <a:xfrm>
            <a:off x="966073" y="5745123"/>
            <a:ext cx="12478703" cy="603766"/>
          </a:xfrm>
          <a:prstGeom prst="rect">
            <a:avLst/>
          </a:prstGeom>
          <a:noFill/>
          <a:ln/>
        </p:spPr>
        <p:txBody>
          <a:bodyPr wrap="none" lIns="0" tIns="0" rIns="0" bIns="0" rtlCol="0" anchor="t"/>
          <a:lstStyle/>
          <a:p>
            <a:pPr algn="l" indent="0" marL="0">
              <a:lnSpc>
                <a:spcPts val="4750"/>
              </a:lnSpc>
              <a:buNone/>
            </a:pPr>
            <a:r>
              <a:rPr lang="en-US" sz="3800" b="1" dirty="0">
                <a:solidFill>
                  <a:srgbClr val="086FB0"/>
                </a:solidFill>
                <a:latin typeface="Raleway Bold" pitchFamily="34" charset="0"/>
                <a:ea typeface="Raleway Bold" pitchFamily="34" charset="-122"/>
                <a:cs typeface="Raleway Bold" pitchFamily="34" charset="-120"/>
              </a:rPr>
              <a:t>15.</a:t>
            </a:r>
            <a:pPr algn="l" indent="0" marL="0">
              <a:lnSpc>
                <a:spcPts val="4750"/>
              </a:lnSpc>
              <a:buNone/>
            </a:pPr>
            <a:r>
              <a:rPr lang="en-US" sz="3800" b="1" dirty="0">
                <a:solidFill>
                  <a:srgbClr val="086FB0"/>
                </a:solidFill>
                <a:latin typeface="Raleway Bold" pitchFamily="34" charset="0"/>
                <a:ea typeface="Raleway Bold" pitchFamily="34" charset="-122"/>
                <a:cs typeface="Raleway Bold" pitchFamily="34" charset="-120"/>
              </a:rPr>
              <a:t>Concordancia con normas internacionales</a:t>
            </a:r>
            <a:endParaRPr lang="en-US" sz="3800" dirty="0"/>
          </a:p>
        </p:txBody>
      </p:sp>
      <p:sp>
        <p:nvSpPr>
          <p:cNvPr id="4" name="Text 1"/>
          <p:cNvSpPr/>
          <p:nvPr/>
        </p:nvSpPr>
        <p:spPr>
          <a:xfrm>
            <a:off x="966073" y="6711196"/>
            <a:ext cx="12698254" cy="301943"/>
          </a:xfrm>
          <a:prstGeom prst="rect">
            <a:avLst/>
          </a:prstGeom>
          <a:noFill/>
          <a:ln/>
        </p:spPr>
        <p:txBody>
          <a:bodyPr wrap="none" lIns="0" tIns="0" rIns="0" bIns="0" rtlCol="0" anchor="t"/>
          <a:lstStyle/>
          <a:p>
            <a:pPr algn="l" indent="0" marL="0">
              <a:lnSpc>
                <a:spcPts val="2350"/>
              </a:lnSpc>
              <a:buNone/>
            </a:pPr>
            <a:r>
              <a:rPr lang="en-US" sz="2350" dirty="0">
                <a:solidFill>
                  <a:srgbClr val="666666"/>
                </a:solidFill>
                <a:latin typeface="Raleway Light" pitchFamily="34" charset="0"/>
                <a:ea typeface="Raleway Light" pitchFamily="34" charset="-122"/>
                <a:cs typeface="Raleway Light" pitchFamily="34" charset="-120"/>
              </a:rPr>
              <a:t>Esta Norma Oficial Mexicana no es equivalente con ninguna norma internacional.</a:t>
            </a:r>
            <a:endParaRPr lang="en-US" sz="2350" dirty="0"/>
          </a:p>
        </p:txBody>
      </p:sp>
    </p:spTree>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name="Slide 89">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7315200" y="0"/>
            <a:ext cx="7315200" cy="8229600"/>
          </a:xfrm>
          <a:prstGeom prst="rect">
            <a:avLst/>
          </a:prstGeom>
        </p:spPr>
      </p:pic>
      <p:pic>
        <p:nvPicPr>
          <p:cNvPr id="3" name="Image 1" descr="preencoded.png">    </p:cNvPr>
          <p:cNvPicPr>
            <a:picLocks noChangeAspect="1"/>
          </p:cNvPicPr>
          <p:nvPr/>
        </p:nvPicPr>
        <p:blipFill>
          <a:blip r:embed="rId2"/>
          <a:stretch>
            <a:fillRect/>
          </a:stretch>
        </p:blipFill>
        <p:spPr>
          <a:xfrm>
            <a:off x="1947029" y="2593896"/>
            <a:ext cx="3421023" cy="1471970"/>
          </a:xfrm>
          <a:prstGeom prst="rect">
            <a:avLst/>
          </a:prstGeom>
        </p:spPr>
      </p:pic>
      <p:sp>
        <p:nvSpPr>
          <p:cNvPr id="4" name="Text 0"/>
          <p:cNvSpPr/>
          <p:nvPr/>
        </p:nvSpPr>
        <p:spPr>
          <a:xfrm>
            <a:off x="966073" y="4428173"/>
            <a:ext cx="5383054" cy="1207532"/>
          </a:xfrm>
          <a:prstGeom prst="rect">
            <a:avLst/>
          </a:prstGeom>
          <a:noFill/>
          <a:ln/>
        </p:spPr>
        <p:txBody>
          <a:bodyPr wrap="square" lIns="0" tIns="0" rIns="0" bIns="0" rtlCol="0" anchor="t"/>
          <a:lstStyle/>
          <a:p>
            <a:pPr algn="ctr" indent="0" marL="0">
              <a:lnSpc>
                <a:spcPts val="4750"/>
              </a:lnSpc>
              <a:buNone/>
            </a:pPr>
            <a:r>
              <a:rPr lang="en-US" sz="3800" b="1" dirty="0">
                <a:solidFill>
                  <a:srgbClr val="086FB0"/>
                </a:solidFill>
                <a:latin typeface="Raleway Bold" pitchFamily="34" charset="0"/>
                <a:ea typeface="Raleway Bold" pitchFamily="34" charset="-122"/>
                <a:cs typeface="Raleway Bold" pitchFamily="34" charset="-120"/>
              </a:rPr>
              <a:t>EVALUACIÓN A CONTINUACIÓN</a:t>
            </a:r>
            <a:endParaRPr lang="en-US" sz="3800" dirty="0"/>
          </a:p>
        </p:txBody>
      </p:sp>
    </p:spTree>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name="Slide 90">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Text 0"/>
          <p:cNvSpPr/>
          <p:nvPr/>
        </p:nvSpPr>
        <p:spPr>
          <a:xfrm>
            <a:off x="966073" y="920829"/>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4" name="Text 1"/>
          <p:cNvSpPr/>
          <p:nvPr/>
        </p:nvSpPr>
        <p:spPr>
          <a:xfrm>
            <a:off x="966073" y="1379696"/>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5" name="Text 2"/>
          <p:cNvSpPr/>
          <p:nvPr/>
        </p:nvSpPr>
        <p:spPr>
          <a:xfrm>
            <a:off x="966073" y="1838563"/>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6" name="Text 3"/>
          <p:cNvSpPr/>
          <p:nvPr/>
        </p:nvSpPr>
        <p:spPr>
          <a:xfrm>
            <a:off x="966073" y="2297430"/>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7" name="Text 4"/>
          <p:cNvSpPr/>
          <p:nvPr/>
        </p:nvSpPr>
        <p:spPr>
          <a:xfrm>
            <a:off x="966073" y="2756297"/>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8" name="Text 5"/>
          <p:cNvSpPr/>
          <p:nvPr/>
        </p:nvSpPr>
        <p:spPr>
          <a:xfrm>
            <a:off x="966073" y="3215164"/>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9" name="Text 6"/>
          <p:cNvSpPr/>
          <p:nvPr/>
        </p:nvSpPr>
        <p:spPr>
          <a:xfrm>
            <a:off x="966073" y="3674031"/>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0" name="Text 7"/>
          <p:cNvSpPr/>
          <p:nvPr/>
        </p:nvSpPr>
        <p:spPr>
          <a:xfrm>
            <a:off x="966073" y="4132898"/>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1" name="Text 8"/>
          <p:cNvSpPr/>
          <p:nvPr/>
        </p:nvSpPr>
        <p:spPr>
          <a:xfrm>
            <a:off x="966073" y="4591764"/>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2" name="Text 9"/>
          <p:cNvSpPr/>
          <p:nvPr/>
        </p:nvSpPr>
        <p:spPr>
          <a:xfrm>
            <a:off x="966073" y="5050631"/>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3" name="Text 10"/>
          <p:cNvSpPr/>
          <p:nvPr/>
        </p:nvSpPr>
        <p:spPr>
          <a:xfrm>
            <a:off x="966073" y="5509498"/>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4" name="Text 11"/>
          <p:cNvSpPr/>
          <p:nvPr/>
        </p:nvSpPr>
        <p:spPr>
          <a:xfrm>
            <a:off x="966073" y="5968365"/>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5" name="Text 12"/>
          <p:cNvSpPr/>
          <p:nvPr/>
        </p:nvSpPr>
        <p:spPr>
          <a:xfrm>
            <a:off x="966073" y="6451402"/>
            <a:ext cx="6054566" cy="833199"/>
          </a:xfrm>
          <a:prstGeom prst="rect">
            <a:avLst/>
          </a:prstGeom>
          <a:noFill/>
          <a:ln/>
        </p:spPr>
        <p:txBody>
          <a:bodyPr wrap="none" lIns="0" tIns="0" rIns="0" bIns="0" rtlCol="0" anchor="t"/>
          <a:lstStyle/>
          <a:p>
            <a:pPr algn="ctr" indent="0" marL="0">
              <a:lnSpc>
                <a:spcPts val="6550"/>
              </a:lnSpc>
              <a:buNone/>
            </a:pPr>
            <a:r>
              <a:rPr lang="en-US" sz="5200" b="1" dirty="0">
                <a:solidFill>
                  <a:srgbClr val="0F6FC6"/>
                </a:solidFill>
                <a:latin typeface="Raleway Bold" pitchFamily="34" charset="0"/>
                <a:ea typeface="Raleway Bold" pitchFamily="34" charset="-122"/>
                <a:cs typeface="Raleway Bold" pitchFamily="34" charset="-120"/>
              </a:rPr>
              <a:t>EVALUACIÓN</a:t>
            </a:r>
            <a:endParaRPr lang="en-US" sz="5200" dirty="0"/>
          </a:p>
        </p:txBody>
      </p:sp>
      <p:sp>
        <p:nvSpPr>
          <p:cNvPr id="16" name="Text 13"/>
          <p:cNvSpPr/>
          <p:nvPr/>
        </p:nvSpPr>
        <p:spPr>
          <a:xfrm>
            <a:off x="7617381" y="920829"/>
            <a:ext cx="6054566"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17" name="Text 14"/>
          <p:cNvSpPr/>
          <p:nvPr/>
        </p:nvSpPr>
        <p:spPr>
          <a:xfrm>
            <a:off x="7617381" y="1440061"/>
            <a:ext cx="6054566" cy="905828"/>
          </a:xfrm>
          <a:prstGeom prst="rect">
            <a:avLst/>
          </a:prstGeom>
          <a:noFill/>
          <a:ln/>
        </p:spPr>
        <p:txBody>
          <a:bodyPr wrap="square" lIns="0" tIns="0" rIns="0" bIns="0" rtlCol="0" anchor="t"/>
          <a:lstStyle/>
          <a:p>
            <a:pPr algn="l" indent="0" marL="0">
              <a:lnSpc>
                <a:spcPts val="2350"/>
              </a:lnSpc>
              <a:buNone/>
            </a:pPr>
            <a:r>
              <a:rPr lang="en-US" sz="2350" b="1" dirty="0">
                <a:solidFill>
                  <a:srgbClr val="204C8E"/>
                </a:solidFill>
                <a:latin typeface="Raleway Light" pitchFamily="34" charset="0"/>
                <a:ea typeface="Raleway Light" pitchFamily="34" charset="-122"/>
                <a:cs typeface="Raleway Light" pitchFamily="34" charset="-120"/>
              </a:rPr>
              <a:t>1.</a:t>
            </a:r>
            <a:pPr algn="l" indent="0" marL="0">
              <a:lnSpc>
                <a:spcPts val="2350"/>
              </a:lnSpc>
              <a:buNone/>
            </a:pPr>
            <a:r>
              <a:rPr lang="en-US" sz="2350" dirty="0">
                <a:solidFill>
                  <a:srgbClr val="666666"/>
                </a:solidFill>
                <a:latin typeface="Raleway Light" pitchFamily="34" charset="0"/>
                <a:ea typeface="Raleway Light" pitchFamily="34" charset="-122"/>
                <a:cs typeface="Raleway Light" pitchFamily="34" charset="-120"/>
              </a:rPr>
              <a:t> </a:t>
            </a:r>
            <a:pPr algn="l" indent="0" marL="0">
              <a:lnSpc>
                <a:spcPts val="2350"/>
              </a:lnSpc>
              <a:buNone/>
            </a:pPr>
            <a:r>
              <a:rPr lang="en-US" sz="2350" dirty="0">
                <a:solidFill>
                  <a:srgbClr val="204C8E"/>
                </a:solidFill>
                <a:latin typeface="Raleway Light" pitchFamily="34" charset="0"/>
                <a:ea typeface="Raleway Light" pitchFamily="34" charset="-122"/>
                <a:cs typeface="Raleway Light" pitchFamily="34" charset="-120"/>
              </a:rPr>
              <a:t>Norma Oficial Mexicana referente a seguridad en manipulación de cargas manuales:</a:t>
            </a:r>
            <a:endParaRPr lang="en-US" sz="2350" dirty="0"/>
          </a:p>
        </p:txBody>
      </p:sp>
      <p:sp>
        <p:nvSpPr>
          <p:cNvPr id="18" name="Text 15"/>
          <p:cNvSpPr/>
          <p:nvPr/>
        </p:nvSpPr>
        <p:spPr>
          <a:xfrm>
            <a:off x="7617381" y="2563178"/>
            <a:ext cx="6054566"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19" name="Text 16"/>
          <p:cNvSpPr/>
          <p:nvPr/>
        </p:nvSpPr>
        <p:spPr>
          <a:xfrm>
            <a:off x="7617381" y="3082409"/>
            <a:ext cx="6054566" cy="301943"/>
          </a:xfrm>
          <a:prstGeom prst="rect">
            <a:avLst/>
          </a:prstGeom>
          <a:noFill/>
          <a:ln/>
        </p:spPr>
        <p:txBody>
          <a:bodyPr wrap="none" lIns="0" tIns="0" rIns="0" bIns="0" rtlCol="0" anchor="t"/>
          <a:lstStyle/>
          <a:p>
            <a:pPr algn="l" indent="0" marL="0">
              <a:lnSpc>
                <a:spcPts val="2350"/>
              </a:lnSpc>
              <a:buNone/>
            </a:pPr>
            <a:r>
              <a:rPr lang="en-US" sz="2350" b="1" dirty="0">
                <a:solidFill>
                  <a:srgbClr val="0F6FC6"/>
                </a:solidFill>
                <a:latin typeface="Raleway Light" pitchFamily="34" charset="0"/>
                <a:ea typeface="Raleway Light" pitchFamily="34" charset="-122"/>
                <a:cs typeface="Raleway Light" pitchFamily="34" charset="-120"/>
              </a:rPr>
              <a:t>a) NOM-022-STPS-2010</a:t>
            </a:r>
            <a:endParaRPr lang="en-US" sz="2350" dirty="0"/>
          </a:p>
        </p:txBody>
      </p:sp>
      <p:sp>
        <p:nvSpPr>
          <p:cNvPr id="20" name="Text 17"/>
          <p:cNvSpPr/>
          <p:nvPr/>
        </p:nvSpPr>
        <p:spPr>
          <a:xfrm>
            <a:off x="7617381" y="3601641"/>
            <a:ext cx="6054566" cy="301943"/>
          </a:xfrm>
          <a:prstGeom prst="rect">
            <a:avLst/>
          </a:prstGeom>
          <a:noFill/>
          <a:ln/>
        </p:spPr>
        <p:txBody>
          <a:bodyPr wrap="none" lIns="0" tIns="0" rIns="0" bIns="0" rtlCol="0" anchor="t"/>
          <a:lstStyle/>
          <a:p>
            <a:pPr algn="l" indent="0" marL="0">
              <a:lnSpc>
                <a:spcPts val="2350"/>
              </a:lnSpc>
              <a:buNone/>
            </a:pPr>
            <a:r>
              <a:rPr lang="en-US" sz="2350" b="1" dirty="0">
                <a:solidFill>
                  <a:srgbClr val="7CCA62"/>
                </a:solidFill>
                <a:latin typeface="Raleway Light" pitchFamily="34" charset="0"/>
                <a:ea typeface="Raleway Light" pitchFamily="34" charset="-122"/>
                <a:cs typeface="Raleway Light" pitchFamily="34" charset="-120"/>
              </a:rPr>
              <a:t>b) NOM 036-STPS-2018</a:t>
            </a:r>
            <a:endParaRPr lang="en-US" sz="2350" dirty="0"/>
          </a:p>
        </p:txBody>
      </p:sp>
      <p:sp>
        <p:nvSpPr>
          <p:cNvPr id="21" name="Text 18"/>
          <p:cNvSpPr/>
          <p:nvPr/>
        </p:nvSpPr>
        <p:spPr>
          <a:xfrm>
            <a:off x="7617381" y="4120872"/>
            <a:ext cx="6054566" cy="301943"/>
          </a:xfrm>
          <a:prstGeom prst="rect">
            <a:avLst/>
          </a:prstGeom>
          <a:noFill/>
          <a:ln/>
        </p:spPr>
        <p:txBody>
          <a:bodyPr wrap="none" lIns="0" tIns="0" rIns="0" bIns="0" rtlCol="0" anchor="t"/>
          <a:lstStyle/>
          <a:p>
            <a:pPr algn="l" indent="0" marL="0">
              <a:lnSpc>
                <a:spcPts val="2350"/>
              </a:lnSpc>
              <a:buNone/>
            </a:pPr>
            <a:r>
              <a:rPr lang="en-US" sz="2350" b="1" dirty="0">
                <a:solidFill>
                  <a:srgbClr val="10CF9B"/>
                </a:solidFill>
                <a:latin typeface="Raleway Light" pitchFamily="34" charset="0"/>
                <a:ea typeface="Raleway Light" pitchFamily="34" charset="-122"/>
                <a:cs typeface="Raleway Light" pitchFamily="34" charset="-120"/>
              </a:rPr>
              <a:t>c) NOM-010-STPS-1994</a:t>
            </a:r>
            <a:endParaRPr lang="en-US" sz="2350" dirty="0"/>
          </a:p>
        </p:txBody>
      </p:sp>
      <p:sp>
        <p:nvSpPr>
          <p:cNvPr id="22" name="Text 19"/>
          <p:cNvSpPr/>
          <p:nvPr/>
        </p:nvSpPr>
        <p:spPr>
          <a:xfrm>
            <a:off x="7617381" y="4640104"/>
            <a:ext cx="6054566" cy="301943"/>
          </a:xfrm>
          <a:prstGeom prst="rect">
            <a:avLst/>
          </a:prstGeom>
          <a:noFill/>
          <a:ln/>
        </p:spPr>
        <p:txBody>
          <a:bodyPr wrap="none" lIns="0" tIns="0" rIns="0" bIns="0" rtlCol="0" anchor="t"/>
          <a:lstStyle/>
          <a:p>
            <a:pPr algn="l" indent="0" marL="0">
              <a:lnSpc>
                <a:spcPts val="2350"/>
              </a:lnSpc>
              <a:buNone/>
            </a:pPr>
            <a:r>
              <a:rPr lang="en-US" sz="2350" b="1" dirty="0">
                <a:solidFill>
                  <a:srgbClr val="0BD0D9"/>
                </a:solidFill>
                <a:latin typeface="Raleway Light" pitchFamily="34" charset="0"/>
                <a:ea typeface="Raleway Light" pitchFamily="34" charset="-122"/>
                <a:cs typeface="Raleway Light" pitchFamily="34" charset="-120"/>
              </a:rPr>
              <a:t>d) NOM-002-STPS-2010</a:t>
            </a:r>
            <a:endParaRPr lang="en-US" sz="2350" dirty="0"/>
          </a:p>
        </p:txBody>
      </p:sp>
    </p:spTree>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name="Slide 91">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Text 0"/>
          <p:cNvSpPr/>
          <p:nvPr/>
        </p:nvSpPr>
        <p:spPr>
          <a:xfrm>
            <a:off x="966073" y="920829"/>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4" name="Text 1"/>
          <p:cNvSpPr/>
          <p:nvPr/>
        </p:nvSpPr>
        <p:spPr>
          <a:xfrm>
            <a:off x="966073" y="1379696"/>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5" name="Text 2"/>
          <p:cNvSpPr/>
          <p:nvPr/>
        </p:nvSpPr>
        <p:spPr>
          <a:xfrm>
            <a:off x="966073" y="1838563"/>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6" name="Text 3"/>
          <p:cNvSpPr/>
          <p:nvPr/>
        </p:nvSpPr>
        <p:spPr>
          <a:xfrm>
            <a:off x="966073" y="2297430"/>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7" name="Text 4"/>
          <p:cNvSpPr/>
          <p:nvPr/>
        </p:nvSpPr>
        <p:spPr>
          <a:xfrm>
            <a:off x="966073" y="2756297"/>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8" name="Text 5"/>
          <p:cNvSpPr/>
          <p:nvPr/>
        </p:nvSpPr>
        <p:spPr>
          <a:xfrm>
            <a:off x="966073" y="3215164"/>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9" name="Text 6"/>
          <p:cNvSpPr/>
          <p:nvPr/>
        </p:nvSpPr>
        <p:spPr>
          <a:xfrm>
            <a:off x="966073" y="3674031"/>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0" name="Text 7"/>
          <p:cNvSpPr/>
          <p:nvPr/>
        </p:nvSpPr>
        <p:spPr>
          <a:xfrm>
            <a:off x="966073" y="4132898"/>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1" name="Text 8"/>
          <p:cNvSpPr/>
          <p:nvPr/>
        </p:nvSpPr>
        <p:spPr>
          <a:xfrm>
            <a:off x="966073" y="4591764"/>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2" name="Text 9"/>
          <p:cNvSpPr/>
          <p:nvPr/>
        </p:nvSpPr>
        <p:spPr>
          <a:xfrm>
            <a:off x="966073" y="5050631"/>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3" name="Text 10"/>
          <p:cNvSpPr/>
          <p:nvPr/>
        </p:nvSpPr>
        <p:spPr>
          <a:xfrm>
            <a:off x="966073" y="5509498"/>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4" name="Text 11"/>
          <p:cNvSpPr/>
          <p:nvPr/>
        </p:nvSpPr>
        <p:spPr>
          <a:xfrm>
            <a:off x="966073" y="5968365"/>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5" name="Text 12"/>
          <p:cNvSpPr/>
          <p:nvPr/>
        </p:nvSpPr>
        <p:spPr>
          <a:xfrm>
            <a:off x="966073" y="6451402"/>
            <a:ext cx="6054566" cy="833199"/>
          </a:xfrm>
          <a:prstGeom prst="rect">
            <a:avLst/>
          </a:prstGeom>
          <a:noFill/>
          <a:ln/>
        </p:spPr>
        <p:txBody>
          <a:bodyPr wrap="none" lIns="0" tIns="0" rIns="0" bIns="0" rtlCol="0" anchor="t"/>
          <a:lstStyle/>
          <a:p>
            <a:pPr algn="ctr" indent="0" marL="0">
              <a:lnSpc>
                <a:spcPts val="6550"/>
              </a:lnSpc>
              <a:buNone/>
            </a:pPr>
            <a:r>
              <a:rPr lang="en-US" sz="5200" b="1" dirty="0">
                <a:solidFill>
                  <a:srgbClr val="0F6FC6"/>
                </a:solidFill>
                <a:latin typeface="Raleway Bold" pitchFamily="34" charset="0"/>
                <a:ea typeface="Raleway Bold" pitchFamily="34" charset="-122"/>
                <a:cs typeface="Raleway Bold" pitchFamily="34" charset="-120"/>
              </a:rPr>
              <a:t>EVALUACIÓN</a:t>
            </a:r>
            <a:endParaRPr lang="en-US" sz="5200" dirty="0"/>
          </a:p>
        </p:txBody>
      </p:sp>
      <p:sp>
        <p:nvSpPr>
          <p:cNvPr id="16" name="Text 13"/>
          <p:cNvSpPr/>
          <p:nvPr/>
        </p:nvSpPr>
        <p:spPr>
          <a:xfrm>
            <a:off x="7617381" y="920829"/>
            <a:ext cx="6054566"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17" name="Text 14"/>
          <p:cNvSpPr/>
          <p:nvPr/>
        </p:nvSpPr>
        <p:spPr>
          <a:xfrm>
            <a:off x="7617381" y="1440061"/>
            <a:ext cx="6054566" cy="905828"/>
          </a:xfrm>
          <a:prstGeom prst="rect">
            <a:avLst/>
          </a:prstGeom>
          <a:noFill/>
          <a:ln/>
        </p:spPr>
        <p:txBody>
          <a:bodyPr wrap="square" lIns="0" tIns="0" rIns="0" bIns="0" rtlCol="0" anchor="t"/>
          <a:lstStyle/>
          <a:p>
            <a:pPr algn="l" indent="0" marL="0">
              <a:lnSpc>
                <a:spcPts val="2350"/>
              </a:lnSpc>
              <a:buNone/>
            </a:pPr>
            <a:r>
              <a:rPr lang="en-US" sz="2350" b="1" dirty="0">
                <a:solidFill>
                  <a:srgbClr val="204C8E"/>
                </a:solidFill>
                <a:latin typeface="Raleway Light" pitchFamily="34" charset="0"/>
                <a:ea typeface="Raleway Light" pitchFamily="34" charset="-122"/>
                <a:cs typeface="Raleway Light" pitchFamily="34" charset="-120"/>
              </a:rPr>
              <a:t>1.</a:t>
            </a:r>
            <a:pPr algn="l" indent="0" marL="0">
              <a:lnSpc>
                <a:spcPts val="2350"/>
              </a:lnSpc>
              <a:buNone/>
            </a:pPr>
            <a:r>
              <a:rPr lang="en-US" sz="2350" dirty="0">
                <a:solidFill>
                  <a:srgbClr val="666666"/>
                </a:solidFill>
                <a:latin typeface="Raleway Light" pitchFamily="34" charset="0"/>
                <a:ea typeface="Raleway Light" pitchFamily="34" charset="-122"/>
                <a:cs typeface="Raleway Light" pitchFamily="34" charset="-120"/>
              </a:rPr>
              <a:t> </a:t>
            </a:r>
            <a:pPr algn="l" indent="0" marL="0">
              <a:lnSpc>
                <a:spcPts val="2350"/>
              </a:lnSpc>
              <a:buNone/>
            </a:pPr>
            <a:r>
              <a:rPr lang="en-US" sz="2350" dirty="0">
                <a:solidFill>
                  <a:srgbClr val="204C8E"/>
                </a:solidFill>
                <a:latin typeface="Raleway Light" pitchFamily="34" charset="0"/>
                <a:ea typeface="Raleway Light" pitchFamily="34" charset="-122"/>
                <a:cs typeface="Raleway Light" pitchFamily="34" charset="-120"/>
              </a:rPr>
              <a:t>Norma Oficial Mexicana referente a seguridad en manipulación de cargas manuales:</a:t>
            </a:r>
            <a:endParaRPr lang="en-US" sz="2350" dirty="0"/>
          </a:p>
        </p:txBody>
      </p:sp>
      <p:sp>
        <p:nvSpPr>
          <p:cNvPr id="18" name="Text 15"/>
          <p:cNvSpPr/>
          <p:nvPr/>
        </p:nvSpPr>
        <p:spPr>
          <a:xfrm>
            <a:off x="7617381" y="2563178"/>
            <a:ext cx="6054566"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19" name="Text 16"/>
          <p:cNvSpPr/>
          <p:nvPr/>
        </p:nvSpPr>
        <p:spPr>
          <a:xfrm>
            <a:off x="7617381" y="3082409"/>
            <a:ext cx="6054566" cy="301943"/>
          </a:xfrm>
          <a:prstGeom prst="rect">
            <a:avLst/>
          </a:prstGeom>
          <a:noFill/>
          <a:ln/>
        </p:spPr>
        <p:txBody>
          <a:bodyPr wrap="none" lIns="0" tIns="0" rIns="0" bIns="0" rtlCol="0" anchor="t"/>
          <a:lstStyle/>
          <a:p>
            <a:pPr algn="l" indent="0" marL="0">
              <a:lnSpc>
                <a:spcPts val="2350"/>
              </a:lnSpc>
              <a:buNone/>
            </a:pPr>
            <a:r>
              <a:rPr lang="en-US" sz="2350" b="1" dirty="0">
                <a:solidFill>
                  <a:srgbClr val="204C8E"/>
                </a:solidFill>
                <a:latin typeface="Raleway Light" pitchFamily="34" charset="0"/>
                <a:ea typeface="Raleway Light" pitchFamily="34" charset="-122"/>
                <a:cs typeface="Raleway Light" pitchFamily="34" charset="-120"/>
              </a:rPr>
              <a:t>a) NOM-022-STPS-2010</a:t>
            </a:r>
            <a:endParaRPr lang="en-US" sz="2350" dirty="0"/>
          </a:p>
        </p:txBody>
      </p:sp>
      <p:sp>
        <p:nvSpPr>
          <p:cNvPr id="20" name="Text 17"/>
          <p:cNvSpPr/>
          <p:nvPr/>
        </p:nvSpPr>
        <p:spPr>
          <a:xfrm>
            <a:off x="7617381" y="3601641"/>
            <a:ext cx="6054566" cy="301943"/>
          </a:xfrm>
          <a:prstGeom prst="rect">
            <a:avLst/>
          </a:prstGeom>
          <a:noFill/>
          <a:ln/>
        </p:spPr>
        <p:txBody>
          <a:bodyPr wrap="none" lIns="0" tIns="0" rIns="0" bIns="0" rtlCol="0" anchor="t"/>
          <a:lstStyle/>
          <a:p>
            <a:pPr algn="l" indent="0" marL="0">
              <a:lnSpc>
                <a:spcPts val="2350"/>
              </a:lnSpc>
              <a:buNone/>
            </a:pPr>
            <a:r>
              <a:rPr lang="en-US" sz="2350" b="1" u="sng" dirty="0">
                <a:solidFill>
                  <a:srgbClr val="7CCA62"/>
                </a:solidFill>
                <a:latin typeface="Raleway Light" pitchFamily="34" charset="0"/>
                <a:ea typeface="Raleway Light" pitchFamily="34" charset="-122"/>
                <a:cs typeface="Raleway Light" pitchFamily="34" charset="-120"/>
              </a:rPr>
              <a:t>b) NOM 036-STPS-2018</a:t>
            </a:r>
            <a:endParaRPr lang="en-US" sz="2350" dirty="0"/>
          </a:p>
        </p:txBody>
      </p:sp>
      <p:sp>
        <p:nvSpPr>
          <p:cNvPr id="21" name="Text 18"/>
          <p:cNvSpPr/>
          <p:nvPr/>
        </p:nvSpPr>
        <p:spPr>
          <a:xfrm>
            <a:off x="7617381" y="4120872"/>
            <a:ext cx="6054566" cy="301943"/>
          </a:xfrm>
          <a:prstGeom prst="rect">
            <a:avLst/>
          </a:prstGeom>
          <a:noFill/>
          <a:ln/>
        </p:spPr>
        <p:txBody>
          <a:bodyPr wrap="none" lIns="0" tIns="0" rIns="0" bIns="0" rtlCol="0" anchor="t"/>
          <a:lstStyle/>
          <a:p>
            <a:pPr algn="l" indent="0" marL="0">
              <a:lnSpc>
                <a:spcPts val="2350"/>
              </a:lnSpc>
              <a:buNone/>
            </a:pPr>
            <a:r>
              <a:rPr lang="en-US" sz="2350" b="1" dirty="0">
                <a:solidFill>
                  <a:srgbClr val="204C8E"/>
                </a:solidFill>
                <a:latin typeface="Raleway Light" pitchFamily="34" charset="0"/>
                <a:ea typeface="Raleway Light" pitchFamily="34" charset="-122"/>
                <a:cs typeface="Raleway Light" pitchFamily="34" charset="-120"/>
              </a:rPr>
              <a:t>c) NOM-010-STPS-1994</a:t>
            </a:r>
            <a:endParaRPr lang="en-US" sz="2350" dirty="0"/>
          </a:p>
        </p:txBody>
      </p:sp>
      <p:sp>
        <p:nvSpPr>
          <p:cNvPr id="22" name="Text 19"/>
          <p:cNvSpPr/>
          <p:nvPr/>
        </p:nvSpPr>
        <p:spPr>
          <a:xfrm>
            <a:off x="7617381" y="4640104"/>
            <a:ext cx="6054566" cy="301943"/>
          </a:xfrm>
          <a:prstGeom prst="rect">
            <a:avLst/>
          </a:prstGeom>
          <a:noFill/>
          <a:ln/>
        </p:spPr>
        <p:txBody>
          <a:bodyPr wrap="none" lIns="0" tIns="0" rIns="0" bIns="0" rtlCol="0" anchor="t"/>
          <a:lstStyle/>
          <a:p>
            <a:pPr algn="l" indent="0" marL="0">
              <a:lnSpc>
                <a:spcPts val="2350"/>
              </a:lnSpc>
              <a:buNone/>
            </a:pPr>
            <a:r>
              <a:rPr lang="en-US" sz="2350" b="1" dirty="0">
                <a:solidFill>
                  <a:srgbClr val="204C8E"/>
                </a:solidFill>
                <a:latin typeface="Raleway Light" pitchFamily="34" charset="0"/>
                <a:ea typeface="Raleway Light" pitchFamily="34" charset="-122"/>
                <a:cs typeface="Raleway Light" pitchFamily="34" charset="-120"/>
              </a:rPr>
              <a:t>d) NOM-002-STPS-2010</a:t>
            </a:r>
            <a:endParaRPr lang="en-US" sz="2350" dirty="0"/>
          </a:p>
        </p:txBody>
      </p:sp>
    </p:spTree>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name="Slide 92">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Text 0"/>
          <p:cNvSpPr/>
          <p:nvPr/>
        </p:nvSpPr>
        <p:spPr>
          <a:xfrm>
            <a:off x="966073" y="920829"/>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4" name="Text 1"/>
          <p:cNvSpPr/>
          <p:nvPr/>
        </p:nvSpPr>
        <p:spPr>
          <a:xfrm>
            <a:off x="966073" y="1379696"/>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5" name="Text 2"/>
          <p:cNvSpPr/>
          <p:nvPr/>
        </p:nvSpPr>
        <p:spPr>
          <a:xfrm>
            <a:off x="966073" y="1838563"/>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6" name="Text 3"/>
          <p:cNvSpPr/>
          <p:nvPr/>
        </p:nvSpPr>
        <p:spPr>
          <a:xfrm>
            <a:off x="966073" y="2297430"/>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7" name="Text 4"/>
          <p:cNvSpPr/>
          <p:nvPr/>
        </p:nvSpPr>
        <p:spPr>
          <a:xfrm>
            <a:off x="966073" y="2756297"/>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8" name="Text 5"/>
          <p:cNvSpPr/>
          <p:nvPr/>
        </p:nvSpPr>
        <p:spPr>
          <a:xfrm>
            <a:off x="966073" y="3215164"/>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9" name="Text 6"/>
          <p:cNvSpPr/>
          <p:nvPr/>
        </p:nvSpPr>
        <p:spPr>
          <a:xfrm>
            <a:off x="966073" y="3674031"/>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0" name="Text 7"/>
          <p:cNvSpPr/>
          <p:nvPr/>
        </p:nvSpPr>
        <p:spPr>
          <a:xfrm>
            <a:off x="966073" y="4132898"/>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1" name="Text 8"/>
          <p:cNvSpPr/>
          <p:nvPr/>
        </p:nvSpPr>
        <p:spPr>
          <a:xfrm>
            <a:off x="966073" y="4591764"/>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2" name="Text 9"/>
          <p:cNvSpPr/>
          <p:nvPr/>
        </p:nvSpPr>
        <p:spPr>
          <a:xfrm>
            <a:off x="966073" y="5050631"/>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3" name="Text 10"/>
          <p:cNvSpPr/>
          <p:nvPr/>
        </p:nvSpPr>
        <p:spPr>
          <a:xfrm>
            <a:off x="966073" y="5509498"/>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4" name="Text 11"/>
          <p:cNvSpPr/>
          <p:nvPr/>
        </p:nvSpPr>
        <p:spPr>
          <a:xfrm>
            <a:off x="966073" y="5968365"/>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5" name="Text 12"/>
          <p:cNvSpPr/>
          <p:nvPr/>
        </p:nvSpPr>
        <p:spPr>
          <a:xfrm>
            <a:off x="966073" y="6451402"/>
            <a:ext cx="6054566" cy="833199"/>
          </a:xfrm>
          <a:prstGeom prst="rect">
            <a:avLst/>
          </a:prstGeom>
          <a:noFill/>
          <a:ln/>
        </p:spPr>
        <p:txBody>
          <a:bodyPr wrap="none" lIns="0" tIns="0" rIns="0" bIns="0" rtlCol="0" anchor="t"/>
          <a:lstStyle/>
          <a:p>
            <a:pPr algn="ctr" indent="0" marL="0">
              <a:lnSpc>
                <a:spcPts val="6550"/>
              </a:lnSpc>
              <a:buNone/>
            </a:pPr>
            <a:r>
              <a:rPr lang="en-US" sz="5200" b="1" dirty="0">
                <a:solidFill>
                  <a:srgbClr val="0F6FC6"/>
                </a:solidFill>
                <a:latin typeface="Raleway Bold" pitchFamily="34" charset="0"/>
                <a:ea typeface="Raleway Bold" pitchFamily="34" charset="-122"/>
                <a:cs typeface="Raleway Bold" pitchFamily="34" charset="-120"/>
              </a:rPr>
              <a:t>EVALUACIÓN</a:t>
            </a:r>
            <a:endParaRPr lang="en-US" sz="5200" dirty="0"/>
          </a:p>
        </p:txBody>
      </p:sp>
      <p:sp>
        <p:nvSpPr>
          <p:cNvPr id="16" name="Text 13"/>
          <p:cNvSpPr/>
          <p:nvPr/>
        </p:nvSpPr>
        <p:spPr>
          <a:xfrm>
            <a:off x="7617381" y="920829"/>
            <a:ext cx="6054566"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17" name="Text 14"/>
          <p:cNvSpPr/>
          <p:nvPr/>
        </p:nvSpPr>
        <p:spPr>
          <a:xfrm>
            <a:off x="7617381" y="1440061"/>
            <a:ext cx="6054566" cy="1207770"/>
          </a:xfrm>
          <a:prstGeom prst="rect">
            <a:avLst/>
          </a:prstGeom>
          <a:noFill/>
          <a:ln/>
        </p:spPr>
        <p:txBody>
          <a:bodyPr wrap="square" lIns="0" tIns="0" rIns="0" bIns="0" rtlCol="0" anchor="t"/>
          <a:lstStyle/>
          <a:p>
            <a:pPr algn="l" indent="0" marL="0">
              <a:lnSpc>
                <a:spcPts val="2350"/>
              </a:lnSpc>
              <a:buNone/>
            </a:pPr>
            <a:r>
              <a:rPr lang="en-US" sz="2350" b="1" dirty="0">
                <a:solidFill>
                  <a:srgbClr val="204C8E"/>
                </a:solidFill>
                <a:latin typeface="Raleway Light" pitchFamily="34" charset="0"/>
                <a:ea typeface="Raleway Light" pitchFamily="34" charset="-122"/>
                <a:cs typeface="Raleway Light" pitchFamily="34" charset="-120"/>
              </a:rPr>
              <a:t>2.</a:t>
            </a:r>
            <a:pPr algn="l" indent="0" marL="0">
              <a:lnSpc>
                <a:spcPts val="2350"/>
              </a:lnSpc>
              <a:buNone/>
            </a:pPr>
            <a:r>
              <a:rPr lang="en-US" sz="2350" dirty="0">
                <a:solidFill>
                  <a:srgbClr val="666666"/>
                </a:solidFill>
                <a:latin typeface="Raleway Light" pitchFamily="34" charset="0"/>
                <a:ea typeface="Raleway Light" pitchFamily="34" charset="-122"/>
                <a:cs typeface="Raleway Light" pitchFamily="34" charset="-120"/>
              </a:rPr>
              <a:t> La acción de apilar materiales o contenedores uno encima de otro, de forma ordenada, a nivel del piso, en tarimas, estructuras o plataformas.</a:t>
            </a:r>
            <a:endParaRPr lang="en-US" sz="2350" dirty="0"/>
          </a:p>
        </p:txBody>
      </p:sp>
      <p:sp>
        <p:nvSpPr>
          <p:cNvPr id="18" name="Text 15"/>
          <p:cNvSpPr/>
          <p:nvPr/>
        </p:nvSpPr>
        <p:spPr>
          <a:xfrm>
            <a:off x="7617381" y="2865120"/>
            <a:ext cx="6054566"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19" name="Text 16"/>
          <p:cNvSpPr/>
          <p:nvPr/>
        </p:nvSpPr>
        <p:spPr>
          <a:xfrm>
            <a:off x="7617381" y="3384352"/>
            <a:ext cx="6054566" cy="301943"/>
          </a:xfrm>
          <a:prstGeom prst="rect">
            <a:avLst/>
          </a:prstGeom>
          <a:noFill/>
          <a:ln/>
        </p:spPr>
        <p:txBody>
          <a:bodyPr wrap="none" lIns="0" tIns="0" rIns="0" bIns="0" rtlCol="0" anchor="t"/>
          <a:lstStyle/>
          <a:p>
            <a:pPr algn="l" indent="0" marL="0">
              <a:lnSpc>
                <a:spcPts val="2350"/>
              </a:lnSpc>
              <a:buNone/>
            </a:pPr>
            <a:r>
              <a:rPr lang="en-US" sz="2350" b="1" dirty="0">
                <a:solidFill>
                  <a:srgbClr val="0F6FC6"/>
                </a:solidFill>
                <a:latin typeface="Raleway Light" pitchFamily="34" charset="0"/>
                <a:ea typeface="Raleway Light" pitchFamily="34" charset="-122"/>
                <a:cs typeface="Raleway Light" pitchFamily="34" charset="-120"/>
              </a:rPr>
              <a:t>a) Apilar</a:t>
            </a:r>
            <a:endParaRPr lang="en-US" sz="2350" dirty="0"/>
          </a:p>
        </p:txBody>
      </p:sp>
      <p:sp>
        <p:nvSpPr>
          <p:cNvPr id="20" name="Text 17"/>
          <p:cNvSpPr/>
          <p:nvPr/>
        </p:nvSpPr>
        <p:spPr>
          <a:xfrm>
            <a:off x="7617381" y="3903583"/>
            <a:ext cx="6054566" cy="301943"/>
          </a:xfrm>
          <a:prstGeom prst="rect">
            <a:avLst/>
          </a:prstGeom>
          <a:noFill/>
          <a:ln/>
        </p:spPr>
        <p:txBody>
          <a:bodyPr wrap="none" lIns="0" tIns="0" rIns="0" bIns="0" rtlCol="0" anchor="t"/>
          <a:lstStyle/>
          <a:p>
            <a:pPr algn="l" indent="0" marL="0">
              <a:lnSpc>
                <a:spcPts val="2350"/>
              </a:lnSpc>
              <a:buNone/>
            </a:pPr>
            <a:r>
              <a:rPr lang="en-US" sz="2350" b="1" dirty="0">
                <a:solidFill>
                  <a:srgbClr val="7CCA62"/>
                </a:solidFill>
                <a:latin typeface="Raleway Light" pitchFamily="34" charset="0"/>
                <a:ea typeface="Raleway Light" pitchFamily="34" charset="-122"/>
                <a:cs typeface="Raleway Light" pitchFamily="34" charset="-120"/>
              </a:rPr>
              <a:t>b) Organizar</a:t>
            </a:r>
            <a:endParaRPr lang="en-US" sz="2350" dirty="0"/>
          </a:p>
        </p:txBody>
      </p:sp>
      <p:sp>
        <p:nvSpPr>
          <p:cNvPr id="21" name="Text 18"/>
          <p:cNvSpPr/>
          <p:nvPr/>
        </p:nvSpPr>
        <p:spPr>
          <a:xfrm>
            <a:off x="7617381" y="4422815"/>
            <a:ext cx="6054566" cy="301943"/>
          </a:xfrm>
          <a:prstGeom prst="rect">
            <a:avLst/>
          </a:prstGeom>
          <a:noFill/>
          <a:ln/>
        </p:spPr>
        <p:txBody>
          <a:bodyPr wrap="none" lIns="0" tIns="0" rIns="0" bIns="0" rtlCol="0" anchor="t"/>
          <a:lstStyle/>
          <a:p>
            <a:pPr algn="l" indent="0" marL="0">
              <a:lnSpc>
                <a:spcPts val="2350"/>
              </a:lnSpc>
              <a:buNone/>
            </a:pPr>
            <a:r>
              <a:rPr lang="en-US" sz="2350" b="1" dirty="0">
                <a:solidFill>
                  <a:srgbClr val="10CF9B"/>
                </a:solidFill>
                <a:latin typeface="Raleway Light" pitchFamily="34" charset="0"/>
                <a:ea typeface="Raleway Light" pitchFamily="34" charset="-122"/>
                <a:cs typeface="Raleway Light" pitchFamily="34" charset="-120"/>
              </a:rPr>
              <a:t>c) Encimar</a:t>
            </a:r>
            <a:endParaRPr lang="en-US" sz="2350" dirty="0"/>
          </a:p>
        </p:txBody>
      </p:sp>
      <p:sp>
        <p:nvSpPr>
          <p:cNvPr id="22" name="Text 19"/>
          <p:cNvSpPr/>
          <p:nvPr/>
        </p:nvSpPr>
        <p:spPr>
          <a:xfrm>
            <a:off x="7617381" y="4942046"/>
            <a:ext cx="6054566" cy="301943"/>
          </a:xfrm>
          <a:prstGeom prst="rect">
            <a:avLst/>
          </a:prstGeom>
          <a:noFill/>
          <a:ln/>
        </p:spPr>
        <p:txBody>
          <a:bodyPr wrap="none" lIns="0" tIns="0" rIns="0" bIns="0" rtlCol="0" anchor="t"/>
          <a:lstStyle/>
          <a:p>
            <a:pPr algn="l" indent="0" marL="0">
              <a:lnSpc>
                <a:spcPts val="2350"/>
              </a:lnSpc>
              <a:buNone/>
            </a:pPr>
            <a:r>
              <a:rPr lang="en-US" sz="2350" b="1" dirty="0">
                <a:solidFill>
                  <a:srgbClr val="0BD0D9"/>
                </a:solidFill>
                <a:latin typeface="Raleway Light" pitchFamily="34" charset="0"/>
                <a:ea typeface="Raleway Light" pitchFamily="34" charset="-122"/>
                <a:cs typeface="Raleway Light" pitchFamily="34" charset="-120"/>
              </a:rPr>
              <a:t>d) Estibar</a:t>
            </a:r>
            <a:endParaRPr lang="en-US" sz="2350" dirty="0"/>
          </a:p>
        </p:txBody>
      </p:sp>
    </p:spTree>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name="Slide 93">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Text 0"/>
          <p:cNvSpPr/>
          <p:nvPr/>
        </p:nvSpPr>
        <p:spPr>
          <a:xfrm>
            <a:off x="966073" y="920829"/>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4" name="Text 1"/>
          <p:cNvSpPr/>
          <p:nvPr/>
        </p:nvSpPr>
        <p:spPr>
          <a:xfrm>
            <a:off x="966073" y="1379696"/>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5" name="Text 2"/>
          <p:cNvSpPr/>
          <p:nvPr/>
        </p:nvSpPr>
        <p:spPr>
          <a:xfrm>
            <a:off x="966073" y="1838563"/>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6" name="Text 3"/>
          <p:cNvSpPr/>
          <p:nvPr/>
        </p:nvSpPr>
        <p:spPr>
          <a:xfrm>
            <a:off x="966073" y="2297430"/>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7" name="Text 4"/>
          <p:cNvSpPr/>
          <p:nvPr/>
        </p:nvSpPr>
        <p:spPr>
          <a:xfrm>
            <a:off x="966073" y="2756297"/>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8" name="Text 5"/>
          <p:cNvSpPr/>
          <p:nvPr/>
        </p:nvSpPr>
        <p:spPr>
          <a:xfrm>
            <a:off x="966073" y="3215164"/>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9" name="Text 6"/>
          <p:cNvSpPr/>
          <p:nvPr/>
        </p:nvSpPr>
        <p:spPr>
          <a:xfrm>
            <a:off x="966073" y="3674031"/>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0" name="Text 7"/>
          <p:cNvSpPr/>
          <p:nvPr/>
        </p:nvSpPr>
        <p:spPr>
          <a:xfrm>
            <a:off x="966073" y="4132898"/>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1" name="Text 8"/>
          <p:cNvSpPr/>
          <p:nvPr/>
        </p:nvSpPr>
        <p:spPr>
          <a:xfrm>
            <a:off x="966073" y="4591764"/>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2" name="Text 9"/>
          <p:cNvSpPr/>
          <p:nvPr/>
        </p:nvSpPr>
        <p:spPr>
          <a:xfrm>
            <a:off x="966073" y="5050631"/>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3" name="Text 10"/>
          <p:cNvSpPr/>
          <p:nvPr/>
        </p:nvSpPr>
        <p:spPr>
          <a:xfrm>
            <a:off x="966073" y="5509498"/>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4" name="Text 11"/>
          <p:cNvSpPr/>
          <p:nvPr/>
        </p:nvSpPr>
        <p:spPr>
          <a:xfrm>
            <a:off x="966073" y="5968365"/>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5" name="Text 12"/>
          <p:cNvSpPr/>
          <p:nvPr/>
        </p:nvSpPr>
        <p:spPr>
          <a:xfrm>
            <a:off x="966073" y="6451402"/>
            <a:ext cx="6054566" cy="833199"/>
          </a:xfrm>
          <a:prstGeom prst="rect">
            <a:avLst/>
          </a:prstGeom>
          <a:noFill/>
          <a:ln/>
        </p:spPr>
        <p:txBody>
          <a:bodyPr wrap="none" lIns="0" tIns="0" rIns="0" bIns="0" rtlCol="0" anchor="t"/>
          <a:lstStyle/>
          <a:p>
            <a:pPr algn="ctr" indent="0" marL="0">
              <a:lnSpc>
                <a:spcPts val="6550"/>
              </a:lnSpc>
              <a:buNone/>
            </a:pPr>
            <a:r>
              <a:rPr lang="en-US" sz="5200" b="1" dirty="0">
                <a:solidFill>
                  <a:srgbClr val="0F6FC6"/>
                </a:solidFill>
                <a:latin typeface="Raleway Bold" pitchFamily="34" charset="0"/>
                <a:ea typeface="Raleway Bold" pitchFamily="34" charset="-122"/>
                <a:cs typeface="Raleway Bold" pitchFamily="34" charset="-120"/>
              </a:rPr>
              <a:t>EVALUACIÓN</a:t>
            </a:r>
            <a:endParaRPr lang="en-US" sz="5200" dirty="0"/>
          </a:p>
        </p:txBody>
      </p:sp>
      <p:sp>
        <p:nvSpPr>
          <p:cNvPr id="16" name="Text 13"/>
          <p:cNvSpPr/>
          <p:nvPr/>
        </p:nvSpPr>
        <p:spPr>
          <a:xfrm>
            <a:off x="7617381" y="920829"/>
            <a:ext cx="6054566"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17" name="Text 14"/>
          <p:cNvSpPr/>
          <p:nvPr/>
        </p:nvSpPr>
        <p:spPr>
          <a:xfrm>
            <a:off x="7617381" y="1440061"/>
            <a:ext cx="6054566" cy="1207770"/>
          </a:xfrm>
          <a:prstGeom prst="rect">
            <a:avLst/>
          </a:prstGeom>
          <a:noFill/>
          <a:ln/>
        </p:spPr>
        <p:txBody>
          <a:bodyPr wrap="square" lIns="0" tIns="0" rIns="0" bIns="0" rtlCol="0" anchor="t"/>
          <a:lstStyle/>
          <a:p>
            <a:pPr algn="l" indent="0" marL="0">
              <a:lnSpc>
                <a:spcPts val="2350"/>
              </a:lnSpc>
              <a:buNone/>
            </a:pPr>
            <a:r>
              <a:rPr lang="en-US" sz="2350" b="1" dirty="0">
                <a:solidFill>
                  <a:srgbClr val="204C8E"/>
                </a:solidFill>
                <a:latin typeface="Raleway Light" pitchFamily="34" charset="0"/>
                <a:ea typeface="Raleway Light" pitchFamily="34" charset="-122"/>
                <a:cs typeface="Raleway Light" pitchFamily="34" charset="-120"/>
              </a:rPr>
              <a:t>2.</a:t>
            </a:r>
            <a:pPr algn="l" indent="0" marL="0">
              <a:lnSpc>
                <a:spcPts val="2350"/>
              </a:lnSpc>
              <a:buNone/>
            </a:pPr>
            <a:r>
              <a:rPr lang="en-US" sz="2350" dirty="0">
                <a:solidFill>
                  <a:srgbClr val="666666"/>
                </a:solidFill>
                <a:latin typeface="Raleway Light" pitchFamily="34" charset="0"/>
                <a:ea typeface="Raleway Light" pitchFamily="34" charset="-122"/>
                <a:cs typeface="Raleway Light" pitchFamily="34" charset="-120"/>
              </a:rPr>
              <a:t> La acción de apilar materiales o contenedores uno encima de otro, de forma ordenada, a nivel del piso, en tarimas, estructuras o plataformas.</a:t>
            </a:r>
            <a:endParaRPr lang="en-US" sz="2350" dirty="0"/>
          </a:p>
        </p:txBody>
      </p:sp>
      <p:sp>
        <p:nvSpPr>
          <p:cNvPr id="18" name="Text 15"/>
          <p:cNvSpPr/>
          <p:nvPr/>
        </p:nvSpPr>
        <p:spPr>
          <a:xfrm>
            <a:off x="7617381" y="2865120"/>
            <a:ext cx="6054566"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19" name="Text 16"/>
          <p:cNvSpPr/>
          <p:nvPr/>
        </p:nvSpPr>
        <p:spPr>
          <a:xfrm>
            <a:off x="7617381" y="3384352"/>
            <a:ext cx="6054566" cy="301943"/>
          </a:xfrm>
          <a:prstGeom prst="rect">
            <a:avLst/>
          </a:prstGeom>
          <a:noFill/>
          <a:ln/>
        </p:spPr>
        <p:txBody>
          <a:bodyPr wrap="none" lIns="0" tIns="0" rIns="0" bIns="0" rtlCol="0" anchor="t"/>
          <a:lstStyle/>
          <a:p>
            <a:pPr algn="l" indent="0" marL="0">
              <a:lnSpc>
                <a:spcPts val="2350"/>
              </a:lnSpc>
              <a:buNone/>
            </a:pPr>
            <a:r>
              <a:rPr lang="en-US" sz="2350" b="1" dirty="0">
                <a:solidFill>
                  <a:srgbClr val="204C8E"/>
                </a:solidFill>
                <a:latin typeface="Raleway Light" pitchFamily="34" charset="0"/>
                <a:ea typeface="Raleway Light" pitchFamily="34" charset="-122"/>
                <a:cs typeface="Raleway Light" pitchFamily="34" charset="-120"/>
              </a:rPr>
              <a:t>a) Apilar</a:t>
            </a:r>
            <a:endParaRPr lang="en-US" sz="2350" dirty="0"/>
          </a:p>
        </p:txBody>
      </p:sp>
      <p:sp>
        <p:nvSpPr>
          <p:cNvPr id="20" name="Text 17"/>
          <p:cNvSpPr/>
          <p:nvPr/>
        </p:nvSpPr>
        <p:spPr>
          <a:xfrm>
            <a:off x="7617381" y="3903583"/>
            <a:ext cx="6054566" cy="301943"/>
          </a:xfrm>
          <a:prstGeom prst="rect">
            <a:avLst/>
          </a:prstGeom>
          <a:noFill/>
          <a:ln/>
        </p:spPr>
        <p:txBody>
          <a:bodyPr wrap="none" lIns="0" tIns="0" rIns="0" bIns="0" rtlCol="0" anchor="t"/>
          <a:lstStyle/>
          <a:p>
            <a:pPr algn="l" indent="0" marL="0">
              <a:lnSpc>
                <a:spcPts val="2350"/>
              </a:lnSpc>
              <a:buNone/>
            </a:pPr>
            <a:r>
              <a:rPr lang="en-US" sz="2350" b="1" u="sng" dirty="0">
                <a:solidFill>
                  <a:srgbClr val="7CCA62"/>
                </a:solidFill>
                <a:latin typeface="Raleway Light" pitchFamily="34" charset="0"/>
                <a:ea typeface="Raleway Light" pitchFamily="34" charset="-122"/>
                <a:cs typeface="Raleway Light" pitchFamily="34" charset="-120"/>
              </a:rPr>
              <a:t>b) Organizar</a:t>
            </a:r>
            <a:endParaRPr lang="en-US" sz="2350" dirty="0"/>
          </a:p>
        </p:txBody>
      </p:sp>
      <p:sp>
        <p:nvSpPr>
          <p:cNvPr id="21" name="Text 18"/>
          <p:cNvSpPr/>
          <p:nvPr/>
        </p:nvSpPr>
        <p:spPr>
          <a:xfrm>
            <a:off x="7617381" y="4422815"/>
            <a:ext cx="6054566" cy="301943"/>
          </a:xfrm>
          <a:prstGeom prst="rect">
            <a:avLst/>
          </a:prstGeom>
          <a:noFill/>
          <a:ln/>
        </p:spPr>
        <p:txBody>
          <a:bodyPr wrap="none" lIns="0" tIns="0" rIns="0" bIns="0" rtlCol="0" anchor="t"/>
          <a:lstStyle/>
          <a:p>
            <a:pPr algn="l" indent="0" marL="0">
              <a:lnSpc>
                <a:spcPts val="2350"/>
              </a:lnSpc>
              <a:buNone/>
            </a:pPr>
            <a:r>
              <a:rPr lang="en-US" sz="2350" b="1" dirty="0">
                <a:solidFill>
                  <a:srgbClr val="204C8E"/>
                </a:solidFill>
                <a:latin typeface="Raleway Light" pitchFamily="34" charset="0"/>
                <a:ea typeface="Raleway Light" pitchFamily="34" charset="-122"/>
                <a:cs typeface="Raleway Light" pitchFamily="34" charset="-120"/>
              </a:rPr>
              <a:t>c) Encimar</a:t>
            </a:r>
            <a:endParaRPr lang="en-US" sz="2350" dirty="0"/>
          </a:p>
        </p:txBody>
      </p:sp>
      <p:sp>
        <p:nvSpPr>
          <p:cNvPr id="22" name="Text 19"/>
          <p:cNvSpPr/>
          <p:nvPr/>
        </p:nvSpPr>
        <p:spPr>
          <a:xfrm>
            <a:off x="7617381" y="4942046"/>
            <a:ext cx="6054566" cy="301943"/>
          </a:xfrm>
          <a:prstGeom prst="rect">
            <a:avLst/>
          </a:prstGeom>
          <a:noFill/>
          <a:ln/>
        </p:spPr>
        <p:txBody>
          <a:bodyPr wrap="none" lIns="0" tIns="0" rIns="0" bIns="0" rtlCol="0" anchor="t"/>
          <a:lstStyle/>
          <a:p>
            <a:pPr algn="l" indent="0" marL="0">
              <a:lnSpc>
                <a:spcPts val="2350"/>
              </a:lnSpc>
              <a:buNone/>
            </a:pPr>
            <a:r>
              <a:rPr lang="en-US" sz="2350" b="1" dirty="0">
                <a:solidFill>
                  <a:srgbClr val="204C8E"/>
                </a:solidFill>
                <a:latin typeface="Raleway Light" pitchFamily="34" charset="0"/>
                <a:ea typeface="Raleway Light" pitchFamily="34" charset="-122"/>
                <a:cs typeface="Raleway Light" pitchFamily="34" charset="-120"/>
              </a:rPr>
              <a:t>d) Estibar</a:t>
            </a:r>
            <a:endParaRPr lang="en-US" sz="2350" dirty="0"/>
          </a:p>
        </p:txBody>
      </p:sp>
    </p:spTree>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name="Slide 94">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Text 0"/>
          <p:cNvSpPr/>
          <p:nvPr/>
        </p:nvSpPr>
        <p:spPr>
          <a:xfrm>
            <a:off x="966073" y="920829"/>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4" name="Text 1"/>
          <p:cNvSpPr/>
          <p:nvPr/>
        </p:nvSpPr>
        <p:spPr>
          <a:xfrm>
            <a:off x="966073" y="1379696"/>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5" name="Text 2"/>
          <p:cNvSpPr/>
          <p:nvPr/>
        </p:nvSpPr>
        <p:spPr>
          <a:xfrm>
            <a:off x="966073" y="1838563"/>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6" name="Text 3"/>
          <p:cNvSpPr/>
          <p:nvPr/>
        </p:nvSpPr>
        <p:spPr>
          <a:xfrm>
            <a:off x="966073" y="2297430"/>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7" name="Text 4"/>
          <p:cNvSpPr/>
          <p:nvPr/>
        </p:nvSpPr>
        <p:spPr>
          <a:xfrm>
            <a:off x="966073" y="2756297"/>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8" name="Text 5"/>
          <p:cNvSpPr/>
          <p:nvPr/>
        </p:nvSpPr>
        <p:spPr>
          <a:xfrm>
            <a:off x="966073" y="3215164"/>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9" name="Text 6"/>
          <p:cNvSpPr/>
          <p:nvPr/>
        </p:nvSpPr>
        <p:spPr>
          <a:xfrm>
            <a:off x="966073" y="3674031"/>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0" name="Text 7"/>
          <p:cNvSpPr/>
          <p:nvPr/>
        </p:nvSpPr>
        <p:spPr>
          <a:xfrm>
            <a:off x="966073" y="4132898"/>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1" name="Text 8"/>
          <p:cNvSpPr/>
          <p:nvPr/>
        </p:nvSpPr>
        <p:spPr>
          <a:xfrm>
            <a:off x="966073" y="4591764"/>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2" name="Text 9"/>
          <p:cNvSpPr/>
          <p:nvPr/>
        </p:nvSpPr>
        <p:spPr>
          <a:xfrm>
            <a:off x="966073" y="5050631"/>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3" name="Text 10"/>
          <p:cNvSpPr/>
          <p:nvPr/>
        </p:nvSpPr>
        <p:spPr>
          <a:xfrm>
            <a:off x="966073" y="5509498"/>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4" name="Text 11"/>
          <p:cNvSpPr/>
          <p:nvPr/>
        </p:nvSpPr>
        <p:spPr>
          <a:xfrm>
            <a:off x="966073" y="5968365"/>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5" name="Text 12"/>
          <p:cNvSpPr/>
          <p:nvPr/>
        </p:nvSpPr>
        <p:spPr>
          <a:xfrm>
            <a:off x="966073" y="6451402"/>
            <a:ext cx="6054566" cy="833199"/>
          </a:xfrm>
          <a:prstGeom prst="rect">
            <a:avLst/>
          </a:prstGeom>
          <a:noFill/>
          <a:ln/>
        </p:spPr>
        <p:txBody>
          <a:bodyPr wrap="none" lIns="0" tIns="0" rIns="0" bIns="0" rtlCol="0" anchor="t"/>
          <a:lstStyle/>
          <a:p>
            <a:pPr algn="ctr" indent="0" marL="0">
              <a:lnSpc>
                <a:spcPts val="6550"/>
              </a:lnSpc>
              <a:buNone/>
            </a:pPr>
            <a:r>
              <a:rPr lang="en-US" sz="5200" b="1" dirty="0">
                <a:solidFill>
                  <a:srgbClr val="0F6FC6"/>
                </a:solidFill>
                <a:latin typeface="Raleway Bold" pitchFamily="34" charset="0"/>
                <a:ea typeface="Raleway Bold" pitchFamily="34" charset="-122"/>
                <a:cs typeface="Raleway Bold" pitchFamily="34" charset="-120"/>
              </a:rPr>
              <a:t>EVALUACIÓN</a:t>
            </a:r>
            <a:endParaRPr lang="en-US" sz="5200" dirty="0"/>
          </a:p>
        </p:txBody>
      </p:sp>
      <p:sp>
        <p:nvSpPr>
          <p:cNvPr id="16" name="Text 13"/>
          <p:cNvSpPr/>
          <p:nvPr/>
        </p:nvSpPr>
        <p:spPr>
          <a:xfrm>
            <a:off x="7617381" y="920829"/>
            <a:ext cx="6054566"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17" name="Text 14"/>
          <p:cNvSpPr/>
          <p:nvPr/>
        </p:nvSpPr>
        <p:spPr>
          <a:xfrm>
            <a:off x="7617381" y="1440061"/>
            <a:ext cx="6054566" cy="603885"/>
          </a:xfrm>
          <a:prstGeom prst="rect">
            <a:avLst/>
          </a:prstGeom>
          <a:noFill/>
          <a:ln/>
        </p:spPr>
        <p:txBody>
          <a:bodyPr wrap="square" lIns="0" tIns="0" rIns="0" bIns="0" rtlCol="0" anchor="t"/>
          <a:lstStyle/>
          <a:p>
            <a:pPr algn="l" indent="0" marL="0">
              <a:lnSpc>
                <a:spcPts val="2350"/>
              </a:lnSpc>
              <a:buNone/>
            </a:pPr>
            <a:r>
              <a:rPr lang="en-US" sz="2350" b="1" dirty="0">
                <a:solidFill>
                  <a:srgbClr val="204C8E"/>
                </a:solidFill>
                <a:latin typeface="Raleway Light" pitchFamily="34" charset="0"/>
                <a:ea typeface="Raleway Light" pitchFamily="34" charset="-122"/>
                <a:cs typeface="Raleway Light" pitchFamily="34" charset="-120"/>
              </a:rPr>
              <a:t>3. </a:t>
            </a:r>
            <a:pPr algn="l" indent="0" marL="0">
              <a:lnSpc>
                <a:spcPts val="2350"/>
              </a:lnSpc>
              <a:buNone/>
            </a:pPr>
            <a:r>
              <a:rPr lang="en-US" sz="2350" dirty="0">
                <a:solidFill>
                  <a:srgbClr val="666666"/>
                </a:solidFill>
                <a:latin typeface="Raleway Light" pitchFamily="34" charset="0"/>
                <a:ea typeface="Raleway Light" pitchFamily="34" charset="-122"/>
                <a:cs typeface="Raleway Light" pitchFamily="34" charset="-120"/>
              </a:rPr>
              <a:t>Mínimo peso de carga manual para que aplique en la</a:t>
            </a:r>
            <a:pPr algn="l" indent="0" marL="0">
              <a:lnSpc>
                <a:spcPts val="2350"/>
              </a:lnSpc>
              <a:buNone/>
            </a:pPr>
            <a:r>
              <a:rPr lang="en-US" sz="2350" b="1" dirty="0">
                <a:solidFill>
                  <a:srgbClr val="204C8E"/>
                </a:solidFill>
                <a:latin typeface="Raleway Light" pitchFamily="34" charset="0"/>
                <a:ea typeface="Raleway Light" pitchFamily="34" charset="-122"/>
                <a:cs typeface="Raleway Light" pitchFamily="34" charset="-120"/>
              </a:rPr>
              <a:t> NOM-036-1-STPS-2018</a:t>
            </a:r>
            <a:pPr algn="l" indent="0" marL="0">
              <a:lnSpc>
                <a:spcPts val="2350"/>
              </a:lnSpc>
              <a:buNone/>
            </a:pPr>
            <a:r>
              <a:rPr lang="en-US" sz="2350" dirty="0">
                <a:solidFill>
                  <a:srgbClr val="666666"/>
                </a:solidFill>
                <a:latin typeface="Raleway Light" pitchFamily="34" charset="0"/>
                <a:ea typeface="Raleway Light" pitchFamily="34" charset="-122"/>
                <a:cs typeface="Raleway Light" pitchFamily="34" charset="-120"/>
              </a:rPr>
              <a:t>?</a:t>
            </a:r>
            <a:endParaRPr lang="en-US" sz="2350" dirty="0"/>
          </a:p>
        </p:txBody>
      </p:sp>
      <p:sp>
        <p:nvSpPr>
          <p:cNvPr id="18" name="Text 15"/>
          <p:cNvSpPr/>
          <p:nvPr/>
        </p:nvSpPr>
        <p:spPr>
          <a:xfrm>
            <a:off x="7617381" y="2261235"/>
            <a:ext cx="6054566"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19" name="Text 16"/>
          <p:cNvSpPr/>
          <p:nvPr/>
        </p:nvSpPr>
        <p:spPr>
          <a:xfrm>
            <a:off x="7617381" y="2780467"/>
            <a:ext cx="6054566" cy="301943"/>
          </a:xfrm>
          <a:prstGeom prst="rect">
            <a:avLst/>
          </a:prstGeom>
          <a:noFill/>
          <a:ln/>
        </p:spPr>
        <p:txBody>
          <a:bodyPr wrap="none" lIns="0" tIns="0" rIns="0" bIns="0" rtlCol="0" anchor="t"/>
          <a:lstStyle/>
          <a:p>
            <a:pPr algn="l" indent="0" marL="0">
              <a:lnSpc>
                <a:spcPts val="2350"/>
              </a:lnSpc>
              <a:buNone/>
            </a:pPr>
            <a:r>
              <a:rPr lang="en-US" sz="2350" b="1" dirty="0">
                <a:solidFill>
                  <a:srgbClr val="0F6FC6"/>
                </a:solidFill>
                <a:latin typeface="Raleway Light" pitchFamily="34" charset="0"/>
                <a:ea typeface="Raleway Light" pitchFamily="34" charset="-122"/>
                <a:cs typeface="Raleway Light" pitchFamily="34" charset="-120"/>
              </a:rPr>
              <a:t>a) 3 kg</a:t>
            </a:r>
            <a:endParaRPr lang="en-US" sz="2350" dirty="0"/>
          </a:p>
        </p:txBody>
      </p:sp>
      <p:sp>
        <p:nvSpPr>
          <p:cNvPr id="20" name="Text 17"/>
          <p:cNvSpPr/>
          <p:nvPr/>
        </p:nvSpPr>
        <p:spPr>
          <a:xfrm>
            <a:off x="7617381" y="3299698"/>
            <a:ext cx="6054566" cy="301943"/>
          </a:xfrm>
          <a:prstGeom prst="rect">
            <a:avLst/>
          </a:prstGeom>
          <a:noFill/>
          <a:ln/>
        </p:spPr>
        <p:txBody>
          <a:bodyPr wrap="none" lIns="0" tIns="0" rIns="0" bIns="0" rtlCol="0" anchor="t"/>
          <a:lstStyle/>
          <a:p>
            <a:pPr algn="l" indent="0" marL="0">
              <a:lnSpc>
                <a:spcPts val="2350"/>
              </a:lnSpc>
              <a:buNone/>
            </a:pPr>
            <a:r>
              <a:rPr lang="en-US" sz="2350" b="1" dirty="0">
                <a:solidFill>
                  <a:srgbClr val="7CCA62"/>
                </a:solidFill>
                <a:latin typeface="Raleway Light" pitchFamily="34" charset="0"/>
                <a:ea typeface="Raleway Light" pitchFamily="34" charset="-122"/>
                <a:cs typeface="Raleway Light" pitchFamily="34" charset="-120"/>
              </a:rPr>
              <a:t>b) 4 kg</a:t>
            </a:r>
            <a:endParaRPr lang="en-US" sz="2350" dirty="0"/>
          </a:p>
        </p:txBody>
      </p:sp>
      <p:sp>
        <p:nvSpPr>
          <p:cNvPr id="21" name="Text 18"/>
          <p:cNvSpPr/>
          <p:nvPr/>
        </p:nvSpPr>
        <p:spPr>
          <a:xfrm>
            <a:off x="7617381" y="3818930"/>
            <a:ext cx="6054566" cy="301943"/>
          </a:xfrm>
          <a:prstGeom prst="rect">
            <a:avLst/>
          </a:prstGeom>
          <a:noFill/>
          <a:ln/>
        </p:spPr>
        <p:txBody>
          <a:bodyPr wrap="none" lIns="0" tIns="0" rIns="0" bIns="0" rtlCol="0" anchor="t"/>
          <a:lstStyle/>
          <a:p>
            <a:pPr algn="l" indent="0" marL="0">
              <a:lnSpc>
                <a:spcPts val="2350"/>
              </a:lnSpc>
              <a:buNone/>
            </a:pPr>
            <a:r>
              <a:rPr lang="en-US" sz="2350" b="1" dirty="0">
                <a:solidFill>
                  <a:srgbClr val="10CF9B"/>
                </a:solidFill>
                <a:latin typeface="Raleway Light" pitchFamily="34" charset="0"/>
                <a:ea typeface="Raleway Light" pitchFamily="34" charset="-122"/>
                <a:cs typeface="Raleway Light" pitchFamily="34" charset="-120"/>
              </a:rPr>
              <a:t>c) 2.5 kg</a:t>
            </a:r>
            <a:endParaRPr lang="en-US" sz="2350" dirty="0"/>
          </a:p>
        </p:txBody>
      </p:sp>
      <p:sp>
        <p:nvSpPr>
          <p:cNvPr id="22" name="Text 19"/>
          <p:cNvSpPr/>
          <p:nvPr/>
        </p:nvSpPr>
        <p:spPr>
          <a:xfrm>
            <a:off x="7617381" y="4338161"/>
            <a:ext cx="6054566" cy="301943"/>
          </a:xfrm>
          <a:prstGeom prst="rect">
            <a:avLst/>
          </a:prstGeom>
          <a:noFill/>
          <a:ln/>
        </p:spPr>
        <p:txBody>
          <a:bodyPr wrap="none" lIns="0" tIns="0" rIns="0" bIns="0" rtlCol="0" anchor="t"/>
          <a:lstStyle/>
          <a:p>
            <a:pPr algn="l" indent="0" marL="0">
              <a:lnSpc>
                <a:spcPts val="2350"/>
              </a:lnSpc>
              <a:buNone/>
            </a:pPr>
            <a:r>
              <a:rPr lang="en-US" sz="2350" b="1" dirty="0">
                <a:solidFill>
                  <a:srgbClr val="0BD0D9"/>
                </a:solidFill>
                <a:latin typeface="Raleway Light" pitchFamily="34" charset="0"/>
                <a:ea typeface="Raleway Light" pitchFamily="34" charset="-122"/>
                <a:cs typeface="Raleway Light" pitchFamily="34" charset="-120"/>
              </a:rPr>
              <a:t>d) 2 kg</a:t>
            </a:r>
            <a:endParaRPr lang="en-US" sz="2350" dirty="0"/>
          </a:p>
        </p:txBody>
      </p:sp>
    </p:spTree>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name="Slide 95">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Text 0"/>
          <p:cNvSpPr/>
          <p:nvPr/>
        </p:nvSpPr>
        <p:spPr>
          <a:xfrm>
            <a:off x="966073" y="920829"/>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4" name="Text 1"/>
          <p:cNvSpPr/>
          <p:nvPr/>
        </p:nvSpPr>
        <p:spPr>
          <a:xfrm>
            <a:off x="966073" y="1379696"/>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5" name="Text 2"/>
          <p:cNvSpPr/>
          <p:nvPr/>
        </p:nvSpPr>
        <p:spPr>
          <a:xfrm>
            <a:off x="966073" y="1838563"/>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6" name="Text 3"/>
          <p:cNvSpPr/>
          <p:nvPr/>
        </p:nvSpPr>
        <p:spPr>
          <a:xfrm>
            <a:off x="966073" y="2297430"/>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7" name="Text 4"/>
          <p:cNvSpPr/>
          <p:nvPr/>
        </p:nvSpPr>
        <p:spPr>
          <a:xfrm>
            <a:off x="966073" y="2756297"/>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8" name="Text 5"/>
          <p:cNvSpPr/>
          <p:nvPr/>
        </p:nvSpPr>
        <p:spPr>
          <a:xfrm>
            <a:off x="966073" y="3215164"/>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9" name="Text 6"/>
          <p:cNvSpPr/>
          <p:nvPr/>
        </p:nvSpPr>
        <p:spPr>
          <a:xfrm>
            <a:off x="966073" y="3674031"/>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0" name="Text 7"/>
          <p:cNvSpPr/>
          <p:nvPr/>
        </p:nvSpPr>
        <p:spPr>
          <a:xfrm>
            <a:off x="966073" y="4132898"/>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1" name="Text 8"/>
          <p:cNvSpPr/>
          <p:nvPr/>
        </p:nvSpPr>
        <p:spPr>
          <a:xfrm>
            <a:off x="966073" y="4591764"/>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2" name="Text 9"/>
          <p:cNvSpPr/>
          <p:nvPr/>
        </p:nvSpPr>
        <p:spPr>
          <a:xfrm>
            <a:off x="966073" y="5050631"/>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3" name="Text 10"/>
          <p:cNvSpPr/>
          <p:nvPr/>
        </p:nvSpPr>
        <p:spPr>
          <a:xfrm>
            <a:off x="966073" y="5509498"/>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4" name="Text 11"/>
          <p:cNvSpPr/>
          <p:nvPr/>
        </p:nvSpPr>
        <p:spPr>
          <a:xfrm>
            <a:off x="966073" y="5968365"/>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5" name="Text 12"/>
          <p:cNvSpPr/>
          <p:nvPr/>
        </p:nvSpPr>
        <p:spPr>
          <a:xfrm>
            <a:off x="966073" y="6451402"/>
            <a:ext cx="6054566" cy="833199"/>
          </a:xfrm>
          <a:prstGeom prst="rect">
            <a:avLst/>
          </a:prstGeom>
          <a:noFill/>
          <a:ln/>
        </p:spPr>
        <p:txBody>
          <a:bodyPr wrap="none" lIns="0" tIns="0" rIns="0" bIns="0" rtlCol="0" anchor="t"/>
          <a:lstStyle/>
          <a:p>
            <a:pPr algn="ctr" indent="0" marL="0">
              <a:lnSpc>
                <a:spcPts val="6550"/>
              </a:lnSpc>
              <a:buNone/>
            </a:pPr>
            <a:r>
              <a:rPr lang="en-US" sz="5200" b="1" dirty="0">
                <a:solidFill>
                  <a:srgbClr val="0F6FC6"/>
                </a:solidFill>
                <a:latin typeface="Raleway Bold" pitchFamily="34" charset="0"/>
                <a:ea typeface="Raleway Bold" pitchFamily="34" charset="-122"/>
                <a:cs typeface="Raleway Bold" pitchFamily="34" charset="-120"/>
              </a:rPr>
              <a:t>EVALUACIÓN</a:t>
            </a:r>
            <a:endParaRPr lang="en-US" sz="5200" dirty="0"/>
          </a:p>
        </p:txBody>
      </p:sp>
      <p:sp>
        <p:nvSpPr>
          <p:cNvPr id="16" name="Text 13"/>
          <p:cNvSpPr/>
          <p:nvPr/>
        </p:nvSpPr>
        <p:spPr>
          <a:xfrm>
            <a:off x="7617381" y="920829"/>
            <a:ext cx="6054566"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17" name="Text 14"/>
          <p:cNvSpPr/>
          <p:nvPr/>
        </p:nvSpPr>
        <p:spPr>
          <a:xfrm>
            <a:off x="7617381" y="1440061"/>
            <a:ext cx="6054566" cy="603885"/>
          </a:xfrm>
          <a:prstGeom prst="rect">
            <a:avLst/>
          </a:prstGeom>
          <a:noFill/>
          <a:ln/>
        </p:spPr>
        <p:txBody>
          <a:bodyPr wrap="square" lIns="0" tIns="0" rIns="0" bIns="0" rtlCol="0" anchor="t"/>
          <a:lstStyle/>
          <a:p>
            <a:pPr algn="l" indent="0" marL="0">
              <a:lnSpc>
                <a:spcPts val="2350"/>
              </a:lnSpc>
              <a:buNone/>
            </a:pPr>
            <a:r>
              <a:rPr lang="en-US" sz="2350" b="1" dirty="0">
                <a:solidFill>
                  <a:srgbClr val="204C8E"/>
                </a:solidFill>
                <a:latin typeface="Raleway Light" pitchFamily="34" charset="0"/>
                <a:ea typeface="Raleway Light" pitchFamily="34" charset="-122"/>
                <a:cs typeface="Raleway Light" pitchFamily="34" charset="-120"/>
              </a:rPr>
              <a:t>3. </a:t>
            </a:r>
            <a:pPr algn="l" indent="0" marL="0">
              <a:lnSpc>
                <a:spcPts val="2350"/>
              </a:lnSpc>
              <a:buNone/>
            </a:pPr>
            <a:r>
              <a:rPr lang="en-US" sz="2350" dirty="0">
                <a:solidFill>
                  <a:srgbClr val="666666"/>
                </a:solidFill>
                <a:latin typeface="Raleway Light" pitchFamily="34" charset="0"/>
                <a:ea typeface="Raleway Light" pitchFamily="34" charset="-122"/>
                <a:cs typeface="Raleway Light" pitchFamily="34" charset="-120"/>
              </a:rPr>
              <a:t>Mínimo peso de carga manual para que aplique en la</a:t>
            </a:r>
            <a:pPr algn="l" indent="0" marL="0">
              <a:lnSpc>
                <a:spcPts val="2350"/>
              </a:lnSpc>
              <a:buNone/>
            </a:pPr>
            <a:r>
              <a:rPr lang="en-US" sz="2350" b="1" dirty="0">
                <a:solidFill>
                  <a:srgbClr val="204C8E"/>
                </a:solidFill>
                <a:latin typeface="Raleway Light" pitchFamily="34" charset="0"/>
                <a:ea typeface="Raleway Light" pitchFamily="34" charset="-122"/>
                <a:cs typeface="Raleway Light" pitchFamily="34" charset="-120"/>
              </a:rPr>
              <a:t> NOM-036-1-STPS-2018</a:t>
            </a:r>
            <a:pPr algn="l" indent="0" marL="0">
              <a:lnSpc>
                <a:spcPts val="2350"/>
              </a:lnSpc>
              <a:buNone/>
            </a:pPr>
            <a:r>
              <a:rPr lang="en-US" sz="2350" dirty="0">
                <a:solidFill>
                  <a:srgbClr val="666666"/>
                </a:solidFill>
                <a:latin typeface="Raleway Light" pitchFamily="34" charset="0"/>
                <a:ea typeface="Raleway Light" pitchFamily="34" charset="-122"/>
                <a:cs typeface="Raleway Light" pitchFamily="34" charset="-120"/>
              </a:rPr>
              <a:t>?</a:t>
            </a:r>
            <a:endParaRPr lang="en-US" sz="2350" dirty="0"/>
          </a:p>
        </p:txBody>
      </p:sp>
      <p:sp>
        <p:nvSpPr>
          <p:cNvPr id="18" name="Text 15"/>
          <p:cNvSpPr/>
          <p:nvPr/>
        </p:nvSpPr>
        <p:spPr>
          <a:xfrm>
            <a:off x="7617381" y="2261235"/>
            <a:ext cx="6054566"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19" name="Text 16"/>
          <p:cNvSpPr/>
          <p:nvPr/>
        </p:nvSpPr>
        <p:spPr>
          <a:xfrm>
            <a:off x="7617381" y="2780467"/>
            <a:ext cx="6054566" cy="301943"/>
          </a:xfrm>
          <a:prstGeom prst="rect">
            <a:avLst/>
          </a:prstGeom>
          <a:noFill/>
          <a:ln/>
        </p:spPr>
        <p:txBody>
          <a:bodyPr wrap="none" lIns="0" tIns="0" rIns="0" bIns="0" rtlCol="0" anchor="t"/>
          <a:lstStyle/>
          <a:p>
            <a:pPr algn="l" indent="0" marL="0">
              <a:lnSpc>
                <a:spcPts val="2350"/>
              </a:lnSpc>
              <a:buNone/>
            </a:pPr>
            <a:r>
              <a:rPr lang="en-US" sz="2350" b="1" u="sng" dirty="0">
                <a:solidFill>
                  <a:srgbClr val="0F6FC6"/>
                </a:solidFill>
                <a:latin typeface="Raleway Light" pitchFamily="34" charset="0"/>
                <a:ea typeface="Raleway Light" pitchFamily="34" charset="-122"/>
                <a:cs typeface="Raleway Light" pitchFamily="34" charset="-120"/>
              </a:rPr>
              <a:t>a) 3 kg</a:t>
            </a:r>
            <a:endParaRPr lang="en-US" sz="2350" dirty="0"/>
          </a:p>
        </p:txBody>
      </p:sp>
      <p:sp>
        <p:nvSpPr>
          <p:cNvPr id="20" name="Text 17"/>
          <p:cNvSpPr/>
          <p:nvPr/>
        </p:nvSpPr>
        <p:spPr>
          <a:xfrm>
            <a:off x="7617381" y="3299698"/>
            <a:ext cx="6054566" cy="301943"/>
          </a:xfrm>
          <a:prstGeom prst="rect">
            <a:avLst/>
          </a:prstGeom>
          <a:noFill/>
          <a:ln/>
        </p:spPr>
        <p:txBody>
          <a:bodyPr wrap="none" lIns="0" tIns="0" rIns="0" bIns="0" rtlCol="0" anchor="t"/>
          <a:lstStyle/>
          <a:p>
            <a:pPr algn="l" indent="0" marL="0">
              <a:lnSpc>
                <a:spcPts val="2350"/>
              </a:lnSpc>
              <a:buNone/>
            </a:pPr>
            <a:r>
              <a:rPr lang="en-US" sz="2350" b="1" dirty="0">
                <a:solidFill>
                  <a:srgbClr val="204C8E"/>
                </a:solidFill>
                <a:latin typeface="Raleway Light" pitchFamily="34" charset="0"/>
                <a:ea typeface="Raleway Light" pitchFamily="34" charset="-122"/>
                <a:cs typeface="Raleway Light" pitchFamily="34" charset="-120"/>
              </a:rPr>
              <a:t>b) 4 kg</a:t>
            </a:r>
            <a:endParaRPr lang="en-US" sz="2350" dirty="0"/>
          </a:p>
        </p:txBody>
      </p:sp>
      <p:sp>
        <p:nvSpPr>
          <p:cNvPr id="21" name="Text 18"/>
          <p:cNvSpPr/>
          <p:nvPr/>
        </p:nvSpPr>
        <p:spPr>
          <a:xfrm>
            <a:off x="7617381" y="3818930"/>
            <a:ext cx="6054566" cy="301943"/>
          </a:xfrm>
          <a:prstGeom prst="rect">
            <a:avLst/>
          </a:prstGeom>
          <a:noFill/>
          <a:ln/>
        </p:spPr>
        <p:txBody>
          <a:bodyPr wrap="none" lIns="0" tIns="0" rIns="0" bIns="0" rtlCol="0" anchor="t"/>
          <a:lstStyle/>
          <a:p>
            <a:pPr algn="l" indent="0" marL="0">
              <a:lnSpc>
                <a:spcPts val="2350"/>
              </a:lnSpc>
              <a:buNone/>
            </a:pPr>
            <a:r>
              <a:rPr lang="en-US" sz="2350" b="1" dirty="0">
                <a:solidFill>
                  <a:srgbClr val="204C8E"/>
                </a:solidFill>
                <a:latin typeface="Raleway Light" pitchFamily="34" charset="0"/>
                <a:ea typeface="Raleway Light" pitchFamily="34" charset="-122"/>
                <a:cs typeface="Raleway Light" pitchFamily="34" charset="-120"/>
              </a:rPr>
              <a:t>c) 2.5 kg</a:t>
            </a:r>
            <a:endParaRPr lang="en-US" sz="2350" dirty="0"/>
          </a:p>
        </p:txBody>
      </p:sp>
      <p:sp>
        <p:nvSpPr>
          <p:cNvPr id="22" name="Text 19"/>
          <p:cNvSpPr/>
          <p:nvPr/>
        </p:nvSpPr>
        <p:spPr>
          <a:xfrm>
            <a:off x="7617381" y="4338161"/>
            <a:ext cx="6054566" cy="301943"/>
          </a:xfrm>
          <a:prstGeom prst="rect">
            <a:avLst/>
          </a:prstGeom>
          <a:noFill/>
          <a:ln/>
        </p:spPr>
        <p:txBody>
          <a:bodyPr wrap="none" lIns="0" tIns="0" rIns="0" bIns="0" rtlCol="0" anchor="t"/>
          <a:lstStyle/>
          <a:p>
            <a:pPr algn="l" indent="0" marL="0">
              <a:lnSpc>
                <a:spcPts val="2350"/>
              </a:lnSpc>
              <a:buNone/>
            </a:pPr>
            <a:r>
              <a:rPr lang="en-US" sz="2350" b="1" dirty="0">
                <a:solidFill>
                  <a:srgbClr val="204C8E"/>
                </a:solidFill>
                <a:latin typeface="Raleway Light" pitchFamily="34" charset="0"/>
                <a:ea typeface="Raleway Light" pitchFamily="34" charset="-122"/>
                <a:cs typeface="Raleway Light" pitchFamily="34" charset="-120"/>
              </a:rPr>
              <a:t>d) 2 kg</a:t>
            </a:r>
            <a:endParaRPr lang="en-US" sz="2350" dirty="0"/>
          </a:p>
        </p:txBody>
      </p:sp>
    </p:spTree>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name="Slide 96">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Text 0"/>
          <p:cNvSpPr/>
          <p:nvPr/>
        </p:nvSpPr>
        <p:spPr>
          <a:xfrm>
            <a:off x="966073" y="920829"/>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4" name="Text 1"/>
          <p:cNvSpPr/>
          <p:nvPr/>
        </p:nvSpPr>
        <p:spPr>
          <a:xfrm>
            <a:off x="966073" y="1379696"/>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5" name="Text 2"/>
          <p:cNvSpPr/>
          <p:nvPr/>
        </p:nvSpPr>
        <p:spPr>
          <a:xfrm>
            <a:off x="966073" y="1838563"/>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6" name="Text 3"/>
          <p:cNvSpPr/>
          <p:nvPr/>
        </p:nvSpPr>
        <p:spPr>
          <a:xfrm>
            <a:off x="966073" y="2297430"/>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7" name="Text 4"/>
          <p:cNvSpPr/>
          <p:nvPr/>
        </p:nvSpPr>
        <p:spPr>
          <a:xfrm>
            <a:off x="966073" y="2756297"/>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8" name="Text 5"/>
          <p:cNvSpPr/>
          <p:nvPr/>
        </p:nvSpPr>
        <p:spPr>
          <a:xfrm>
            <a:off x="966073" y="3215164"/>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9" name="Text 6"/>
          <p:cNvSpPr/>
          <p:nvPr/>
        </p:nvSpPr>
        <p:spPr>
          <a:xfrm>
            <a:off x="966073" y="3674031"/>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0" name="Text 7"/>
          <p:cNvSpPr/>
          <p:nvPr/>
        </p:nvSpPr>
        <p:spPr>
          <a:xfrm>
            <a:off x="966073" y="4132898"/>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1" name="Text 8"/>
          <p:cNvSpPr/>
          <p:nvPr/>
        </p:nvSpPr>
        <p:spPr>
          <a:xfrm>
            <a:off x="966073" y="4591764"/>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2" name="Text 9"/>
          <p:cNvSpPr/>
          <p:nvPr/>
        </p:nvSpPr>
        <p:spPr>
          <a:xfrm>
            <a:off x="966073" y="5050631"/>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3" name="Text 10"/>
          <p:cNvSpPr/>
          <p:nvPr/>
        </p:nvSpPr>
        <p:spPr>
          <a:xfrm>
            <a:off x="966073" y="5509498"/>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4" name="Text 11"/>
          <p:cNvSpPr/>
          <p:nvPr/>
        </p:nvSpPr>
        <p:spPr>
          <a:xfrm>
            <a:off x="966073" y="5968365"/>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5" name="Text 12"/>
          <p:cNvSpPr/>
          <p:nvPr/>
        </p:nvSpPr>
        <p:spPr>
          <a:xfrm>
            <a:off x="966073" y="6451402"/>
            <a:ext cx="6054566" cy="833199"/>
          </a:xfrm>
          <a:prstGeom prst="rect">
            <a:avLst/>
          </a:prstGeom>
          <a:noFill/>
          <a:ln/>
        </p:spPr>
        <p:txBody>
          <a:bodyPr wrap="none" lIns="0" tIns="0" rIns="0" bIns="0" rtlCol="0" anchor="t"/>
          <a:lstStyle/>
          <a:p>
            <a:pPr algn="ctr" indent="0" marL="0">
              <a:lnSpc>
                <a:spcPts val="6550"/>
              </a:lnSpc>
              <a:buNone/>
            </a:pPr>
            <a:r>
              <a:rPr lang="en-US" sz="5200" b="1" dirty="0">
                <a:solidFill>
                  <a:srgbClr val="0F6FC6"/>
                </a:solidFill>
                <a:latin typeface="Raleway Bold" pitchFamily="34" charset="0"/>
                <a:ea typeface="Raleway Bold" pitchFamily="34" charset="-122"/>
                <a:cs typeface="Raleway Bold" pitchFamily="34" charset="-120"/>
              </a:rPr>
              <a:t>EVALUACIÓN</a:t>
            </a:r>
            <a:endParaRPr lang="en-US" sz="5200" dirty="0"/>
          </a:p>
        </p:txBody>
      </p:sp>
      <p:sp>
        <p:nvSpPr>
          <p:cNvPr id="16" name="Text 13"/>
          <p:cNvSpPr/>
          <p:nvPr/>
        </p:nvSpPr>
        <p:spPr>
          <a:xfrm>
            <a:off x="7617381" y="920829"/>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7" name="Text 14"/>
          <p:cNvSpPr/>
          <p:nvPr/>
        </p:nvSpPr>
        <p:spPr>
          <a:xfrm>
            <a:off x="7617381" y="1379696"/>
            <a:ext cx="6054566" cy="241578"/>
          </a:xfrm>
          <a:prstGeom prst="rect">
            <a:avLst/>
          </a:prstGeom>
          <a:noFill/>
          <a:ln/>
        </p:spPr>
        <p:txBody>
          <a:bodyPr wrap="none" lIns="0" tIns="0" rIns="0" bIns="0" rtlCol="0" anchor="t"/>
          <a:lstStyle/>
          <a:p>
            <a:pPr algn="l" indent="0" marL="0">
              <a:lnSpc>
                <a:spcPts val="1900"/>
              </a:lnSpc>
              <a:buNone/>
            </a:pPr>
            <a:r>
              <a:rPr lang="en-US" sz="1900" b="1" dirty="0">
                <a:solidFill>
                  <a:srgbClr val="204C8E"/>
                </a:solidFill>
                <a:latin typeface="Raleway Light" pitchFamily="34" charset="0"/>
                <a:ea typeface="Raleway Light" pitchFamily="34" charset="-122"/>
                <a:cs typeface="Raleway Light" pitchFamily="34" charset="-120"/>
              </a:rPr>
              <a:t>4.</a:t>
            </a:r>
            <a:pPr algn="l" indent="0" marL="0">
              <a:lnSpc>
                <a:spcPts val="1900"/>
              </a:lnSpc>
              <a:buNone/>
            </a:pPr>
            <a:r>
              <a:rPr lang="en-US" sz="1900" dirty="0">
                <a:solidFill>
                  <a:srgbClr val="666666"/>
                </a:solidFill>
                <a:latin typeface="Raleway Light" pitchFamily="34" charset="0"/>
                <a:ea typeface="Raleway Light" pitchFamily="34" charset="-122"/>
                <a:cs typeface="Raleway Light" pitchFamily="34" charset="-120"/>
              </a:rPr>
              <a:t> Definición de condiciones inseguras:</a:t>
            </a:r>
            <a:endParaRPr lang="en-US" sz="1900" dirty="0"/>
          </a:p>
        </p:txBody>
      </p:sp>
      <p:sp>
        <p:nvSpPr>
          <p:cNvPr id="18" name="Text 15"/>
          <p:cNvSpPr/>
          <p:nvPr/>
        </p:nvSpPr>
        <p:spPr>
          <a:xfrm>
            <a:off x="7617381" y="1838563"/>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9" name="Text 16"/>
          <p:cNvSpPr/>
          <p:nvPr/>
        </p:nvSpPr>
        <p:spPr>
          <a:xfrm>
            <a:off x="7617381" y="2297430"/>
            <a:ext cx="6054566" cy="1207889"/>
          </a:xfrm>
          <a:prstGeom prst="rect">
            <a:avLst/>
          </a:prstGeom>
          <a:noFill/>
          <a:ln/>
        </p:spPr>
        <p:txBody>
          <a:bodyPr wrap="square" lIns="0" tIns="0" rIns="0" bIns="0" rtlCol="0" anchor="t"/>
          <a:lstStyle/>
          <a:p>
            <a:pPr algn="l" indent="0" marL="0">
              <a:lnSpc>
                <a:spcPts val="1900"/>
              </a:lnSpc>
              <a:buNone/>
            </a:pPr>
            <a:r>
              <a:rPr lang="en-US" sz="1900" b="1" dirty="0">
                <a:solidFill>
                  <a:srgbClr val="0F6FC6"/>
                </a:solidFill>
                <a:latin typeface="Raleway Light" pitchFamily="34" charset="0"/>
                <a:ea typeface="Raleway Light" pitchFamily="34" charset="-122"/>
                <a:cs typeface="Raleway Light" pitchFamily="34" charset="-120"/>
              </a:rPr>
              <a:t>a) Aquéllas que derivan de la inobservancia o desatención de los procedimientos o medidas de seguridad, y que pueden conllevar la ocurrencia de incidentes, accidentes y enfermedades de trabajo o daños materiales al centro de trabajo.</a:t>
            </a:r>
            <a:endParaRPr lang="en-US" sz="1900" dirty="0"/>
          </a:p>
        </p:txBody>
      </p:sp>
      <p:sp>
        <p:nvSpPr>
          <p:cNvPr id="20" name="Text 17"/>
          <p:cNvSpPr/>
          <p:nvPr/>
        </p:nvSpPr>
        <p:spPr>
          <a:xfrm>
            <a:off x="7617381" y="3722608"/>
            <a:ext cx="6054566" cy="724733"/>
          </a:xfrm>
          <a:prstGeom prst="rect">
            <a:avLst/>
          </a:prstGeom>
          <a:noFill/>
          <a:ln/>
        </p:spPr>
        <p:txBody>
          <a:bodyPr wrap="square" lIns="0" tIns="0" rIns="0" bIns="0" rtlCol="0" anchor="t"/>
          <a:lstStyle/>
          <a:p>
            <a:pPr algn="l" indent="0" marL="0">
              <a:lnSpc>
                <a:spcPts val="1900"/>
              </a:lnSpc>
              <a:buNone/>
            </a:pPr>
            <a:r>
              <a:rPr lang="en-US" sz="1900" b="1" dirty="0">
                <a:solidFill>
                  <a:srgbClr val="7CCA62"/>
                </a:solidFill>
                <a:latin typeface="Raleway Light" pitchFamily="34" charset="0"/>
                <a:ea typeface="Raleway Light" pitchFamily="34" charset="-122"/>
                <a:cs typeface="Raleway Light" pitchFamily="34" charset="-120"/>
              </a:rPr>
              <a:t>b) Aquellas que están relacionadas al cumplimiento de las normas de seguridad al desplazar o levantar una carga.</a:t>
            </a:r>
            <a:endParaRPr lang="en-US" sz="1900" dirty="0"/>
          </a:p>
        </p:txBody>
      </p:sp>
      <p:sp>
        <p:nvSpPr>
          <p:cNvPr id="21" name="Text 18"/>
          <p:cNvSpPr/>
          <p:nvPr/>
        </p:nvSpPr>
        <p:spPr>
          <a:xfrm>
            <a:off x="7617381" y="4664631"/>
            <a:ext cx="6054566" cy="483156"/>
          </a:xfrm>
          <a:prstGeom prst="rect">
            <a:avLst/>
          </a:prstGeom>
          <a:noFill/>
          <a:ln/>
        </p:spPr>
        <p:txBody>
          <a:bodyPr wrap="square" lIns="0" tIns="0" rIns="0" bIns="0" rtlCol="0" anchor="t"/>
          <a:lstStyle/>
          <a:p>
            <a:pPr algn="l" indent="0" marL="0">
              <a:lnSpc>
                <a:spcPts val="1900"/>
              </a:lnSpc>
              <a:buNone/>
            </a:pPr>
            <a:r>
              <a:rPr lang="en-US" sz="1900" b="1" dirty="0">
                <a:solidFill>
                  <a:srgbClr val="10CF9B"/>
                </a:solidFill>
                <a:latin typeface="Raleway Light" pitchFamily="34" charset="0"/>
                <a:ea typeface="Raleway Light" pitchFamily="34" charset="-122"/>
                <a:cs typeface="Raleway Light" pitchFamily="34" charset="-120"/>
              </a:rPr>
              <a:t>c) Aquellas que generan siempre un incidente, accidente o enfermedad de trabajo.</a:t>
            </a:r>
            <a:endParaRPr lang="en-US" sz="1900" dirty="0"/>
          </a:p>
        </p:txBody>
      </p:sp>
      <p:sp>
        <p:nvSpPr>
          <p:cNvPr id="22" name="Text 19"/>
          <p:cNvSpPr/>
          <p:nvPr/>
        </p:nvSpPr>
        <p:spPr>
          <a:xfrm>
            <a:off x="7617381" y="5365075"/>
            <a:ext cx="6054566" cy="724733"/>
          </a:xfrm>
          <a:prstGeom prst="rect">
            <a:avLst/>
          </a:prstGeom>
          <a:noFill/>
          <a:ln/>
        </p:spPr>
        <p:txBody>
          <a:bodyPr wrap="square" lIns="0" tIns="0" rIns="0" bIns="0" rtlCol="0" anchor="t"/>
          <a:lstStyle/>
          <a:p>
            <a:pPr algn="l" indent="0" marL="0">
              <a:lnSpc>
                <a:spcPts val="1900"/>
              </a:lnSpc>
              <a:buNone/>
            </a:pPr>
            <a:r>
              <a:rPr lang="en-US" sz="1900" b="1" dirty="0">
                <a:solidFill>
                  <a:srgbClr val="0BD0D9"/>
                </a:solidFill>
                <a:latin typeface="Raleway Light" pitchFamily="34" charset="0"/>
                <a:ea typeface="Raleway Light" pitchFamily="34" charset="-122"/>
                <a:cs typeface="Raleway Light" pitchFamily="34" charset="-120"/>
              </a:rPr>
              <a:t>d) Aquellas que derivan de la inobservancia de procedimientos y conllevan siempre a daños materiales al centro de trabajo.</a:t>
            </a:r>
            <a:endParaRPr lang="en-US" sz="1900" dirty="0"/>
          </a:p>
        </p:txBody>
      </p:sp>
    </p:spTree>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name="Slide 97">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Text 0"/>
          <p:cNvSpPr/>
          <p:nvPr/>
        </p:nvSpPr>
        <p:spPr>
          <a:xfrm>
            <a:off x="966073" y="920829"/>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4" name="Text 1"/>
          <p:cNvSpPr/>
          <p:nvPr/>
        </p:nvSpPr>
        <p:spPr>
          <a:xfrm>
            <a:off x="966073" y="1379696"/>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5" name="Text 2"/>
          <p:cNvSpPr/>
          <p:nvPr/>
        </p:nvSpPr>
        <p:spPr>
          <a:xfrm>
            <a:off x="966073" y="1838563"/>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6" name="Text 3"/>
          <p:cNvSpPr/>
          <p:nvPr/>
        </p:nvSpPr>
        <p:spPr>
          <a:xfrm>
            <a:off x="966073" y="2297430"/>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7" name="Text 4"/>
          <p:cNvSpPr/>
          <p:nvPr/>
        </p:nvSpPr>
        <p:spPr>
          <a:xfrm>
            <a:off x="966073" y="2756297"/>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8" name="Text 5"/>
          <p:cNvSpPr/>
          <p:nvPr/>
        </p:nvSpPr>
        <p:spPr>
          <a:xfrm>
            <a:off x="966073" y="3215164"/>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9" name="Text 6"/>
          <p:cNvSpPr/>
          <p:nvPr/>
        </p:nvSpPr>
        <p:spPr>
          <a:xfrm>
            <a:off x="966073" y="3674031"/>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0" name="Text 7"/>
          <p:cNvSpPr/>
          <p:nvPr/>
        </p:nvSpPr>
        <p:spPr>
          <a:xfrm>
            <a:off x="966073" y="4132898"/>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1" name="Text 8"/>
          <p:cNvSpPr/>
          <p:nvPr/>
        </p:nvSpPr>
        <p:spPr>
          <a:xfrm>
            <a:off x="966073" y="4591764"/>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2" name="Text 9"/>
          <p:cNvSpPr/>
          <p:nvPr/>
        </p:nvSpPr>
        <p:spPr>
          <a:xfrm>
            <a:off x="966073" y="5050631"/>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3" name="Text 10"/>
          <p:cNvSpPr/>
          <p:nvPr/>
        </p:nvSpPr>
        <p:spPr>
          <a:xfrm>
            <a:off x="966073" y="5509498"/>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4" name="Text 11"/>
          <p:cNvSpPr/>
          <p:nvPr/>
        </p:nvSpPr>
        <p:spPr>
          <a:xfrm>
            <a:off x="966073" y="5968365"/>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5" name="Text 12"/>
          <p:cNvSpPr/>
          <p:nvPr/>
        </p:nvSpPr>
        <p:spPr>
          <a:xfrm>
            <a:off x="966073" y="6451402"/>
            <a:ext cx="6054566" cy="833199"/>
          </a:xfrm>
          <a:prstGeom prst="rect">
            <a:avLst/>
          </a:prstGeom>
          <a:noFill/>
          <a:ln/>
        </p:spPr>
        <p:txBody>
          <a:bodyPr wrap="none" lIns="0" tIns="0" rIns="0" bIns="0" rtlCol="0" anchor="t"/>
          <a:lstStyle/>
          <a:p>
            <a:pPr algn="ctr" indent="0" marL="0">
              <a:lnSpc>
                <a:spcPts val="6550"/>
              </a:lnSpc>
              <a:buNone/>
            </a:pPr>
            <a:r>
              <a:rPr lang="en-US" sz="5200" b="1" dirty="0">
                <a:solidFill>
                  <a:srgbClr val="0F6FC6"/>
                </a:solidFill>
                <a:latin typeface="Raleway Bold" pitchFamily="34" charset="0"/>
                <a:ea typeface="Raleway Bold" pitchFamily="34" charset="-122"/>
                <a:cs typeface="Raleway Bold" pitchFamily="34" charset="-120"/>
              </a:rPr>
              <a:t>EVALUACIÓN</a:t>
            </a:r>
            <a:endParaRPr lang="en-US" sz="5200" dirty="0"/>
          </a:p>
        </p:txBody>
      </p:sp>
      <p:sp>
        <p:nvSpPr>
          <p:cNvPr id="16" name="Text 13"/>
          <p:cNvSpPr/>
          <p:nvPr/>
        </p:nvSpPr>
        <p:spPr>
          <a:xfrm>
            <a:off x="7617381" y="920829"/>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7" name="Text 14"/>
          <p:cNvSpPr/>
          <p:nvPr/>
        </p:nvSpPr>
        <p:spPr>
          <a:xfrm>
            <a:off x="7617381" y="1379696"/>
            <a:ext cx="6054566" cy="241578"/>
          </a:xfrm>
          <a:prstGeom prst="rect">
            <a:avLst/>
          </a:prstGeom>
          <a:noFill/>
          <a:ln/>
        </p:spPr>
        <p:txBody>
          <a:bodyPr wrap="none" lIns="0" tIns="0" rIns="0" bIns="0" rtlCol="0" anchor="t"/>
          <a:lstStyle/>
          <a:p>
            <a:pPr algn="l" indent="0" marL="0">
              <a:lnSpc>
                <a:spcPts val="1900"/>
              </a:lnSpc>
              <a:buNone/>
            </a:pPr>
            <a:r>
              <a:rPr lang="en-US" sz="1900" b="1" dirty="0">
                <a:solidFill>
                  <a:srgbClr val="204C8E"/>
                </a:solidFill>
                <a:latin typeface="Raleway Light" pitchFamily="34" charset="0"/>
                <a:ea typeface="Raleway Light" pitchFamily="34" charset="-122"/>
                <a:cs typeface="Raleway Light" pitchFamily="34" charset="-120"/>
              </a:rPr>
              <a:t>4.</a:t>
            </a:r>
            <a:pPr algn="l" indent="0" marL="0">
              <a:lnSpc>
                <a:spcPts val="1900"/>
              </a:lnSpc>
              <a:buNone/>
            </a:pPr>
            <a:r>
              <a:rPr lang="en-US" sz="1900" dirty="0">
                <a:solidFill>
                  <a:srgbClr val="666666"/>
                </a:solidFill>
                <a:latin typeface="Raleway Light" pitchFamily="34" charset="0"/>
                <a:ea typeface="Raleway Light" pitchFamily="34" charset="-122"/>
                <a:cs typeface="Raleway Light" pitchFamily="34" charset="-120"/>
              </a:rPr>
              <a:t> Definición de condiciones inseguras:</a:t>
            </a:r>
            <a:endParaRPr lang="en-US" sz="1900" dirty="0"/>
          </a:p>
        </p:txBody>
      </p:sp>
      <p:sp>
        <p:nvSpPr>
          <p:cNvPr id="18" name="Text 15"/>
          <p:cNvSpPr/>
          <p:nvPr/>
        </p:nvSpPr>
        <p:spPr>
          <a:xfrm>
            <a:off x="7617381" y="1838563"/>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9" name="Text 16"/>
          <p:cNvSpPr/>
          <p:nvPr/>
        </p:nvSpPr>
        <p:spPr>
          <a:xfrm>
            <a:off x="7617381" y="2297430"/>
            <a:ext cx="6054566" cy="1207889"/>
          </a:xfrm>
          <a:prstGeom prst="rect">
            <a:avLst/>
          </a:prstGeom>
          <a:noFill/>
          <a:ln/>
        </p:spPr>
        <p:txBody>
          <a:bodyPr wrap="square" lIns="0" tIns="0" rIns="0" bIns="0" rtlCol="0" anchor="t"/>
          <a:lstStyle/>
          <a:p>
            <a:pPr algn="l" indent="0" marL="0">
              <a:lnSpc>
                <a:spcPts val="1900"/>
              </a:lnSpc>
              <a:buNone/>
            </a:pPr>
            <a:r>
              <a:rPr lang="en-US" sz="1900" b="1" u="sng" dirty="0">
                <a:solidFill>
                  <a:srgbClr val="0F6FC6"/>
                </a:solidFill>
                <a:latin typeface="Raleway Light" pitchFamily="34" charset="0"/>
                <a:ea typeface="Raleway Light" pitchFamily="34" charset="-122"/>
                <a:cs typeface="Raleway Light" pitchFamily="34" charset="-120"/>
              </a:rPr>
              <a:t>a) Aquéllas que derivan de la inobservancia o desatención de los procedimientos o medidas de seguridad, y que pueden conllevar la ocurrencia de incidentes, accidentes y enfermedades de trabajo o daños materiales al centro de trabajo.</a:t>
            </a:r>
            <a:endParaRPr lang="en-US" sz="1900" dirty="0"/>
          </a:p>
        </p:txBody>
      </p:sp>
      <p:sp>
        <p:nvSpPr>
          <p:cNvPr id="20" name="Text 17"/>
          <p:cNvSpPr/>
          <p:nvPr/>
        </p:nvSpPr>
        <p:spPr>
          <a:xfrm>
            <a:off x="7617381" y="3722608"/>
            <a:ext cx="6054566" cy="724733"/>
          </a:xfrm>
          <a:prstGeom prst="rect">
            <a:avLst/>
          </a:prstGeom>
          <a:noFill/>
          <a:ln/>
        </p:spPr>
        <p:txBody>
          <a:bodyPr wrap="square" lIns="0" tIns="0" rIns="0" bIns="0" rtlCol="0" anchor="t"/>
          <a:lstStyle/>
          <a:p>
            <a:pPr algn="l" indent="0" marL="0">
              <a:lnSpc>
                <a:spcPts val="1900"/>
              </a:lnSpc>
              <a:buNone/>
            </a:pPr>
            <a:r>
              <a:rPr lang="en-US" sz="1900" b="1" dirty="0">
                <a:solidFill>
                  <a:srgbClr val="204C8E"/>
                </a:solidFill>
                <a:latin typeface="Raleway Light" pitchFamily="34" charset="0"/>
                <a:ea typeface="Raleway Light" pitchFamily="34" charset="-122"/>
                <a:cs typeface="Raleway Light" pitchFamily="34" charset="-120"/>
              </a:rPr>
              <a:t>b) Aquellas que están relacionadas al cumplimiento de las normas de seguridad al desplazar o levantar una carga.</a:t>
            </a:r>
            <a:endParaRPr lang="en-US" sz="1900" dirty="0"/>
          </a:p>
        </p:txBody>
      </p:sp>
      <p:sp>
        <p:nvSpPr>
          <p:cNvPr id="21" name="Text 18"/>
          <p:cNvSpPr/>
          <p:nvPr/>
        </p:nvSpPr>
        <p:spPr>
          <a:xfrm>
            <a:off x="7617381" y="4664631"/>
            <a:ext cx="6054566" cy="483156"/>
          </a:xfrm>
          <a:prstGeom prst="rect">
            <a:avLst/>
          </a:prstGeom>
          <a:noFill/>
          <a:ln/>
        </p:spPr>
        <p:txBody>
          <a:bodyPr wrap="square" lIns="0" tIns="0" rIns="0" bIns="0" rtlCol="0" anchor="t"/>
          <a:lstStyle/>
          <a:p>
            <a:pPr algn="l" indent="0" marL="0">
              <a:lnSpc>
                <a:spcPts val="1900"/>
              </a:lnSpc>
              <a:buNone/>
            </a:pPr>
            <a:r>
              <a:rPr lang="en-US" sz="1900" b="1" dirty="0">
                <a:solidFill>
                  <a:srgbClr val="204C8E"/>
                </a:solidFill>
                <a:latin typeface="Raleway Light" pitchFamily="34" charset="0"/>
                <a:ea typeface="Raleway Light" pitchFamily="34" charset="-122"/>
                <a:cs typeface="Raleway Light" pitchFamily="34" charset="-120"/>
              </a:rPr>
              <a:t>c) Aquellas que generan siempre un incidente, accidente o enfermedad de trabajo.</a:t>
            </a:r>
            <a:endParaRPr lang="en-US" sz="1900" dirty="0"/>
          </a:p>
        </p:txBody>
      </p:sp>
      <p:sp>
        <p:nvSpPr>
          <p:cNvPr id="22" name="Text 19"/>
          <p:cNvSpPr/>
          <p:nvPr/>
        </p:nvSpPr>
        <p:spPr>
          <a:xfrm>
            <a:off x="7617381" y="5365075"/>
            <a:ext cx="6054566" cy="724733"/>
          </a:xfrm>
          <a:prstGeom prst="rect">
            <a:avLst/>
          </a:prstGeom>
          <a:noFill/>
          <a:ln/>
        </p:spPr>
        <p:txBody>
          <a:bodyPr wrap="square" lIns="0" tIns="0" rIns="0" bIns="0" rtlCol="0" anchor="t"/>
          <a:lstStyle/>
          <a:p>
            <a:pPr algn="l" indent="0" marL="0">
              <a:lnSpc>
                <a:spcPts val="1900"/>
              </a:lnSpc>
              <a:buNone/>
            </a:pPr>
            <a:r>
              <a:rPr lang="en-US" sz="1900" b="1" dirty="0">
                <a:solidFill>
                  <a:srgbClr val="204C8E"/>
                </a:solidFill>
                <a:latin typeface="Raleway Light" pitchFamily="34" charset="0"/>
                <a:ea typeface="Raleway Light" pitchFamily="34" charset="-122"/>
                <a:cs typeface="Raleway Light" pitchFamily="34" charset="-120"/>
              </a:rPr>
              <a:t>d) Aquellas que derivan de la inobservancia de procedimientos y conllevan siempre a daños materiales al centro de trabajo.</a:t>
            </a:r>
            <a:endParaRPr lang="en-US" sz="1900" dirty="0"/>
          </a:p>
        </p:txBody>
      </p:sp>
    </p:spTree>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name="Slide 98">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Text 0"/>
          <p:cNvSpPr/>
          <p:nvPr/>
        </p:nvSpPr>
        <p:spPr>
          <a:xfrm>
            <a:off x="966073" y="920829"/>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4" name="Text 1"/>
          <p:cNvSpPr/>
          <p:nvPr/>
        </p:nvSpPr>
        <p:spPr>
          <a:xfrm>
            <a:off x="966073" y="1379696"/>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5" name="Text 2"/>
          <p:cNvSpPr/>
          <p:nvPr/>
        </p:nvSpPr>
        <p:spPr>
          <a:xfrm>
            <a:off x="966073" y="1838563"/>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6" name="Text 3"/>
          <p:cNvSpPr/>
          <p:nvPr/>
        </p:nvSpPr>
        <p:spPr>
          <a:xfrm>
            <a:off x="966073" y="2297430"/>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7" name="Text 4"/>
          <p:cNvSpPr/>
          <p:nvPr/>
        </p:nvSpPr>
        <p:spPr>
          <a:xfrm>
            <a:off x="966073" y="2756297"/>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8" name="Text 5"/>
          <p:cNvSpPr/>
          <p:nvPr/>
        </p:nvSpPr>
        <p:spPr>
          <a:xfrm>
            <a:off x="966073" y="3215164"/>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9" name="Text 6"/>
          <p:cNvSpPr/>
          <p:nvPr/>
        </p:nvSpPr>
        <p:spPr>
          <a:xfrm>
            <a:off x="966073" y="3674031"/>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0" name="Text 7"/>
          <p:cNvSpPr/>
          <p:nvPr/>
        </p:nvSpPr>
        <p:spPr>
          <a:xfrm>
            <a:off x="966073" y="4132898"/>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1" name="Text 8"/>
          <p:cNvSpPr/>
          <p:nvPr/>
        </p:nvSpPr>
        <p:spPr>
          <a:xfrm>
            <a:off x="966073" y="4591764"/>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2" name="Text 9"/>
          <p:cNvSpPr/>
          <p:nvPr/>
        </p:nvSpPr>
        <p:spPr>
          <a:xfrm>
            <a:off x="966073" y="5050631"/>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3" name="Text 10"/>
          <p:cNvSpPr/>
          <p:nvPr/>
        </p:nvSpPr>
        <p:spPr>
          <a:xfrm>
            <a:off x="966073" y="5509498"/>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4" name="Text 11"/>
          <p:cNvSpPr/>
          <p:nvPr/>
        </p:nvSpPr>
        <p:spPr>
          <a:xfrm>
            <a:off x="966073" y="5968365"/>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5" name="Text 12"/>
          <p:cNvSpPr/>
          <p:nvPr/>
        </p:nvSpPr>
        <p:spPr>
          <a:xfrm>
            <a:off x="966073" y="6451402"/>
            <a:ext cx="6054566" cy="833199"/>
          </a:xfrm>
          <a:prstGeom prst="rect">
            <a:avLst/>
          </a:prstGeom>
          <a:noFill/>
          <a:ln/>
        </p:spPr>
        <p:txBody>
          <a:bodyPr wrap="none" lIns="0" tIns="0" rIns="0" bIns="0" rtlCol="0" anchor="t"/>
          <a:lstStyle/>
          <a:p>
            <a:pPr algn="ctr" indent="0" marL="0">
              <a:lnSpc>
                <a:spcPts val="6550"/>
              </a:lnSpc>
              <a:buNone/>
            </a:pPr>
            <a:r>
              <a:rPr lang="en-US" sz="5200" b="1" dirty="0">
                <a:solidFill>
                  <a:srgbClr val="0F6FC6"/>
                </a:solidFill>
                <a:latin typeface="Raleway Bold" pitchFamily="34" charset="0"/>
                <a:ea typeface="Raleway Bold" pitchFamily="34" charset="-122"/>
                <a:cs typeface="Raleway Bold" pitchFamily="34" charset="-120"/>
              </a:rPr>
              <a:t>EVALUACIÓN</a:t>
            </a:r>
            <a:endParaRPr lang="en-US" sz="5200" dirty="0"/>
          </a:p>
        </p:txBody>
      </p:sp>
      <p:sp>
        <p:nvSpPr>
          <p:cNvPr id="16" name="Text 13"/>
          <p:cNvSpPr/>
          <p:nvPr/>
        </p:nvSpPr>
        <p:spPr>
          <a:xfrm>
            <a:off x="7617381" y="920829"/>
            <a:ext cx="6054566"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17" name="Text 14"/>
          <p:cNvSpPr/>
          <p:nvPr/>
        </p:nvSpPr>
        <p:spPr>
          <a:xfrm>
            <a:off x="7617381" y="1440061"/>
            <a:ext cx="6054566" cy="1207770"/>
          </a:xfrm>
          <a:prstGeom prst="rect">
            <a:avLst/>
          </a:prstGeom>
          <a:noFill/>
          <a:ln/>
        </p:spPr>
        <p:txBody>
          <a:bodyPr wrap="square" lIns="0" tIns="0" rIns="0" bIns="0" rtlCol="0" anchor="t"/>
          <a:lstStyle/>
          <a:p>
            <a:pPr algn="l" indent="0" marL="0">
              <a:lnSpc>
                <a:spcPts val="2350"/>
              </a:lnSpc>
              <a:buNone/>
            </a:pPr>
            <a:r>
              <a:rPr lang="en-US" sz="2350" b="1" dirty="0">
                <a:solidFill>
                  <a:srgbClr val="204C8E"/>
                </a:solidFill>
                <a:latin typeface="Raleway Light" pitchFamily="34" charset="0"/>
                <a:ea typeface="Raleway Light" pitchFamily="34" charset="-122"/>
                <a:cs typeface="Raleway Light" pitchFamily="34" charset="-120"/>
              </a:rPr>
              <a:t>5. </a:t>
            </a:r>
            <a:pPr algn="l" indent="0" marL="0">
              <a:lnSpc>
                <a:spcPts val="2350"/>
              </a:lnSpc>
              <a:buNone/>
            </a:pPr>
            <a:r>
              <a:rPr lang="en-US" sz="2350" dirty="0">
                <a:solidFill>
                  <a:srgbClr val="666666"/>
                </a:solidFill>
                <a:latin typeface="Raleway Light" pitchFamily="34" charset="0"/>
                <a:ea typeface="Raleway Light" pitchFamily="34" charset="-122"/>
                <a:cs typeface="Raleway Light" pitchFamily="34" charset="-120"/>
              </a:rPr>
              <a:t>Adoptar medidas de prevención y/o control para reducir o eliminar los factores de riesgo ergonómico en el centro de trabajo debido al manejo manual de cargas.</a:t>
            </a:r>
            <a:endParaRPr lang="en-US" sz="2350" dirty="0"/>
          </a:p>
        </p:txBody>
      </p:sp>
      <p:sp>
        <p:nvSpPr>
          <p:cNvPr id="18" name="Text 15"/>
          <p:cNvSpPr/>
          <p:nvPr/>
        </p:nvSpPr>
        <p:spPr>
          <a:xfrm>
            <a:off x="7617381" y="2865120"/>
            <a:ext cx="6054566"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19" name="Text 16"/>
          <p:cNvSpPr/>
          <p:nvPr/>
        </p:nvSpPr>
        <p:spPr>
          <a:xfrm>
            <a:off x="7617381" y="3384352"/>
            <a:ext cx="6054566" cy="301943"/>
          </a:xfrm>
          <a:prstGeom prst="rect">
            <a:avLst/>
          </a:prstGeom>
          <a:noFill/>
          <a:ln/>
        </p:spPr>
        <p:txBody>
          <a:bodyPr wrap="none" lIns="0" tIns="0" rIns="0" bIns="0" rtlCol="0" anchor="t"/>
          <a:lstStyle/>
          <a:p>
            <a:pPr algn="l" indent="0" marL="0">
              <a:lnSpc>
                <a:spcPts val="2350"/>
              </a:lnSpc>
              <a:buNone/>
            </a:pPr>
            <a:r>
              <a:rPr lang="en-US" sz="2350" b="1" dirty="0">
                <a:solidFill>
                  <a:srgbClr val="0F6FC6"/>
                </a:solidFill>
                <a:latin typeface="Raleway Light" pitchFamily="34" charset="0"/>
                <a:ea typeface="Raleway Light" pitchFamily="34" charset="-122"/>
                <a:cs typeface="Raleway Light" pitchFamily="34" charset="-120"/>
              </a:rPr>
              <a:t>a) Obligación del Trabajador</a:t>
            </a:r>
            <a:endParaRPr lang="en-US" sz="2350" dirty="0"/>
          </a:p>
        </p:txBody>
      </p:sp>
      <p:sp>
        <p:nvSpPr>
          <p:cNvPr id="20" name="Text 17"/>
          <p:cNvSpPr/>
          <p:nvPr/>
        </p:nvSpPr>
        <p:spPr>
          <a:xfrm>
            <a:off x="7617381" y="3903583"/>
            <a:ext cx="6054566" cy="301943"/>
          </a:xfrm>
          <a:prstGeom prst="rect">
            <a:avLst/>
          </a:prstGeom>
          <a:noFill/>
          <a:ln/>
        </p:spPr>
        <p:txBody>
          <a:bodyPr wrap="none" lIns="0" tIns="0" rIns="0" bIns="0" rtlCol="0" anchor="t"/>
          <a:lstStyle/>
          <a:p>
            <a:pPr algn="l" indent="0" marL="0">
              <a:lnSpc>
                <a:spcPts val="2350"/>
              </a:lnSpc>
              <a:buNone/>
            </a:pPr>
            <a:r>
              <a:rPr lang="en-US" sz="2350" b="1" dirty="0">
                <a:solidFill>
                  <a:srgbClr val="7CCA62"/>
                </a:solidFill>
                <a:latin typeface="Raleway Light" pitchFamily="34" charset="0"/>
                <a:ea typeface="Raleway Light" pitchFamily="34" charset="-122"/>
                <a:cs typeface="Raleway Light" pitchFamily="34" charset="-120"/>
              </a:rPr>
              <a:t>b) Obligación del Gobierno</a:t>
            </a:r>
            <a:endParaRPr lang="en-US" sz="2350" dirty="0"/>
          </a:p>
        </p:txBody>
      </p:sp>
      <p:sp>
        <p:nvSpPr>
          <p:cNvPr id="21" name="Text 18"/>
          <p:cNvSpPr/>
          <p:nvPr/>
        </p:nvSpPr>
        <p:spPr>
          <a:xfrm>
            <a:off x="7617381" y="4422815"/>
            <a:ext cx="6054566" cy="301943"/>
          </a:xfrm>
          <a:prstGeom prst="rect">
            <a:avLst/>
          </a:prstGeom>
          <a:noFill/>
          <a:ln/>
        </p:spPr>
        <p:txBody>
          <a:bodyPr wrap="none" lIns="0" tIns="0" rIns="0" bIns="0" rtlCol="0" anchor="t"/>
          <a:lstStyle/>
          <a:p>
            <a:pPr algn="l" indent="0" marL="0">
              <a:lnSpc>
                <a:spcPts val="2350"/>
              </a:lnSpc>
              <a:buNone/>
            </a:pPr>
            <a:r>
              <a:rPr lang="en-US" sz="2350" b="1" dirty="0">
                <a:solidFill>
                  <a:srgbClr val="10CF9B"/>
                </a:solidFill>
                <a:latin typeface="Raleway Light" pitchFamily="34" charset="0"/>
                <a:ea typeface="Raleway Light" pitchFamily="34" charset="-122"/>
                <a:cs typeface="Raleway Light" pitchFamily="34" charset="-120"/>
              </a:rPr>
              <a:t>c) Obligación del Patrón</a:t>
            </a:r>
            <a:endParaRPr lang="en-US" sz="2350" dirty="0"/>
          </a:p>
        </p:txBody>
      </p:sp>
      <p:sp>
        <p:nvSpPr>
          <p:cNvPr id="22" name="Text 19"/>
          <p:cNvSpPr/>
          <p:nvPr/>
        </p:nvSpPr>
        <p:spPr>
          <a:xfrm>
            <a:off x="7617381" y="4942046"/>
            <a:ext cx="6054566" cy="301943"/>
          </a:xfrm>
          <a:prstGeom prst="rect">
            <a:avLst/>
          </a:prstGeom>
          <a:noFill/>
          <a:ln/>
        </p:spPr>
        <p:txBody>
          <a:bodyPr wrap="none" lIns="0" tIns="0" rIns="0" bIns="0" rtlCol="0" anchor="t"/>
          <a:lstStyle/>
          <a:p>
            <a:pPr algn="l" indent="0" marL="0">
              <a:lnSpc>
                <a:spcPts val="2350"/>
              </a:lnSpc>
              <a:buNone/>
            </a:pPr>
            <a:r>
              <a:rPr lang="en-US" sz="2350" b="1" dirty="0">
                <a:solidFill>
                  <a:srgbClr val="0BD0D9"/>
                </a:solidFill>
                <a:latin typeface="Raleway Light" pitchFamily="34" charset="0"/>
                <a:ea typeface="Raleway Light" pitchFamily="34" charset="-122"/>
                <a:cs typeface="Raleway Light" pitchFamily="34" charset="-120"/>
              </a:rPr>
              <a:t>d) Obligación de Patrón y trabajador</a:t>
            </a:r>
            <a:endParaRPr lang="en-US" sz="2350" dirty="0"/>
          </a:p>
        </p:txBody>
      </p:sp>
    </p:spTree>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name="Slide 99">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Text 0"/>
          <p:cNvSpPr/>
          <p:nvPr/>
        </p:nvSpPr>
        <p:spPr>
          <a:xfrm>
            <a:off x="966073" y="920829"/>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4" name="Text 1"/>
          <p:cNvSpPr/>
          <p:nvPr/>
        </p:nvSpPr>
        <p:spPr>
          <a:xfrm>
            <a:off x="966073" y="1379696"/>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5" name="Text 2"/>
          <p:cNvSpPr/>
          <p:nvPr/>
        </p:nvSpPr>
        <p:spPr>
          <a:xfrm>
            <a:off x="966073" y="1838563"/>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6" name="Text 3"/>
          <p:cNvSpPr/>
          <p:nvPr/>
        </p:nvSpPr>
        <p:spPr>
          <a:xfrm>
            <a:off x="966073" y="2297430"/>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7" name="Text 4"/>
          <p:cNvSpPr/>
          <p:nvPr/>
        </p:nvSpPr>
        <p:spPr>
          <a:xfrm>
            <a:off x="966073" y="2756297"/>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8" name="Text 5"/>
          <p:cNvSpPr/>
          <p:nvPr/>
        </p:nvSpPr>
        <p:spPr>
          <a:xfrm>
            <a:off x="966073" y="3215164"/>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9" name="Text 6"/>
          <p:cNvSpPr/>
          <p:nvPr/>
        </p:nvSpPr>
        <p:spPr>
          <a:xfrm>
            <a:off x="966073" y="3674031"/>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0" name="Text 7"/>
          <p:cNvSpPr/>
          <p:nvPr/>
        </p:nvSpPr>
        <p:spPr>
          <a:xfrm>
            <a:off x="966073" y="4132898"/>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1" name="Text 8"/>
          <p:cNvSpPr/>
          <p:nvPr/>
        </p:nvSpPr>
        <p:spPr>
          <a:xfrm>
            <a:off x="966073" y="4591764"/>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2" name="Text 9"/>
          <p:cNvSpPr/>
          <p:nvPr/>
        </p:nvSpPr>
        <p:spPr>
          <a:xfrm>
            <a:off x="966073" y="5050631"/>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3" name="Text 10"/>
          <p:cNvSpPr/>
          <p:nvPr/>
        </p:nvSpPr>
        <p:spPr>
          <a:xfrm>
            <a:off x="966073" y="5509498"/>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4" name="Text 11"/>
          <p:cNvSpPr/>
          <p:nvPr/>
        </p:nvSpPr>
        <p:spPr>
          <a:xfrm>
            <a:off x="966073" y="5968365"/>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5" name="Text 12"/>
          <p:cNvSpPr/>
          <p:nvPr/>
        </p:nvSpPr>
        <p:spPr>
          <a:xfrm>
            <a:off x="966073" y="6451402"/>
            <a:ext cx="6054566" cy="833199"/>
          </a:xfrm>
          <a:prstGeom prst="rect">
            <a:avLst/>
          </a:prstGeom>
          <a:noFill/>
          <a:ln/>
        </p:spPr>
        <p:txBody>
          <a:bodyPr wrap="none" lIns="0" tIns="0" rIns="0" bIns="0" rtlCol="0" anchor="t"/>
          <a:lstStyle/>
          <a:p>
            <a:pPr algn="ctr" indent="0" marL="0">
              <a:lnSpc>
                <a:spcPts val="6550"/>
              </a:lnSpc>
              <a:buNone/>
            </a:pPr>
            <a:r>
              <a:rPr lang="en-US" sz="5200" b="1" dirty="0">
                <a:solidFill>
                  <a:srgbClr val="0F6FC6"/>
                </a:solidFill>
                <a:latin typeface="Raleway Bold" pitchFamily="34" charset="0"/>
                <a:ea typeface="Raleway Bold" pitchFamily="34" charset="-122"/>
                <a:cs typeface="Raleway Bold" pitchFamily="34" charset="-120"/>
              </a:rPr>
              <a:t>EVALUACIÓN</a:t>
            </a:r>
            <a:endParaRPr lang="en-US" sz="5200" dirty="0"/>
          </a:p>
        </p:txBody>
      </p:sp>
      <p:sp>
        <p:nvSpPr>
          <p:cNvPr id="16" name="Text 13"/>
          <p:cNvSpPr/>
          <p:nvPr/>
        </p:nvSpPr>
        <p:spPr>
          <a:xfrm>
            <a:off x="7617381" y="920829"/>
            <a:ext cx="6054566"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17" name="Text 14"/>
          <p:cNvSpPr/>
          <p:nvPr/>
        </p:nvSpPr>
        <p:spPr>
          <a:xfrm>
            <a:off x="7617381" y="1440061"/>
            <a:ext cx="6054566" cy="1207770"/>
          </a:xfrm>
          <a:prstGeom prst="rect">
            <a:avLst/>
          </a:prstGeom>
          <a:noFill/>
          <a:ln/>
        </p:spPr>
        <p:txBody>
          <a:bodyPr wrap="square" lIns="0" tIns="0" rIns="0" bIns="0" rtlCol="0" anchor="t"/>
          <a:lstStyle/>
          <a:p>
            <a:pPr algn="l" indent="0" marL="0">
              <a:lnSpc>
                <a:spcPts val="2350"/>
              </a:lnSpc>
              <a:buNone/>
            </a:pPr>
            <a:r>
              <a:rPr lang="en-US" sz="2350" b="1" dirty="0">
                <a:solidFill>
                  <a:srgbClr val="204C8E"/>
                </a:solidFill>
                <a:latin typeface="Raleway Light" pitchFamily="34" charset="0"/>
                <a:ea typeface="Raleway Light" pitchFamily="34" charset="-122"/>
                <a:cs typeface="Raleway Light" pitchFamily="34" charset="-120"/>
              </a:rPr>
              <a:t>5. </a:t>
            </a:r>
            <a:pPr algn="l" indent="0" marL="0">
              <a:lnSpc>
                <a:spcPts val="2350"/>
              </a:lnSpc>
              <a:buNone/>
            </a:pPr>
            <a:r>
              <a:rPr lang="en-US" sz="2350" dirty="0">
                <a:solidFill>
                  <a:srgbClr val="666666"/>
                </a:solidFill>
                <a:latin typeface="Raleway Light" pitchFamily="34" charset="0"/>
                <a:ea typeface="Raleway Light" pitchFamily="34" charset="-122"/>
                <a:cs typeface="Raleway Light" pitchFamily="34" charset="-120"/>
              </a:rPr>
              <a:t>Adoptar medidas de prevención y/o control para reducir o eliminar los factores de riesgo ergonómico en el centro de trabajo debido al manejo manual de cargas.</a:t>
            </a:r>
            <a:endParaRPr lang="en-US" sz="2350" dirty="0"/>
          </a:p>
        </p:txBody>
      </p:sp>
      <p:sp>
        <p:nvSpPr>
          <p:cNvPr id="18" name="Text 15"/>
          <p:cNvSpPr/>
          <p:nvPr/>
        </p:nvSpPr>
        <p:spPr>
          <a:xfrm>
            <a:off x="7617381" y="2865120"/>
            <a:ext cx="6054566"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19" name="Text 16"/>
          <p:cNvSpPr/>
          <p:nvPr/>
        </p:nvSpPr>
        <p:spPr>
          <a:xfrm>
            <a:off x="7617381" y="3384352"/>
            <a:ext cx="6054566" cy="301943"/>
          </a:xfrm>
          <a:prstGeom prst="rect">
            <a:avLst/>
          </a:prstGeom>
          <a:noFill/>
          <a:ln/>
        </p:spPr>
        <p:txBody>
          <a:bodyPr wrap="none" lIns="0" tIns="0" rIns="0" bIns="0" rtlCol="0" anchor="t"/>
          <a:lstStyle/>
          <a:p>
            <a:pPr algn="l" indent="0" marL="0">
              <a:lnSpc>
                <a:spcPts val="2350"/>
              </a:lnSpc>
              <a:buNone/>
            </a:pPr>
            <a:r>
              <a:rPr lang="en-US" sz="2350" b="1" dirty="0">
                <a:solidFill>
                  <a:srgbClr val="204C8E"/>
                </a:solidFill>
                <a:latin typeface="Raleway Light" pitchFamily="34" charset="0"/>
                <a:ea typeface="Raleway Light" pitchFamily="34" charset="-122"/>
                <a:cs typeface="Raleway Light" pitchFamily="34" charset="-120"/>
              </a:rPr>
              <a:t>a) Obligación del Trabajador</a:t>
            </a:r>
            <a:endParaRPr lang="en-US" sz="2350" dirty="0"/>
          </a:p>
        </p:txBody>
      </p:sp>
      <p:sp>
        <p:nvSpPr>
          <p:cNvPr id="20" name="Text 17"/>
          <p:cNvSpPr/>
          <p:nvPr/>
        </p:nvSpPr>
        <p:spPr>
          <a:xfrm>
            <a:off x="7617381" y="3903583"/>
            <a:ext cx="6054566" cy="301943"/>
          </a:xfrm>
          <a:prstGeom prst="rect">
            <a:avLst/>
          </a:prstGeom>
          <a:noFill/>
          <a:ln/>
        </p:spPr>
        <p:txBody>
          <a:bodyPr wrap="none" lIns="0" tIns="0" rIns="0" bIns="0" rtlCol="0" anchor="t"/>
          <a:lstStyle/>
          <a:p>
            <a:pPr algn="l" indent="0" marL="0">
              <a:lnSpc>
                <a:spcPts val="2350"/>
              </a:lnSpc>
              <a:buNone/>
            </a:pPr>
            <a:r>
              <a:rPr lang="en-US" sz="2350" b="1" dirty="0">
                <a:solidFill>
                  <a:srgbClr val="204C8E"/>
                </a:solidFill>
                <a:latin typeface="Raleway Light" pitchFamily="34" charset="0"/>
                <a:ea typeface="Raleway Light" pitchFamily="34" charset="-122"/>
                <a:cs typeface="Raleway Light" pitchFamily="34" charset="-120"/>
              </a:rPr>
              <a:t>b) Obligación del Gobierno</a:t>
            </a:r>
            <a:endParaRPr lang="en-US" sz="2350" dirty="0"/>
          </a:p>
        </p:txBody>
      </p:sp>
      <p:sp>
        <p:nvSpPr>
          <p:cNvPr id="21" name="Text 18"/>
          <p:cNvSpPr/>
          <p:nvPr/>
        </p:nvSpPr>
        <p:spPr>
          <a:xfrm>
            <a:off x="7617381" y="4422815"/>
            <a:ext cx="6054566" cy="301943"/>
          </a:xfrm>
          <a:prstGeom prst="rect">
            <a:avLst/>
          </a:prstGeom>
          <a:noFill/>
          <a:ln/>
        </p:spPr>
        <p:txBody>
          <a:bodyPr wrap="none" lIns="0" tIns="0" rIns="0" bIns="0" rtlCol="0" anchor="t"/>
          <a:lstStyle/>
          <a:p>
            <a:pPr algn="l" indent="0" marL="0">
              <a:lnSpc>
                <a:spcPts val="2350"/>
              </a:lnSpc>
              <a:buNone/>
            </a:pPr>
            <a:r>
              <a:rPr lang="en-US" sz="2350" b="1" u="sng" dirty="0">
                <a:solidFill>
                  <a:srgbClr val="10CF9B"/>
                </a:solidFill>
                <a:latin typeface="Raleway Light" pitchFamily="34" charset="0"/>
                <a:ea typeface="Raleway Light" pitchFamily="34" charset="-122"/>
                <a:cs typeface="Raleway Light" pitchFamily="34" charset="-120"/>
              </a:rPr>
              <a:t>c) Obligación del Patrón</a:t>
            </a:r>
            <a:endParaRPr lang="en-US" sz="2350" dirty="0"/>
          </a:p>
        </p:txBody>
      </p:sp>
      <p:sp>
        <p:nvSpPr>
          <p:cNvPr id="22" name="Text 19"/>
          <p:cNvSpPr/>
          <p:nvPr/>
        </p:nvSpPr>
        <p:spPr>
          <a:xfrm>
            <a:off x="7617381" y="4942046"/>
            <a:ext cx="6054566" cy="301943"/>
          </a:xfrm>
          <a:prstGeom prst="rect">
            <a:avLst/>
          </a:prstGeom>
          <a:noFill/>
          <a:ln/>
        </p:spPr>
        <p:txBody>
          <a:bodyPr wrap="none" lIns="0" tIns="0" rIns="0" bIns="0" rtlCol="0" anchor="t"/>
          <a:lstStyle/>
          <a:p>
            <a:pPr algn="l" indent="0" marL="0">
              <a:lnSpc>
                <a:spcPts val="2350"/>
              </a:lnSpc>
              <a:buNone/>
            </a:pPr>
            <a:r>
              <a:rPr lang="en-US" sz="2350" b="1" dirty="0">
                <a:solidFill>
                  <a:srgbClr val="204C8E"/>
                </a:solidFill>
                <a:latin typeface="Raleway Light" pitchFamily="34" charset="0"/>
                <a:ea typeface="Raleway Light" pitchFamily="34" charset="-122"/>
                <a:cs typeface="Raleway Light" pitchFamily="34" charset="-120"/>
              </a:rPr>
              <a:t>d) Obligación de Patrón y trabajador</a:t>
            </a:r>
            <a:endParaRPr lang="en-US" sz="2350" dirty="0"/>
          </a:p>
        </p:txBody>
      </p:sp>
    </p:spTree>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name="Slide 100">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Text 0"/>
          <p:cNvSpPr/>
          <p:nvPr/>
        </p:nvSpPr>
        <p:spPr>
          <a:xfrm>
            <a:off x="966073" y="920829"/>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4" name="Text 1"/>
          <p:cNvSpPr/>
          <p:nvPr/>
        </p:nvSpPr>
        <p:spPr>
          <a:xfrm>
            <a:off x="966073" y="1379696"/>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5" name="Text 2"/>
          <p:cNvSpPr/>
          <p:nvPr/>
        </p:nvSpPr>
        <p:spPr>
          <a:xfrm>
            <a:off x="966073" y="1838563"/>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6" name="Text 3"/>
          <p:cNvSpPr/>
          <p:nvPr/>
        </p:nvSpPr>
        <p:spPr>
          <a:xfrm>
            <a:off x="966073" y="2297430"/>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7" name="Text 4"/>
          <p:cNvSpPr/>
          <p:nvPr/>
        </p:nvSpPr>
        <p:spPr>
          <a:xfrm>
            <a:off x="966073" y="2756297"/>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8" name="Text 5"/>
          <p:cNvSpPr/>
          <p:nvPr/>
        </p:nvSpPr>
        <p:spPr>
          <a:xfrm>
            <a:off x="966073" y="3215164"/>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9" name="Text 6"/>
          <p:cNvSpPr/>
          <p:nvPr/>
        </p:nvSpPr>
        <p:spPr>
          <a:xfrm>
            <a:off x="966073" y="3674031"/>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0" name="Text 7"/>
          <p:cNvSpPr/>
          <p:nvPr/>
        </p:nvSpPr>
        <p:spPr>
          <a:xfrm>
            <a:off x="966073" y="4132898"/>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1" name="Text 8"/>
          <p:cNvSpPr/>
          <p:nvPr/>
        </p:nvSpPr>
        <p:spPr>
          <a:xfrm>
            <a:off x="966073" y="4591764"/>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2" name="Text 9"/>
          <p:cNvSpPr/>
          <p:nvPr/>
        </p:nvSpPr>
        <p:spPr>
          <a:xfrm>
            <a:off x="966073" y="5050631"/>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3" name="Text 10"/>
          <p:cNvSpPr/>
          <p:nvPr/>
        </p:nvSpPr>
        <p:spPr>
          <a:xfrm>
            <a:off x="966073" y="5509498"/>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4" name="Text 11"/>
          <p:cNvSpPr/>
          <p:nvPr/>
        </p:nvSpPr>
        <p:spPr>
          <a:xfrm>
            <a:off x="966073" y="5968365"/>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5" name="Text 12"/>
          <p:cNvSpPr/>
          <p:nvPr/>
        </p:nvSpPr>
        <p:spPr>
          <a:xfrm>
            <a:off x="966073" y="6451402"/>
            <a:ext cx="6054566" cy="833199"/>
          </a:xfrm>
          <a:prstGeom prst="rect">
            <a:avLst/>
          </a:prstGeom>
          <a:noFill/>
          <a:ln/>
        </p:spPr>
        <p:txBody>
          <a:bodyPr wrap="none" lIns="0" tIns="0" rIns="0" bIns="0" rtlCol="0" anchor="t"/>
          <a:lstStyle/>
          <a:p>
            <a:pPr algn="ctr" indent="0" marL="0">
              <a:lnSpc>
                <a:spcPts val="6550"/>
              </a:lnSpc>
              <a:buNone/>
            </a:pPr>
            <a:r>
              <a:rPr lang="en-US" sz="5200" b="1" dirty="0">
                <a:solidFill>
                  <a:srgbClr val="0F6FC6"/>
                </a:solidFill>
                <a:latin typeface="Raleway Bold" pitchFamily="34" charset="0"/>
                <a:ea typeface="Raleway Bold" pitchFamily="34" charset="-122"/>
                <a:cs typeface="Raleway Bold" pitchFamily="34" charset="-120"/>
              </a:rPr>
              <a:t>EVALUACIÓN</a:t>
            </a:r>
            <a:endParaRPr lang="en-US" sz="5200" dirty="0"/>
          </a:p>
        </p:txBody>
      </p:sp>
      <p:sp>
        <p:nvSpPr>
          <p:cNvPr id="16" name="Text 13"/>
          <p:cNvSpPr/>
          <p:nvPr/>
        </p:nvSpPr>
        <p:spPr>
          <a:xfrm>
            <a:off x="7617381" y="920829"/>
            <a:ext cx="6054566"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17" name="Text 14"/>
          <p:cNvSpPr/>
          <p:nvPr/>
        </p:nvSpPr>
        <p:spPr>
          <a:xfrm>
            <a:off x="7617381" y="1440061"/>
            <a:ext cx="6054566" cy="1207770"/>
          </a:xfrm>
          <a:prstGeom prst="rect">
            <a:avLst/>
          </a:prstGeom>
          <a:noFill/>
          <a:ln/>
        </p:spPr>
        <p:txBody>
          <a:bodyPr wrap="square" lIns="0" tIns="0" rIns="0" bIns="0" rtlCol="0" anchor="t"/>
          <a:lstStyle/>
          <a:p>
            <a:pPr algn="l" indent="0" marL="0">
              <a:lnSpc>
                <a:spcPts val="2350"/>
              </a:lnSpc>
              <a:buNone/>
            </a:pPr>
            <a:r>
              <a:rPr lang="en-US" sz="2350" b="1" dirty="0">
                <a:solidFill>
                  <a:srgbClr val="204C8E"/>
                </a:solidFill>
                <a:latin typeface="Raleway Light" pitchFamily="34" charset="0"/>
                <a:ea typeface="Raleway Light" pitchFamily="34" charset="-122"/>
                <a:cs typeface="Raleway Light" pitchFamily="34" charset="-120"/>
              </a:rPr>
              <a:t>6. </a:t>
            </a:r>
            <a:pPr algn="l" indent="0" marL="0">
              <a:lnSpc>
                <a:spcPts val="2350"/>
              </a:lnSpc>
              <a:buNone/>
            </a:pPr>
            <a:r>
              <a:rPr lang="en-US" sz="2350" dirty="0">
                <a:solidFill>
                  <a:srgbClr val="666666"/>
                </a:solidFill>
                <a:latin typeface="Raleway Light" pitchFamily="34" charset="0"/>
                <a:ea typeface="Raleway Light" pitchFamily="34" charset="-122"/>
                <a:cs typeface="Raleway Light" pitchFamily="34" charset="-120"/>
              </a:rPr>
              <a:t>Observar las medidas de prevención y/o control, así como los procedimientos de seguridad y las prácticas de trabajo seguro que dispone esta Norma.</a:t>
            </a:r>
            <a:endParaRPr lang="en-US" sz="2350" dirty="0"/>
          </a:p>
        </p:txBody>
      </p:sp>
      <p:sp>
        <p:nvSpPr>
          <p:cNvPr id="18" name="Text 15"/>
          <p:cNvSpPr/>
          <p:nvPr/>
        </p:nvSpPr>
        <p:spPr>
          <a:xfrm>
            <a:off x="7617381" y="2865120"/>
            <a:ext cx="6054566"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19" name="Text 16"/>
          <p:cNvSpPr/>
          <p:nvPr/>
        </p:nvSpPr>
        <p:spPr>
          <a:xfrm>
            <a:off x="7617381" y="3384352"/>
            <a:ext cx="6054566" cy="301943"/>
          </a:xfrm>
          <a:prstGeom prst="rect">
            <a:avLst/>
          </a:prstGeom>
          <a:noFill/>
          <a:ln/>
        </p:spPr>
        <p:txBody>
          <a:bodyPr wrap="none" lIns="0" tIns="0" rIns="0" bIns="0" rtlCol="0" anchor="t"/>
          <a:lstStyle/>
          <a:p>
            <a:pPr algn="l" indent="0" marL="0">
              <a:lnSpc>
                <a:spcPts val="2350"/>
              </a:lnSpc>
              <a:buNone/>
            </a:pPr>
            <a:r>
              <a:rPr lang="en-US" sz="2350" b="1" dirty="0">
                <a:solidFill>
                  <a:srgbClr val="0F6FC6"/>
                </a:solidFill>
                <a:latin typeface="Raleway Light" pitchFamily="34" charset="0"/>
                <a:ea typeface="Raleway Light" pitchFamily="34" charset="-122"/>
                <a:cs typeface="Raleway Light" pitchFamily="34" charset="-120"/>
              </a:rPr>
              <a:t>a) Obligación del Trabajador</a:t>
            </a:r>
            <a:endParaRPr lang="en-US" sz="2350" dirty="0"/>
          </a:p>
        </p:txBody>
      </p:sp>
      <p:sp>
        <p:nvSpPr>
          <p:cNvPr id="20" name="Text 17"/>
          <p:cNvSpPr/>
          <p:nvPr/>
        </p:nvSpPr>
        <p:spPr>
          <a:xfrm>
            <a:off x="7617381" y="3903583"/>
            <a:ext cx="6054566" cy="301943"/>
          </a:xfrm>
          <a:prstGeom prst="rect">
            <a:avLst/>
          </a:prstGeom>
          <a:noFill/>
          <a:ln/>
        </p:spPr>
        <p:txBody>
          <a:bodyPr wrap="none" lIns="0" tIns="0" rIns="0" bIns="0" rtlCol="0" anchor="t"/>
          <a:lstStyle/>
          <a:p>
            <a:pPr algn="l" indent="0" marL="0">
              <a:lnSpc>
                <a:spcPts val="2350"/>
              </a:lnSpc>
              <a:buNone/>
            </a:pPr>
            <a:r>
              <a:rPr lang="en-US" sz="2350" b="1" dirty="0">
                <a:solidFill>
                  <a:srgbClr val="7CCA62"/>
                </a:solidFill>
                <a:latin typeface="Raleway Light" pitchFamily="34" charset="0"/>
                <a:ea typeface="Raleway Light" pitchFamily="34" charset="-122"/>
                <a:cs typeface="Raleway Light" pitchFamily="34" charset="-120"/>
              </a:rPr>
              <a:t>b) Obligación del Gobierno</a:t>
            </a:r>
            <a:endParaRPr lang="en-US" sz="2350" dirty="0"/>
          </a:p>
        </p:txBody>
      </p:sp>
      <p:sp>
        <p:nvSpPr>
          <p:cNvPr id="21" name="Text 18"/>
          <p:cNvSpPr/>
          <p:nvPr/>
        </p:nvSpPr>
        <p:spPr>
          <a:xfrm>
            <a:off x="7617381" y="4422815"/>
            <a:ext cx="6054566" cy="301943"/>
          </a:xfrm>
          <a:prstGeom prst="rect">
            <a:avLst/>
          </a:prstGeom>
          <a:noFill/>
          <a:ln/>
        </p:spPr>
        <p:txBody>
          <a:bodyPr wrap="none" lIns="0" tIns="0" rIns="0" bIns="0" rtlCol="0" anchor="t"/>
          <a:lstStyle/>
          <a:p>
            <a:pPr algn="l" indent="0" marL="0">
              <a:lnSpc>
                <a:spcPts val="2350"/>
              </a:lnSpc>
              <a:buNone/>
            </a:pPr>
            <a:r>
              <a:rPr lang="en-US" sz="2350" b="1" dirty="0">
                <a:solidFill>
                  <a:srgbClr val="10CF9B"/>
                </a:solidFill>
                <a:latin typeface="Raleway Light" pitchFamily="34" charset="0"/>
                <a:ea typeface="Raleway Light" pitchFamily="34" charset="-122"/>
                <a:cs typeface="Raleway Light" pitchFamily="34" charset="-120"/>
              </a:rPr>
              <a:t>c) Obligación del Patrón</a:t>
            </a:r>
            <a:endParaRPr lang="en-US" sz="2350" dirty="0"/>
          </a:p>
        </p:txBody>
      </p:sp>
      <p:sp>
        <p:nvSpPr>
          <p:cNvPr id="22" name="Text 19"/>
          <p:cNvSpPr/>
          <p:nvPr/>
        </p:nvSpPr>
        <p:spPr>
          <a:xfrm>
            <a:off x="7617381" y="4942046"/>
            <a:ext cx="6054566" cy="301943"/>
          </a:xfrm>
          <a:prstGeom prst="rect">
            <a:avLst/>
          </a:prstGeom>
          <a:noFill/>
          <a:ln/>
        </p:spPr>
        <p:txBody>
          <a:bodyPr wrap="none" lIns="0" tIns="0" rIns="0" bIns="0" rtlCol="0" anchor="t"/>
          <a:lstStyle/>
          <a:p>
            <a:pPr algn="l" indent="0" marL="0">
              <a:lnSpc>
                <a:spcPts val="2350"/>
              </a:lnSpc>
              <a:buNone/>
            </a:pPr>
            <a:r>
              <a:rPr lang="en-US" sz="2350" b="1" dirty="0">
                <a:solidFill>
                  <a:srgbClr val="0BD0D9"/>
                </a:solidFill>
                <a:latin typeface="Raleway Light" pitchFamily="34" charset="0"/>
                <a:ea typeface="Raleway Light" pitchFamily="34" charset="-122"/>
                <a:cs typeface="Raleway Light" pitchFamily="34" charset="-120"/>
              </a:rPr>
              <a:t>d) Obligación de Patrón y trabajador</a:t>
            </a:r>
            <a:endParaRPr lang="en-US" sz="2350" dirty="0"/>
          </a:p>
        </p:txBody>
      </p:sp>
    </p:spTree>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name="Slide 101">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Text 0"/>
          <p:cNvSpPr/>
          <p:nvPr/>
        </p:nvSpPr>
        <p:spPr>
          <a:xfrm>
            <a:off x="966073" y="920829"/>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4" name="Text 1"/>
          <p:cNvSpPr/>
          <p:nvPr/>
        </p:nvSpPr>
        <p:spPr>
          <a:xfrm>
            <a:off x="966073" y="1379696"/>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5" name="Text 2"/>
          <p:cNvSpPr/>
          <p:nvPr/>
        </p:nvSpPr>
        <p:spPr>
          <a:xfrm>
            <a:off x="966073" y="1838563"/>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6" name="Text 3"/>
          <p:cNvSpPr/>
          <p:nvPr/>
        </p:nvSpPr>
        <p:spPr>
          <a:xfrm>
            <a:off x="966073" y="2297430"/>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7" name="Text 4"/>
          <p:cNvSpPr/>
          <p:nvPr/>
        </p:nvSpPr>
        <p:spPr>
          <a:xfrm>
            <a:off x="966073" y="2756297"/>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8" name="Text 5"/>
          <p:cNvSpPr/>
          <p:nvPr/>
        </p:nvSpPr>
        <p:spPr>
          <a:xfrm>
            <a:off x="966073" y="3215164"/>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9" name="Text 6"/>
          <p:cNvSpPr/>
          <p:nvPr/>
        </p:nvSpPr>
        <p:spPr>
          <a:xfrm>
            <a:off x="966073" y="3674031"/>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0" name="Text 7"/>
          <p:cNvSpPr/>
          <p:nvPr/>
        </p:nvSpPr>
        <p:spPr>
          <a:xfrm>
            <a:off x="966073" y="4132898"/>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1" name="Text 8"/>
          <p:cNvSpPr/>
          <p:nvPr/>
        </p:nvSpPr>
        <p:spPr>
          <a:xfrm>
            <a:off x="966073" y="4591764"/>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2" name="Text 9"/>
          <p:cNvSpPr/>
          <p:nvPr/>
        </p:nvSpPr>
        <p:spPr>
          <a:xfrm>
            <a:off x="966073" y="5050631"/>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3" name="Text 10"/>
          <p:cNvSpPr/>
          <p:nvPr/>
        </p:nvSpPr>
        <p:spPr>
          <a:xfrm>
            <a:off x="966073" y="5509498"/>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4" name="Text 11"/>
          <p:cNvSpPr/>
          <p:nvPr/>
        </p:nvSpPr>
        <p:spPr>
          <a:xfrm>
            <a:off x="966073" y="5968365"/>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5" name="Text 12"/>
          <p:cNvSpPr/>
          <p:nvPr/>
        </p:nvSpPr>
        <p:spPr>
          <a:xfrm>
            <a:off x="966073" y="6451402"/>
            <a:ext cx="6054566" cy="833199"/>
          </a:xfrm>
          <a:prstGeom prst="rect">
            <a:avLst/>
          </a:prstGeom>
          <a:noFill/>
          <a:ln/>
        </p:spPr>
        <p:txBody>
          <a:bodyPr wrap="none" lIns="0" tIns="0" rIns="0" bIns="0" rtlCol="0" anchor="t"/>
          <a:lstStyle/>
          <a:p>
            <a:pPr algn="ctr" indent="0" marL="0">
              <a:lnSpc>
                <a:spcPts val="6550"/>
              </a:lnSpc>
              <a:buNone/>
            </a:pPr>
            <a:r>
              <a:rPr lang="en-US" sz="5200" b="1" dirty="0">
                <a:solidFill>
                  <a:srgbClr val="0F6FC6"/>
                </a:solidFill>
                <a:latin typeface="Raleway Bold" pitchFamily="34" charset="0"/>
                <a:ea typeface="Raleway Bold" pitchFamily="34" charset="-122"/>
                <a:cs typeface="Raleway Bold" pitchFamily="34" charset="-120"/>
              </a:rPr>
              <a:t>EVALUACIÓN</a:t>
            </a:r>
            <a:endParaRPr lang="en-US" sz="5200" dirty="0"/>
          </a:p>
        </p:txBody>
      </p:sp>
      <p:sp>
        <p:nvSpPr>
          <p:cNvPr id="16" name="Text 13"/>
          <p:cNvSpPr/>
          <p:nvPr/>
        </p:nvSpPr>
        <p:spPr>
          <a:xfrm>
            <a:off x="7617381" y="920829"/>
            <a:ext cx="6054566"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17" name="Text 14"/>
          <p:cNvSpPr/>
          <p:nvPr/>
        </p:nvSpPr>
        <p:spPr>
          <a:xfrm>
            <a:off x="7617381" y="1440061"/>
            <a:ext cx="6054566" cy="1207770"/>
          </a:xfrm>
          <a:prstGeom prst="rect">
            <a:avLst/>
          </a:prstGeom>
          <a:noFill/>
          <a:ln/>
        </p:spPr>
        <p:txBody>
          <a:bodyPr wrap="square" lIns="0" tIns="0" rIns="0" bIns="0" rtlCol="0" anchor="t"/>
          <a:lstStyle/>
          <a:p>
            <a:pPr algn="l" indent="0" marL="0">
              <a:lnSpc>
                <a:spcPts val="2350"/>
              </a:lnSpc>
              <a:buNone/>
            </a:pPr>
            <a:r>
              <a:rPr lang="en-US" sz="2350" b="1" dirty="0">
                <a:solidFill>
                  <a:srgbClr val="204C8E"/>
                </a:solidFill>
                <a:latin typeface="Raleway Light" pitchFamily="34" charset="0"/>
                <a:ea typeface="Raleway Light" pitchFamily="34" charset="-122"/>
                <a:cs typeface="Raleway Light" pitchFamily="34" charset="-120"/>
              </a:rPr>
              <a:t>6. </a:t>
            </a:r>
            <a:pPr algn="l" indent="0" marL="0">
              <a:lnSpc>
                <a:spcPts val="2350"/>
              </a:lnSpc>
              <a:buNone/>
            </a:pPr>
            <a:r>
              <a:rPr lang="en-US" sz="2350" dirty="0">
                <a:solidFill>
                  <a:srgbClr val="666666"/>
                </a:solidFill>
                <a:latin typeface="Raleway Light" pitchFamily="34" charset="0"/>
                <a:ea typeface="Raleway Light" pitchFamily="34" charset="-122"/>
                <a:cs typeface="Raleway Light" pitchFamily="34" charset="-120"/>
              </a:rPr>
              <a:t>Observar las medidas de prevención y/o control, así como los procedimientos de seguridad y las prácticas de trabajo seguro que dispone esta Norma.</a:t>
            </a:r>
            <a:endParaRPr lang="en-US" sz="2350" dirty="0"/>
          </a:p>
        </p:txBody>
      </p:sp>
      <p:sp>
        <p:nvSpPr>
          <p:cNvPr id="18" name="Text 15"/>
          <p:cNvSpPr/>
          <p:nvPr/>
        </p:nvSpPr>
        <p:spPr>
          <a:xfrm>
            <a:off x="7617381" y="2865120"/>
            <a:ext cx="6054566"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19" name="Text 16"/>
          <p:cNvSpPr/>
          <p:nvPr/>
        </p:nvSpPr>
        <p:spPr>
          <a:xfrm>
            <a:off x="7617381" y="3384352"/>
            <a:ext cx="6054566" cy="301943"/>
          </a:xfrm>
          <a:prstGeom prst="rect">
            <a:avLst/>
          </a:prstGeom>
          <a:noFill/>
          <a:ln/>
        </p:spPr>
        <p:txBody>
          <a:bodyPr wrap="none" lIns="0" tIns="0" rIns="0" bIns="0" rtlCol="0" anchor="t"/>
          <a:lstStyle/>
          <a:p>
            <a:pPr algn="l" indent="0" marL="0">
              <a:lnSpc>
                <a:spcPts val="2350"/>
              </a:lnSpc>
              <a:buNone/>
            </a:pPr>
            <a:r>
              <a:rPr lang="en-US" sz="2350" b="1" u="sng" dirty="0">
                <a:solidFill>
                  <a:srgbClr val="0F6FC6"/>
                </a:solidFill>
                <a:latin typeface="Raleway Light" pitchFamily="34" charset="0"/>
                <a:ea typeface="Raleway Light" pitchFamily="34" charset="-122"/>
                <a:cs typeface="Raleway Light" pitchFamily="34" charset="-120"/>
              </a:rPr>
              <a:t>a) Obligación del Trabajador</a:t>
            </a:r>
            <a:endParaRPr lang="en-US" sz="2350" dirty="0"/>
          </a:p>
        </p:txBody>
      </p:sp>
      <p:sp>
        <p:nvSpPr>
          <p:cNvPr id="20" name="Text 17"/>
          <p:cNvSpPr/>
          <p:nvPr/>
        </p:nvSpPr>
        <p:spPr>
          <a:xfrm>
            <a:off x="7617381" y="3903583"/>
            <a:ext cx="6054566" cy="301943"/>
          </a:xfrm>
          <a:prstGeom prst="rect">
            <a:avLst/>
          </a:prstGeom>
          <a:noFill/>
          <a:ln/>
        </p:spPr>
        <p:txBody>
          <a:bodyPr wrap="none" lIns="0" tIns="0" rIns="0" bIns="0" rtlCol="0" anchor="t"/>
          <a:lstStyle/>
          <a:p>
            <a:pPr algn="l" indent="0" marL="0">
              <a:lnSpc>
                <a:spcPts val="2350"/>
              </a:lnSpc>
              <a:buNone/>
            </a:pPr>
            <a:r>
              <a:rPr lang="en-US" sz="2350" b="1" dirty="0">
                <a:solidFill>
                  <a:srgbClr val="204C8E"/>
                </a:solidFill>
                <a:latin typeface="Raleway Light" pitchFamily="34" charset="0"/>
                <a:ea typeface="Raleway Light" pitchFamily="34" charset="-122"/>
                <a:cs typeface="Raleway Light" pitchFamily="34" charset="-120"/>
              </a:rPr>
              <a:t>b) Obligación del Gobierno</a:t>
            </a:r>
            <a:endParaRPr lang="en-US" sz="2350" dirty="0"/>
          </a:p>
        </p:txBody>
      </p:sp>
      <p:sp>
        <p:nvSpPr>
          <p:cNvPr id="21" name="Text 18"/>
          <p:cNvSpPr/>
          <p:nvPr/>
        </p:nvSpPr>
        <p:spPr>
          <a:xfrm>
            <a:off x="7617381" y="4422815"/>
            <a:ext cx="6054566" cy="301943"/>
          </a:xfrm>
          <a:prstGeom prst="rect">
            <a:avLst/>
          </a:prstGeom>
          <a:noFill/>
          <a:ln/>
        </p:spPr>
        <p:txBody>
          <a:bodyPr wrap="none" lIns="0" tIns="0" rIns="0" bIns="0" rtlCol="0" anchor="t"/>
          <a:lstStyle/>
          <a:p>
            <a:pPr algn="l" indent="0" marL="0">
              <a:lnSpc>
                <a:spcPts val="2350"/>
              </a:lnSpc>
              <a:buNone/>
            </a:pPr>
            <a:r>
              <a:rPr lang="en-US" sz="2350" b="1" dirty="0">
                <a:solidFill>
                  <a:srgbClr val="204C8E"/>
                </a:solidFill>
                <a:latin typeface="Raleway Light" pitchFamily="34" charset="0"/>
                <a:ea typeface="Raleway Light" pitchFamily="34" charset="-122"/>
                <a:cs typeface="Raleway Light" pitchFamily="34" charset="-120"/>
              </a:rPr>
              <a:t>c) Obligación del Patrón</a:t>
            </a:r>
            <a:endParaRPr lang="en-US" sz="2350" dirty="0"/>
          </a:p>
        </p:txBody>
      </p:sp>
      <p:sp>
        <p:nvSpPr>
          <p:cNvPr id="22" name="Text 19"/>
          <p:cNvSpPr/>
          <p:nvPr/>
        </p:nvSpPr>
        <p:spPr>
          <a:xfrm>
            <a:off x="7617381" y="4942046"/>
            <a:ext cx="6054566" cy="301943"/>
          </a:xfrm>
          <a:prstGeom prst="rect">
            <a:avLst/>
          </a:prstGeom>
          <a:noFill/>
          <a:ln/>
        </p:spPr>
        <p:txBody>
          <a:bodyPr wrap="none" lIns="0" tIns="0" rIns="0" bIns="0" rtlCol="0" anchor="t"/>
          <a:lstStyle/>
          <a:p>
            <a:pPr algn="l" indent="0" marL="0">
              <a:lnSpc>
                <a:spcPts val="2350"/>
              </a:lnSpc>
              <a:buNone/>
            </a:pPr>
            <a:r>
              <a:rPr lang="en-US" sz="2350" b="1" dirty="0">
                <a:solidFill>
                  <a:srgbClr val="204C8E"/>
                </a:solidFill>
                <a:latin typeface="Raleway Light" pitchFamily="34" charset="0"/>
                <a:ea typeface="Raleway Light" pitchFamily="34" charset="-122"/>
                <a:cs typeface="Raleway Light" pitchFamily="34" charset="-120"/>
              </a:rPr>
              <a:t>d) Obligación de Patrón y trabajador</a:t>
            </a:r>
            <a:endParaRPr lang="en-US" sz="2350" dirty="0"/>
          </a:p>
        </p:txBody>
      </p:sp>
    </p:spTree>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name="Slide 102">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Text 0"/>
          <p:cNvSpPr/>
          <p:nvPr/>
        </p:nvSpPr>
        <p:spPr>
          <a:xfrm>
            <a:off x="966073" y="920829"/>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4" name="Text 1"/>
          <p:cNvSpPr/>
          <p:nvPr/>
        </p:nvSpPr>
        <p:spPr>
          <a:xfrm>
            <a:off x="966073" y="1379696"/>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5" name="Text 2"/>
          <p:cNvSpPr/>
          <p:nvPr/>
        </p:nvSpPr>
        <p:spPr>
          <a:xfrm>
            <a:off x="966073" y="1838563"/>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6" name="Text 3"/>
          <p:cNvSpPr/>
          <p:nvPr/>
        </p:nvSpPr>
        <p:spPr>
          <a:xfrm>
            <a:off x="966073" y="2297430"/>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7" name="Text 4"/>
          <p:cNvSpPr/>
          <p:nvPr/>
        </p:nvSpPr>
        <p:spPr>
          <a:xfrm>
            <a:off x="966073" y="2756297"/>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8" name="Text 5"/>
          <p:cNvSpPr/>
          <p:nvPr/>
        </p:nvSpPr>
        <p:spPr>
          <a:xfrm>
            <a:off x="966073" y="3215164"/>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9" name="Text 6"/>
          <p:cNvSpPr/>
          <p:nvPr/>
        </p:nvSpPr>
        <p:spPr>
          <a:xfrm>
            <a:off x="966073" y="3674031"/>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0" name="Text 7"/>
          <p:cNvSpPr/>
          <p:nvPr/>
        </p:nvSpPr>
        <p:spPr>
          <a:xfrm>
            <a:off x="966073" y="4132898"/>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1" name="Text 8"/>
          <p:cNvSpPr/>
          <p:nvPr/>
        </p:nvSpPr>
        <p:spPr>
          <a:xfrm>
            <a:off x="966073" y="4591764"/>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2" name="Text 9"/>
          <p:cNvSpPr/>
          <p:nvPr/>
        </p:nvSpPr>
        <p:spPr>
          <a:xfrm>
            <a:off x="966073" y="5050631"/>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3" name="Text 10"/>
          <p:cNvSpPr/>
          <p:nvPr/>
        </p:nvSpPr>
        <p:spPr>
          <a:xfrm>
            <a:off x="966073" y="5509498"/>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4" name="Text 11"/>
          <p:cNvSpPr/>
          <p:nvPr/>
        </p:nvSpPr>
        <p:spPr>
          <a:xfrm>
            <a:off x="966073" y="5968365"/>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5" name="Text 12"/>
          <p:cNvSpPr/>
          <p:nvPr/>
        </p:nvSpPr>
        <p:spPr>
          <a:xfrm>
            <a:off x="966073" y="6451402"/>
            <a:ext cx="6054566" cy="833199"/>
          </a:xfrm>
          <a:prstGeom prst="rect">
            <a:avLst/>
          </a:prstGeom>
          <a:noFill/>
          <a:ln/>
        </p:spPr>
        <p:txBody>
          <a:bodyPr wrap="none" lIns="0" tIns="0" rIns="0" bIns="0" rtlCol="0" anchor="t"/>
          <a:lstStyle/>
          <a:p>
            <a:pPr algn="ctr" indent="0" marL="0">
              <a:lnSpc>
                <a:spcPts val="6550"/>
              </a:lnSpc>
              <a:buNone/>
            </a:pPr>
            <a:r>
              <a:rPr lang="en-US" sz="5200" b="1" dirty="0">
                <a:solidFill>
                  <a:srgbClr val="0F6FC6"/>
                </a:solidFill>
                <a:latin typeface="Raleway Bold" pitchFamily="34" charset="0"/>
                <a:ea typeface="Raleway Bold" pitchFamily="34" charset="-122"/>
                <a:cs typeface="Raleway Bold" pitchFamily="34" charset="-120"/>
              </a:rPr>
              <a:t>EVALUACIÓN</a:t>
            </a:r>
            <a:endParaRPr lang="en-US" sz="5200" dirty="0"/>
          </a:p>
        </p:txBody>
      </p:sp>
      <p:sp>
        <p:nvSpPr>
          <p:cNvPr id="16" name="Text 13"/>
          <p:cNvSpPr/>
          <p:nvPr/>
        </p:nvSpPr>
        <p:spPr>
          <a:xfrm>
            <a:off x="7617381" y="920829"/>
            <a:ext cx="6054566"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17" name="Text 14"/>
          <p:cNvSpPr/>
          <p:nvPr/>
        </p:nvSpPr>
        <p:spPr>
          <a:xfrm>
            <a:off x="7617381" y="1440061"/>
            <a:ext cx="6054566" cy="2415540"/>
          </a:xfrm>
          <a:prstGeom prst="rect">
            <a:avLst/>
          </a:prstGeom>
          <a:noFill/>
          <a:ln/>
        </p:spPr>
        <p:txBody>
          <a:bodyPr wrap="square" lIns="0" tIns="0" rIns="0" bIns="0" rtlCol="0" anchor="t"/>
          <a:lstStyle/>
          <a:p>
            <a:pPr algn="l" indent="0" marL="0">
              <a:lnSpc>
                <a:spcPts val="2350"/>
              </a:lnSpc>
              <a:buNone/>
            </a:pPr>
            <a:r>
              <a:rPr lang="en-US" sz="2350" b="1" dirty="0">
                <a:solidFill>
                  <a:srgbClr val="204C8E"/>
                </a:solidFill>
                <a:latin typeface="Raleway Light" pitchFamily="34" charset="0"/>
                <a:ea typeface="Raleway Light" pitchFamily="34" charset="-122"/>
                <a:cs typeface="Raleway Light" pitchFamily="34" charset="-120"/>
              </a:rPr>
              <a:t>7. </a:t>
            </a:r>
            <a:pPr algn="l" indent="0" marL="0">
              <a:lnSpc>
                <a:spcPts val="2350"/>
              </a:lnSpc>
              <a:buNone/>
            </a:pPr>
            <a:r>
              <a:rPr lang="en-US" sz="2350" dirty="0">
                <a:solidFill>
                  <a:srgbClr val="666666"/>
                </a:solidFill>
                <a:latin typeface="Raleway Light" pitchFamily="34" charset="0"/>
                <a:ea typeface="Raleway Light" pitchFamily="34" charset="-122"/>
                <a:cs typeface="Raleway Light" pitchFamily="34" charset="-120"/>
              </a:rPr>
              <a:t>La consecuencia de aplicar una fuerza que supera la capacidad del trabajador, excediendo los límites de fuerza, frecuencia, duración y/o postura, para realizar carga manual (levantar, bajar, empujar, jalar, transportar y/o estibar materiales) y que puede provocar un trastorno músculo-esquelético laboral.</a:t>
            </a:r>
            <a:endParaRPr lang="en-US" sz="2350" dirty="0"/>
          </a:p>
        </p:txBody>
      </p:sp>
      <p:sp>
        <p:nvSpPr>
          <p:cNvPr id="18" name="Text 15"/>
          <p:cNvSpPr/>
          <p:nvPr/>
        </p:nvSpPr>
        <p:spPr>
          <a:xfrm>
            <a:off x="7617381" y="4072890"/>
            <a:ext cx="6054566"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19" name="Text 16"/>
          <p:cNvSpPr/>
          <p:nvPr/>
        </p:nvSpPr>
        <p:spPr>
          <a:xfrm>
            <a:off x="7617381" y="4592122"/>
            <a:ext cx="6054566" cy="301943"/>
          </a:xfrm>
          <a:prstGeom prst="rect">
            <a:avLst/>
          </a:prstGeom>
          <a:noFill/>
          <a:ln/>
        </p:spPr>
        <p:txBody>
          <a:bodyPr wrap="none" lIns="0" tIns="0" rIns="0" bIns="0" rtlCol="0" anchor="t"/>
          <a:lstStyle/>
          <a:p>
            <a:pPr algn="l" indent="0" marL="0">
              <a:lnSpc>
                <a:spcPts val="2350"/>
              </a:lnSpc>
              <a:buNone/>
            </a:pPr>
            <a:r>
              <a:rPr lang="en-US" sz="2350" b="1" dirty="0">
                <a:solidFill>
                  <a:srgbClr val="0F6FC6"/>
                </a:solidFill>
                <a:latin typeface="Raleway Light" pitchFamily="34" charset="0"/>
                <a:ea typeface="Raleway Light" pitchFamily="34" charset="-122"/>
                <a:cs typeface="Raleway Light" pitchFamily="34" charset="-120"/>
              </a:rPr>
              <a:t>a) Cansancio físico</a:t>
            </a:r>
            <a:endParaRPr lang="en-US" sz="2350" dirty="0"/>
          </a:p>
        </p:txBody>
      </p:sp>
      <p:sp>
        <p:nvSpPr>
          <p:cNvPr id="20" name="Text 17"/>
          <p:cNvSpPr/>
          <p:nvPr/>
        </p:nvSpPr>
        <p:spPr>
          <a:xfrm>
            <a:off x="7617381" y="5111353"/>
            <a:ext cx="6054566" cy="301943"/>
          </a:xfrm>
          <a:prstGeom prst="rect">
            <a:avLst/>
          </a:prstGeom>
          <a:noFill/>
          <a:ln/>
        </p:spPr>
        <p:txBody>
          <a:bodyPr wrap="none" lIns="0" tIns="0" rIns="0" bIns="0" rtlCol="0" anchor="t"/>
          <a:lstStyle/>
          <a:p>
            <a:pPr algn="l" indent="0" marL="0">
              <a:lnSpc>
                <a:spcPts val="2350"/>
              </a:lnSpc>
              <a:buNone/>
            </a:pPr>
            <a:r>
              <a:rPr lang="en-US" sz="2350" b="1" dirty="0">
                <a:solidFill>
                  <a:srgbClr val="7CCA62"/>
                </a:solidFill>
                <a:latin typeface="Raleway Light" pitchFamily="34" charset="0"/>
                <a:ea typeface="Raleway Light" pitchFamily="34" charset="-122"/>
                <a:cs typeface="Raleway Light" pitchFamily="34" charset="-120"/>
              </a:rPr>
              <a:t>b) Crecimiento físico</a:t>
            </a:r>
            <a:endParaRPr lang="en-US" sz="2350" dirty="0"/>
          </a:p>
        </p:txBody>
      </p:sp>
      <p:sp>
        <p:nvSpPr>
          <p:cNvPr id="21" name="Text 18"/>
          <p:cNvSpPr/>
          <p:nvPr/>
        </p:nvSpPr>
        <p:spPr>
          <a:xfrm>
            <a:off x="7617381" y="5630585"/>
            <a:ext cx="6054566" cy="301943"/>
          </a:xfrm>
          <a:prstGeom prst="rect">
            <a:avLst/>
          </a:prstGeom>
          <a:noFill/>
          <a:ln/>
        </p:spPr>
        <p:txBody>
          <a:bodyPr wrap="none" lIns="0" tIns="0" rIns="0" bIns="0" rtlCol="0" anchor="t"/>
          <a:lstStyle/>
          <a:p>
            <a:pPr algn="l" indent="0" marL="0">
              <a:lnSpc>
                <a:spcPts val="2350"/>
              </a:lnSpc>
              <a:buNone/>
            </a:pPr>
            <a:r>
              <a:rPr lang="en-US" sz="2350" b="1" dirty="0">
                <a:solidFill>
                  <a:srgbClr val="10CF9B"/>
                </a:solidFill>
                <a:latin typeface="Raleway Light" pitchFamily="34" charset="0"/>
                <a:ea typeface="Raleway Light" pitchFamily="34" charset="-122"/>
                <a:cs typeface="Raleway Light" pitchFamily="34" charset="-120"/>
              </a:rPr>
              <a:t>c) Sobre esfuerzo físico</a:t>
            </a:r>
            <a:endParaRPr lang="en-US" sz="2350" dirty="0"/>
          </a:p>
        </p:txBody>
      </p:sp>
      <p:sp>
        <p:nvSpPr>
          <p:cNvPr id="22" name="Text 19"/>
          <p:cNvSpPr/>
          <p:nvPr/>
        </p:nvSpPr>
        <p:spPr>
          <a:xfrm>
            <a:off x="7617381" y="6149816"/>
            <a:ext cx="6054566" cy="301943"/>
          </a:xfrm>
          <a:prstGeom prst="rect">
            <a:avLst/>
          </a:prstGeom>
          <a:noFill/>
          <a:ln/>
        </p:spPr>
        <p:txBody>
          <a:bodyPr wrap="none" lIns="0" tIns="0" rIns="0" bIns="0" rtlCol="0" anchor="t"/>
          <a:lstStyle/>
          <a:p>
            <a:pPr algn="l" indent="0" marL="0">
              <a:lnSpc>
                <a:spcPts val="2350"/>
              </a:lnSpc>
              <a:buNone/>
            </a:pPr>
            <a:r>
              <a:rPr lang="en-US" sz="2350" b="1" dirty="0">
                <a:solidFill>
                  <a:srgbClr val="0BD0D9"/>
                </a:solidFill>
                <a:latin typeface="Raleway Light" pitchFamily="34" charset="0"/>
                <a:ea typeface="Raleway Light" pitchFamily="34" charset="-122"/>
                <a:cs typeface="Raleway Light" pitchFamily="34" charset="-120"/>
              </a:rPr>
              <a:t>d) Lesión física</a:t>
            </a:r>
            <a:endParaRPr lang="en-US" sz="2350" dirty="0"/>
          </a:p>
        </p:txBody>
      </p:sp>
    </p:spTree>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name="Slide 103">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Text 0"/>
          <p:cNvSpPr/>
          <p:nvPr/>
        </p:nvSpPr>
        <p:spPr>
          <a:xfrm>
            <a:off x="966073" y="920829"/>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4" name="Text 1"/>
          <p:cNvSpPr/>
          <p:nvPr/>
        </p:nvSpPr>
        <p:spPr>
          <a:xfrm>
            <a:off x="966073" y="1379696"/>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5" name="Text 2"/>
          <p:cNvSpPr/>
          <p:nvPr/>
        </p:nvSpPr>
        <p:spPr>
          <a:xfrm>
            <a:off x="966073" y="1838563"/>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6" name="Text 3"/>
          <p:cNvSpPr/>
          <p:nvPr/>
        </p:nvSpPr>
        <p:spPr>
          <a:xfrm>
            <a:off x="966073" y="2297430"/>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7" name="Text 4"/>
          <p:cNvSpPr/>
          <p:nvPr/>
        </p:nvSpPr>
        <p:spPr>
          <a:xfrm>
            <a:off x="966073" y="2756297"/>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8" name="Text 5"/>
          <p:cNvSpPr/>
          <p:nvPr/>
        </p:nvSpPr>
        <p:spPr>
          <a:xfrm>
            <a:off x="966073" y="3215164"/>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9" name="Text 6"/>
          <p:cNvSpPr/>
          <p:nvPr/>
        </p:nvSpPr>
        <p:spPr>
          <a:xfrm>
            <a:off x="966073" y="3674031"/>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0" name="Text 7"/>
          <p:cNvSpPr/>
          <p:nvPr/>
        </p:nvSpPr>
        <p:spPr>
          <a:xfrm>
            <a:off x="966073" y="4132898"/>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1" name="Text 8"/>
          <p:cNvSpPr/>
          <p:nvPr/>
        </p:nvSpPr>
        <p:spPr>
          <a:xfrm>
            <a:off x="966073" y="4591764"/>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2" name="Text 9"/>
          <p:cNvSpPr/>
          <p:nvPr/>
        </p:nvSpPr>
        <p:spPr>
          <a:xfrm>
            <a:off x="966073" y="5050631"/>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3" name="Text 10"/>
          <p:cNvSpPr/>
          <p:nvPr/>
        </p:nvSpPr>
        <p:spPr>
          <a:xfrm>
            <a:off x="966073" y="5509498"/>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4" name="Text 11"/>
          <p:cNvSpPr/>
          <p:nvPr/>
        </p:nvSpPr>
        <p:spPr>
          <a:xfrm>
            <a:off x="966073" y="5968365"/>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5" name="Text 12"/>
          <p:cNvSpPr/>
          <p:nvPr/>
        </p:nvSpPr>
        <p:spPr>
          <a:xfrm>
            <a:off x="966073" y="6451402"/>
            <a:ext cx="6054566" cy="833199"/>
          </a:xfrm>
          <a:prstGeom prst="rect">
            <a:avLst/>
          </a:prstGeom>
          <a:noFill/>
          <a:ln/>
        </p:spPr>
        <p:txBody>
          <a:bodyPr wrap="none" lIns="0" tIns="0" rIns="0" bIns="0" rtlCol="0" anchor="t"/>
          <a:lstStyle/>
          <a:p>
            <a:pPr algn="ctr" indent="0" marL="0">
              <a:lnSpc>
                <a:spcPts val="6550"/>
              </a:lnSpc>
              <a:buNone/>
            </a:pPr>
            <a:r>
              <a:rPr lang="en-US" sz="5200" b="1" dirty="0">
                <a:solidFill>
                  <a:srgbClr val="0F6FC6"/>
                </a:solidFill>
                <a:latin typeface="Raleway Bold" pitchFamily="34" charset="0"/>
                <a:ea typeface="Raleway Bold" pitchFamily="34" charset="-122"/>
                <a:cs typeface="Raleway Bold" pitchFamily="34" charset="-120"/>
              </a:rPr>
              <a:t>EVALUACIÓN</a:t>
            </a:r>
            <a:endParaRPr lang="en-US" sz="5200" dirty="0"/>
          </a:p>
        </p:txBody>
      </p:sp>
      <p:sp>
        <p:nvSpPr>
          <p:cNvPr id="16" name="Text 13"/>
          <p:cNvSpPr/>
          <p:nvPr/>
        </p:nvSpPr>
        <p:spPr>
          <a:xfrm>
            <a:off x="7617381" y="920829"/>
            <a:ext cx="6054566"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17" name="Text 14"/>
          <p:cNvSpPr/>
          <p:nvPr/>
        </p:nvSpPr>
        <p:spPr>
          <a:xfrm>
            <a:off x="7617381" y="1440061"/>
            <a:ext cx="6054566" cy="2415540"/>
          </a:xfrm>
          <a:prstGeom prst="rect">
            <a:avLst/>
          </a:prstGeom>
          <a:noFill/>
          <a:ln/>
        </p:spPr>
        <p:txBody>
          <a:bodyPr wrap="square" lIns="0" tIns="0" rIns="0" bIns="0" rtlCol="0" anchor="t"/>
          <a:lstStyle/>
          <a:p>
            <a:pPr algn="l" indent="0" marL="0">
              <a:lnSpc>
                <a:spcPts val="2350"/>
              </a:lnSpc>
              <a:buNone/>
            </a:pPr>
            <a:r>
              <a:rPr lang="en-US" sz="2350" b="1" dirty="0">
                <a:solidFill>
                  <a:srgbClr val="204C8E"/>
                </a:solidFill>
                <a:latin typeface="Raleway Light" pitchFamily="34" charset="0"/>
                <a:ea typeface="Raleway Light" pitchFamily="34" charset="-122"/>
                <a:cs typeface="Raleway Light" pitchFamily="34" charset="-120"/>
              </a:rPr>
              <a:t>7. </a:t>
            </a:r>
            <a:pPr algn="l" indent="0" marL="0">
              <a:lnSpc>
                <a:spcPts val="2350"/>
              </a:lnSpc>
              <a:buNone/>
            </a:pPr>
            <a:r>
              <a:rPr lang="en-US" sz="2350" dirty="0">
                <a:solidFill>
                  <a:srgbClr val="666666"/>
                </a:solidFill>
                <a:latin typeface="Raleway Light" pitchFamily="34" charset="0"/>
                <a:ea typeface="Raleway Light" pitchFamily="34" charset="-122"/>
                <a:cs typeface="Raleway Light" pitchFamily="34" charset="-120"/>
              </a:rPr>
              <a:t>La consecuencia de aplicar una fuerza que supera la capacidad del trabajador, excediendo los límites de fuerza, frecuencia, duración y/o postura, para realizar carga manual (levantar, bajar, empujar, jalar, transportar y/o estibar materiales) y que puede provocar un trastorno músculo-esquelético laboral.</a:t>
            </a:r>
            <a:endParaRPr lang="en-US" sz="2350" dirty="0"/>
          </a:p>
        </p:txBody>
      </p:sp>
      <p:sp>
        <p:nvSpPr>
          <p:cNvPr id="18" name="Text 15"/>
          <p:cNvSpPr/>
          <p:nvPr/>
        </p:nvSpPr>
        <p:spPr>
          <a:xfrm>
            <a:off x="7617381" y="4072890"/>
            <a:ext cx="6054566"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19" name="Text 16"/>
          <p:cNvSpPr/>
          <p:nvPr/>
        </p:nvSpPr>
        <p:spPr>
          <a:xfrm>
            <a:off x="7617381" y="4592122"/>
            <a:ext cx="6054566" cy="301943"/>
          </a:xfrm>
          <a:prstGeom prst="rect">
            <a:avLst/>
          </a:prstGeom>
          <a:noFill/>
          <a:ln/>
        </p:spPr>
        <p:txBody>
          <a:bodyPr wrap="none" lIns="0" tIns="0" rIns="0" bIns="0" rtlCol="0" anchor="t"/>
          <a:lstStyle/>
          <a:p>
            <a:pPr algn="l" indent="0" marL="0">
              <a:lnSpc>
                <a:spcPts val="2350"/>
              </a:lnSpc>
              <a:buNone/>
            </a:pPr>
            <a:r>
              <a:rPr lang="en-US" sz="2350" b="1" dirty="0">
                <a:solidFill>
                  <a:srgbClr val="204C8E"/>
                </a:solidFill>
                <a:latin typeface="Raleway Light" pitchFamily="34" charset="0"/>
                <a:ea typeface="Raleway Light" pitchFamily="34" charset="-122"/>
                <a:cs typeface="Raleway Light" pitchFamily="34" charset="-120"/>
              </a:rPr>
              <a:t>a) Cansancio físico</a:t>
            </a:r>
            <a:endParaRPr lang="en-US" sz="2350" dirty="0"/>
          </a:p>
        </p:txBody>
      </p:sp>
      <p:sp>
        <p:nvSpPr>
          <p:cNvPr id="20" name="Text 17"/>
          <p:cNvSpPr/>
          <p:nvPr/>
        </p:nvSpPr>
        <p:spPr>
          <a:xfrm>
            <a:off x="7617381" y="5111353"/>
            <a:ext cx="6054566" cy="301943"/>
          </a:xfrm>
          <a:prstGeom prst="rect">
            <a:avLst/>
          </a:prstGeom>
          <a:noFill/>
          <a:ln/>
        </p:spPr>
        <p:txBody>
          <a:bodyPr wrap="none" lIns="0" tIns="0" rIns="0" bIns="0" rtlCol="0" anchor="t"/>
          <a:lstStyle/>
          <a:p>
            <a:pPr algn="l" indent="0" marL="0">
              <a:lnSpc>
                <a:spcPts val="2350"/>
              </a:lnSpc>
              <a:buNone/>
            </a:pPr>
            <a:r>
              <a:rPr lang="en-US" sz="2350" b="1" dirty="0">
                <a:solidFill>
                  <a:srgbClr val="204C8E"/>
                </a:solidFill>
                <a:latin typeface="Raleway Light" pitchFamily="34" charset="0"/>
                <a:ea typeface="Raleway Light" pitchFamily="34" charset="-122"/>
                <a:cs typeface="Raleway Light" pitchFamily="34" charset="-120"/>
              </a:rPr>
              <a:t>b) Crecimiento físico</a:t>
            </a:r>
            <a:endParaRPr lang="en-US" sz="2350" dirty="0"/>
          </a:p>
        </p:txBody>
      </p:sp>
      <p:sp>
        <p:nvSpPr>
          <p:cNvPr id="21" name="Text 18"/>
          <p:cNvSpPr/>
          <p:nvPr/>
        </p:nvSpPr>
        <p:spPr>
          <a:xfrm>
            <a:off x="7617381" y="5630585"/>
            <a:ext cx="6054566" cy="301943"/>
          </a:xfrm>
          <a:prstGeom prst="rect">
            <a:avLst/>
          </a:prstGeom>
          <a:noFill/>
          <a:ln/>
        </p:spPr>
        <p:txBody>
          <a:bodyPr wrap="none" lIns="0" tIns="0" rIns="0" bIns="0" rtlCol="0" anchor="t"/>
          <a:lstStyle/>
          <a:p>
            <a:pPr algn="l" indent="0" marL="0">
              <a:lnSpc>
                <a:spcPts val="2350"/>
              </a:lnSpc>
              <a:buNone/>
            </a:pPr>
            <a:r>
              <a:rPr lang="en-US" sz="2350" b="1" u="sng" dirty="0">
                <a:solidFill>
                  <a:srgbClr val="10CF9B"/>
                </a:solidFill>
                <a:latin typeface="Raleway Light" pitchFamily="34" charset="0"/>
                <a:ea typeface="Raleway Light" pitchFamily="34" charset="-122"/>
                <a:cs typeface="Raleway Light" pitchFamily="34" charset="-120"/>
              </a:rPr>
              <a:t>c) Sobre esfuerzo físico</a:t>
            </a:r>
            <a:endParaRPr lang="en-US" sz="2350" dirty="0"/>
          </a:p>
        </p:txBody>
      </p:sp>
      <p:sp>
        <p:nvSpPr>
          <p:cNvPr id="22" name="Text 19"/>
          <p:cNvSpPr/>
          <p:nvPr/>
        </p:nvSpPr>
        <p:spPr>
          <a:xfrm>
            <a:off x="7617381" y="6149816"/>
            <a:ext cx="6054566" cy="301943"/>
          </a:xfrm>
          <a:prstGeom prst="rect">
            <a:avLst/>
          </a:prstGeom>
          <a:noFill/>
          <a:ln/>
        </p:spPr>
        <p:txBody>
          <a:bodyPr wrap="none" lIns="0" tIns="0" rIns="0" bIns="0" rtlCol="0" anchor="t"/>
          <a:lstStyle/>
          <a:p>
            <a:pPr algn="l" indent="0" marL="0">
              <a:lnSpc>
                <a:spcPts val="2350"/>
              </a:lnSpc>
              <a:buNone/>
            </a:pPr>
            <a:r>
              <a:rPr lang="en-US" sz="2350" b="1" dirty="0">
                <a:solidFill>
                  <a:srgbClr val="204C8E"/>
                </a:solidFill>
                <a:latin typeface="Raleway Light" pitchFamily="34" charset="0"/>
                <a:ea typeface="Raleway Light" pitchFamily="34" charset="-122"/>
                <a:cs typeface="Raleway Light" pitchFamily="34" charset="-120"/>
              </a:rPr>
              <a:t>d) Lesión física</a:t>
            </a:r>
            <a:endParaRPr lang="en-US" sz="2350" dirty="0"/>
          </a:p>
        </p:txBody>
      </p:sp>
    </p:spTree>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name="Slide 104">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Text 0"/>
          <p:cNvSpPr/>
          <p:nvPr/>
        </p:nvSpPr>
        <p:spPr>
          <a:xfrm>
            <a:off x="966073" y="920829"/>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4" name="Text 1"/>
          <p:cNvSpPr/>
          <p:nvPr/>
        </p:nvSpPr>
        <p:spPr>
          <a:xfrm>
            <a:off x="966073" y="1379696"/>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5" name="Text 2"/>
          <p:cNvSpPr/>
          <p:nvPr/>
        </p:nvSpPr>
        <p:spPr>
          <a:xfrm>
            <a:off x="966073" y="1838563"/>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6" name="Text 3"/>
          <p:cNvSpPr/>
          <p:nvPr/>
        </p:nvSpPr>
        <p:spPr>
          <a:xfrm>
            <a:off x="966073" y="2297430"/>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7" name="Text 4"/>
          <p:cNvSpPr/>
          <p:nvPr/>
        </p:nvSpPr>
        <p:spPr>
          <a:xfrm>
            <a:off x="966073" y="2756297"/>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8" name="Text 5"/>
          <p:cNvSpPr/>
          <p:nvPr/>
        </p:nvSpPr>
        <p:spPr>
          <a:xfrm>
            <a:off x="966073" y="3215164"/>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9" name="Text 6"/>
          <p:cNvSpPr/>
          <p:nvPr/>
        </p:nvSpPr>
        <p:spPr>
          <a:xfrm>
            <a:off x="966073" y="3674031"/>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0" name="Text 7"/>
          <p:cNvSpPr/>
          <p:nvPr/>
        </p:nvSpPr>
        <p:spPr>
          <a:xfrm>
            <a:off x="966073" y="4132898"/>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1" name="Text 8"/>
          <p:cNvSpPr/>
          <p:nvPr/>
        </p:nvSpPr>
        <p:spPr>
          <a:xfrm>
            <a:off x="966073" y="4591764"/>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2" name="Text 9"/>
          <p:cNvSpPr/>
          <p:nvPr/>
        </p:nvSpPr>
        <p:spPr>
          <a:xfrm>
            <a:off x="966073" y="5050631"/>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3" name="Text 10"/>
          <p:cNvSpPr/>
          <p:nvPr/>
        </p:nvSpPr>
        <p:spPr>
          <a:xfrm>
            <a:off x="966073" y="5509498"/>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4" name="Text 11"/>
          <p:cNvSpPr/>
          <p:nvPr/>
        </p:nvSpPr>
        <p:spPr>
          <a:xfrm>
            <a:off x="966073" y="5968365"/>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5" name="Text 12"/>
          <p:cNvSpPr/>
          <p:nvPr/>
        </p:nvSpPr>
        <p:spPr>
          <a:xfrm>
            <a:off x="966073" y="6451402"/>
            <a:ext cx="6054566" cy="833199"/>
          </a:xfrm>
          <a:prstGeom prst="rect">
            <a:avLst/>
          </a:prstGeom>
          <a:noFill/>
          <a:ln/>
        </p:spPr>
        <p:txBody>
          <a:bodyPr wrap="none" lIns="0" tIns="0" rIns="0" bIns="0" rtlCol="0" anchor="t"/>
          <a:lstStyle/>
          <a:p>
            <a:pPr algn="ctr" indent="0" marL="0">
              <a:lnSpc>
                <a:spcPts val="6550"/>
              </a:lnSpc>
              <a:buNone/>
            </a:pPr>
            <a:r>
              <a:rPr lang="en-US" sz="5200" b="1" dirty="0">
                <a:solidFill>
                  <a:srgbClr val="0F6FC6"/>
                </a:solidFill>
                <a:latin typeface="Raleway Bold" pitchFamily="34" charset="0"/>
                <a:ea typeface="Raleway Bold" pitchFamily="34" charset="-122"/>
                <a:cs typeface="Raleway Bold" pitchFamily="34" charset="-120"/>
              </a:rPr>
              <a:t>EVALUACIÓN</a:t>
            </a:r>
            <a:endParaRPr lang="en-US" sz="5200" dirty="0"/>
          </a:p>
        </p:txBody>
      </p:sp>
      <p:sp>
        <p:nvSpPr>
          <p:cNvPr id="16" name="Text 13"/>
          <p:cNvSpPr/>
          <p:nvPr/>
        </p:nvSpPr>
        <p:spPr>
          <a:xfrm>
            <a:off x="7617381" y="920829"/>
            <a:ext cx="6054566"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17" name="Text 14"/>
          <p:cNvSpPr/>
          <p:nvPr/>
        </p:nvSpPr>
        <p:spPr>
          <a:xfrm>
            <a:off x="7617381" y="1440061"/>
            <a:ext cx="6054566" cy="603885"/>
          </a:xfrm>
          <a:prstGeom prst="rect">
            <a:avLst/>
          </a:prstGeom>
          <a:noFill/>
          <a:ln/>
        </p:spPr>
        <p:txBody>
          <a:bodyPr wrap="square" lIns="0" tIns="0" rIns="0" bIns="0" rtlCol="0" anchor="t"/>
          <a:lstStyle/>
          <a:p>
            <a:pPr algn="l" indent="0" marL="0">
              <a:lnSpc>
                <a:spcPts val="2350"/>
              </a:lnSpc>
              <a:buNone/>
            </a:pPr>
            <a:r>
              <a:rPr lang="en-US" sz="2350" b="1" dirty="0">
                <a:solidFill>
                  <a:srgbClr val="204C8E"/>
                </a:solidFill>
                <a:latin typeface="Raleway Light" pitchFamily="34" charset="0"/>
                <a:ea typeface="Raleway Light" pitchFamily="34" charset="-122"/>
                <a:cs typeface="Raleway Light" pitchFamily="34" charset="-120"/>
              </a:rPr>
              <a:t>8.</a:t>
            </a:r>
            <a:pPr algn="l" indent="0" marL="0">
              <a:lnSpc>
                <a:spcPts val="2350"/>
              </a:lnSpc>
              <a:buNone/>
            </a:pPr>
            <a:r>
              <a:rPr lang="en-US" sz="2350" dirty="0">
                <a:solidFill>
                  <a:srgbClr val="666666"/>
                </a:solidFill>
                <a:latin typeface="Raleway Light" pitchFamily="34" charset="0"/>
                <a:ea typeface="Raleway Light" pitchFamily="34" charset="-122"/>
                <a:cs typeface="Raleway Light" pitchFamily="34" charset="-120"/>
              </a:rPr>
              <a:t>¿</a:t>
            </a:r>
            <a:pPr algn="l" indent="0" marL="0">
              <a:lnSpc>
                <a:spcPts val="2350"/>
              </a:lnSpc>
              <a:buNone/>
            </a:pPr>
            <a:r>
              <a:rPr lang="en-US" sz="2350" dirty="0">
                <a:solidFill>
                  <a:srgbClr val="204C8E"/>
                </a:solidFill>
                <a:latin typeface="Raleway Light" pitchFamily="34" charset="0"/>
                <a:ea typeface="Raleway Light" pitchFamily="34" charset="-122"/>
                <a:cs typeface="Raleway Light" pitchFamily="34" charset="-120"/>
              </a:rPr>
              <a:t>Cuál es la carga máxima que puede levantar una mujer menor de 18 años?</a:t>
            </a:r>
            <a:endParaRPr lang="en-US" sz="2350" dirty="0"/>
          </a:p>
        </p:txBody>
      </p:sp>
      <p:sp>
        <p:nvSpPr>
          <p:cNvPr id="18" name="Text 15"/>
          <p:cNvSpPr/>
          <p:nvPr/>
        </p:nvSpPr>
        <p:spPr>
          <a:xfrm>
            <a:off x="7617381" y="2261235"/>
            <a:ext cx="6054566"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19" name="Text 16"/>
          <p:cNvSpPr/>
          <p:nvPr/>
        </p:nvSpPr>
        <p:spPr>
          <a:xfrm>
            <a:off x="7617381" y="2780467"/>
            <a:ext cx="6054566" cy="301943"/>
          </a:xfrm>
          <a:prstGeom prst="rect">
            <a:avLst/>
          </a:prstGeom>
          <a:noFill/>
          <a:ln/>
        </p:spPr>
        <p:txBody>
          <a:bodyPr wrap="none" lIns="0" tIns="0" rIns="0" bIns="0" rtlCol="0" anchor="t"/>
          <a:lstStyle/>
          <a:p>
            <a:pPr algn="l" indent="0" marL="0">
              <a:lnSpc>
                <a:spcPts val="2350"/>
              </a:lnSpc>
              <a:buNone/>
            </a:pPr>
            <a:r>
              <a:rPr lang="en-US" sz="2350" b="1" dirty="0">
                <a:solidFill>
                  <a:srgbClr val="0F6FC6"/>
                </a:solidFill>
                <a:latin typeface="Raleway Light" pitchFamily="34" charset="0"/>
                <a:ea typeface="Raleway Light" pitchFamily="34" charset="-122"/>
                <a:cs typeface="Raleway Light" pitchFamily="34" charset="-120"/>
              </a:rPr>
              <a:t>a) 3 kg</a:t>
            </a:r>
            <a:endParaRPr lang="en-US" sz="2350" dirty="0"/>
          </a:p>
        </p:txBody>
      </p:sp>
      <p:sp>
        <p:nvSpPr>
          <p:cNvPr id="20" name="Text 17"/>
          <p:cNvSpPr/>
          <p:nvPr/>
        </p:nvSpPr>
        <p:spPr>
          <a:xfrm>
            <a:off x="7617381" y="3299698"/>
            <a:ext cx="6054566" cy="301943"/>
          </a:xfrm>
          <a:prstGeom prst="rect">
            <a:avLst/>
          </a:prstGeom>
          <a:noFill/>
          <a:ln/>
        </p:spPr>
        <p:txBody>
          <a:bodyPr wrap="none" lIns="0" tIns="0" rIns="0" bIns="0" rtlCol="0" anchor="t"/>
          <a:lstStyle/>
          <a:p>
            <a:pPr algn="l" indent="0" marL="0">
              <a:lnSpc>
                <a:spcPts val="2350"/>
              </a:lnSpc>
              <a:buNone/>
            </a:pPr>
            <a:r>
              <a:rPr lang="en-US" sz="2350" b="1" dirty="0">
                <a:solidFill>
                  <a:srgbClr val="7CCA62"/>
                </a:solidFill>
                <a:latin typeface="Raleway Light" pitchFamily="34" charset="0"/>
                <a:ea typeface="Raleway Light" pitchFamily="34" charset="-122"/>
                <a:cs typeface="Raleway Light" pitchFamily="34" charset="-120"/>
              </a:rPr>
              <a:t>b) 5 kg</a:t>
            </a:r>
            <a:endParaRPr lang="en-US" sz="2350" dirty="0"/>
          </a:p>
        </p:txBody>
      </p:sp>
      <p:sp>
        <p:nvSpPr>
          <p:cNvPr id="21" name="Text 18"/>
          <p:cNvSpPr/>
          <p:nvPr/>
        </p:nvSpPr>
        <p:spPr>
          <a:xfrm>
            <a:off x="7617381" y="3818930"/>
            <a:ext cx="6054566" cy="301943"/>
          </a:xfrm>
          <a:prstGeom prst="rect">
            <a:avLst/>
          </a:prstGeom>
          <a:noFill/>
          <a:ln/>
        </p:spPr>
        <p:txBody>
          <a:bodyPr wrap="none" lIns="0" tIns="0" rIns="0" bIns="0" rtlCol="0" anchor="t"/>
          <a:lstStyle/>
          <a:p>
            <a:pPr algn="l" indent="0" marL="0">
              <a:lnSpc>
                <a:spcPts val="2350"/>
              </a:lnSpc>
              <a:buNone/>
            </a:pPr>
            <a:r>
              <a:rPr lang="en-US" sz="2350" b="1" dirty="0">
                <a:solidFill>
                  <a:srgbClr val="10CF9B"/>
                </a:solidFill>
                <a:latin typeface="Raleway Light" pitchFamily="34" charset="0"/>
                <a:ea typeface="Raleway Light" pitchFamily="34" charset="-122"/>
                <a:cs typeface="Raleway Light" pitchFamily="34" charset="-120"/>
              </a:rPr>
              <a:t>c) 7 kg</a:t>
            </a:r>
            <a:endParaRPr lang="en-US" sz="2350" dirty="0"/>
          </a:p>
        </p:txBody>
      </p:sp>
      <p:sp>
        <p:nvSpPr>
          <p:cNvPr id="22" name="Text 19"/>
          <p:cNvSpPr/>
          <p:nvPr/>
        </p:nvSpPr>
        <p:spPr>
          <a:xfrm>
            <a:off x="7617381" y="4338161"/>
            <a:ext cx="6054566" cy="301943"/>
          </a:xfrm>
          <a:prstGeom prst="rect">
            <a:avLst/>
          </a:prstGeom>
          <a:noFill/>
          <a:ln/>
        </p:spPr>
        <p:txBody>
          <a:bodyPr wrap="none" lIns="0" tIns="0" rIns="0" bIns="0" rtlCol="0" anchor="t"/>
          <a:lstStyle/>
          <a:p>
            <a:pPr algn="l" indent="0" marL="0">
              <a:lnSpc>
                <a:spcPts val="2350"/>
              </a:lnSpc>
              <a:buNone/>
            </a:pPr>
            <a:r>
              <a:rPr lang="en-US" sz="2350" b="1" dirty="0">
                <a:solidFill>
                  <a:srgbClr val="0BD0D9"/>
                </a:solidFill>
                <a:latin typeface="Raleway Light" pitchFamily="34" charset="0"/>
                <a:ea typeface="Raleway Light" pitchFamily="34" charset="-122"/>
                <a:cs typeface="Raleway Light" pitchFamily="34" charset="-120"/>
              </a:rPr>
              <a:t>d) 9 kg</a:t>
            </a:r>
            <a:endParaRPr lang="en-US" sz="2350" dirty="0"/>
          </a:p>
        </p:txBody>
      </p:sp>
    </p:spTree>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name="Slide 105">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Text 0"/>
          <p:cNvSpPr/>
          <p:nvPr/>
        </p:nvSpPr>
        <p:spPr>
          <a:xfrm>
            <a:off x="966073" y="920829"/>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4" name="Text 1"/>
          <p:cNvSpPr/>
          <p:nvPr/>
        </p:nvSpPr>
        <p:spPr>
          <a:xfrm>
            <a:off x="966073" y="1379696"/>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5" name="Text 2"/>
          <p:cNvSpPr/>
          <p:nvPr/>
        </p:nvSpPr>
        <p:spPr>
          <a:xfrm>
            <a:off x="966073" y="1838563"/>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6" name="Text 3"/>
          <p:cNvSpPr/>
          <p:nvPr/>
        </p:nvSpPr>
        <p:spPr>
          <a:xfrm>
            <a:off x="966073" y="2297430"/>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7" name="Text 4"/>
          <p:cNvSpPr/>
          <p:nvPr/>
        </p:nvSpPr>
        <p:spPr>
          <a:xfrm>
            <a:off x="966073" y="2756297"/>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8" name="Text 5"/>
          <p:cNvSpPr/>
          <p:nvPr/>
        </p:nvSpPr>
        <p:spPr>
          <a:xfrm>
            <a:off x="966073" y="3215164"/>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9" name="Text 6"/>
          <p:cNvSpPr/>
          <p:nvPr/>
        </p:nvSpPr>
        <p:spPr>
          <a:xfrm>
            <a:off x="966073" y="3674031"/>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0" name="Text 7"/>
          <p:cNvSpPr/>
          <p:nvPr/>
        </p:nvSpPr>
        <p:spPr>
          <a:xfrm>
            <a:off x="966073" y="4132898"/>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1" name="Text 8"/>
          <p:cNvSpPr/>
          <p:nvPr/>
        </p:nvSpPr>
        <p:spPr>
          <a:xfrm>
            <a:off x="966073" y="4591764"/>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2" name="Text 9"/>
          <p:cNvSpPr/>
          <p:nvPr/>
        </p:nvSpPr>
        <p:spPr>
          <a:xfrm>
            <a:off x="966073" y="5050631"/>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3" name="Text 10"/>
          <p:cNvSpPr/>
          <p:nvPr/>
        </p:nvSpPr>
        <p:spPr>
          <a:xfrm>
            <a:off x="966073" y="5509498"/>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4" name="Text 11"/>
          <p:cNvSpPr/>
          <p:nvPr/>
        </p:nvSpPr>
        <p:spPr>
          <a:xfrm>
            <a:off x="966073" y="5968365"/>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5" name="Text 12"/>
          <p:cNvSpPr/>
          <p:nvPr/>
        </p:nvSpPr>
        <p:spPr>
          <a:xfrm>
            <a:off x="966073" y="6451402"/>
            <a:ext cx="6054566" cy="833199"/>
          </a:xfrm>
          <a:prstGeom prst="rect">
            <a:avLst/>
          </a:prstGeom>
          <a:noFill/>
          <a:ln/>
        </p:spPr>
        <p:txBody>
          <a:bodyPr wrap="none" lIns="0" tIns="0" rIns="0" bIns="0" rtlCol="0" anchor="t"/>
          <a:lstStyle/>
          <a:p>
            <a:pPr algn="ctr" indent="0" marL="0">
              <a:lnSpc>
                <a:spcPts val="6550"/>
              </a:lnSpc>
              <a:buNone/>
            </a:pPr>
            <a:r>
              <a:rPr lang="en-US" sz="5200" b="1" dirty="0">
                <a:solidFill>
                  <a:srgbClr val="0F6FC6"/>
                </a:solidFill>
                <a:latin typeface="Raleway Bold" pitchFamily="34" charset="0"/>
                <a:ea typeface="Raleway Bold" pitchFamily="34" charset="-122"/>
                <a:cs typeface="Raleway Bold" pitchFamily="34" charset="-120"/>
              </a:rPr>
              <a:t>EVALUACIÓN</a:t>
            </a:r>
            <a:endParaRPr lang="en-US" sz="5200" dirty="0"/>
          </a:p>
        </p:txBody>
      </p:sp>
      <p:sp>
        <p:nvSpPr>
          <p:cNvPr id="16" name="Text 13"/>
          <p:cNvSpPr/>
          <p:nvPr/>
        </p:nvSpPr>
        <p:spPr>
          <a:xfrm>
            <a:off x="7617381" y="920829"/>
            <a:ext cx="6054566"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17" name="Text 14"/>
          <p:cNvSpPr/>
          <p:nvPr/>
        </p:nvSpPr>
        <p:spPr>
          <a:xfrm>
            <a:off x="7617381" y="1440061"/>
            <a:ext cx="6054566" cy="603885"/>
          </a:xfrm>
          <a:prstGeom prst="rect">
            <a:avLst/>
          </a:prstGeom>
          <a:noFill/>
          <a:ln/>
        </p:spPr>
        <p:txBody>
          <a:bodyPr wrap="square" lIns="0" tIns="0" rIns="0" bIns="0" rtlCol="0" anchor="t"/>
          <a:lstStyle/>
          <a:p>
            <a:pPr algn="l" indent="0" marL="0">
              <a:lnSpc>
                <a:spcPts val="2350"/>
              </a:lnSpc>
              <a:buNone/>
            </a:pPr>
            <a:r>
              <a:rPr lang="en-US" sz="2350" b="1" dirty="0">
                <a:solidFill>
                  <a:srgbClr val="204C8E"/>
                </a:solidFill>
                <a:latin typeface="Raleway Light" pitchFamily="34" charset="0"/>
                <a:ea typeface="Raleway Light" pitchFamily="34" charset="-122"/>
                <a:cs typeface="Raleway Light" pitchFamily="34" charset="-120"/>
              </a:rPr>
              <a:t>8.</a:t>
            </a:r>
            <a:pPr algn="l" indent="0" marL="0">
              <a:lnSpc>
                <a:spcPts val="2350"/>
              </a:lnSpc>
              <a:buNone/>
            </a:pPr>
            <a:r>
              <a:rPr lang="en-US" sz="2350" dirty="0">
                <a:solidFill>
                  <a:srgbClr val="666666"/>
                </a:solidFill>
                <a:latin typeface="Raleway Light" pitchFamily="34" charset="0"/>
                <a:ea typeface="Raleway Light" pitchFamily="34" charset="-122"/>
                <a:cs typeface="Raleway Light" pitchFamily="34" charset="-120"/>
              </a:rPr>
              <a:t>¿</a:t>
            </a:r>
            <a:pPr algn="l" indent="0" marL="0">
              <a:lnSpc>
                <a:spcPts val="2350"/>
              </a:lnSpc>
              <a:buNone/>
            </a:pPr>
            <a:r>
              <a:rPr lang="en-US" sz="2350" dirty="0">
                <a:solidFill>
                  <a:srgbClr val="204C8E"/>
                </a:solidFill>
                <a:latin typeface="Raleway Light" pitchFamily="34" charset="0"/>
                <a:ea typeface="Raleway Light" pitchFamily="34" charset="-122"/>
                <a:cs typeface="Raleway Light" pitchFamily="34" charset="-120"/>
              </a:rPr>
              <a:t>Cuál es la carga máxima que puede levantar una mujer menor de 18 años?</a:t>
            </a:r>
            <a:endParaRPr lang="en-US" sz="2350" dirty="0"/>
          </a:p>
        </p:txBody>
      </p:sp>
      <p:sp>
        <p:nvSpPr>
          <p:cNvPr id="18" name="Text 15"/>
          <p:cNvSpPr/>
          <p:nvPr/>
        </p:nvSpPr>
        <p:spPr>
          <a:xfrm>
            <a:off x="7617381" y="2261235"/>
            <a:ext cx="6054566"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19" name="Text 16"/>
          <p:cNvSpPr/>
          <p:nvPr/>
        </p:nvSpPr>
        <p:spPr>
          <a:xfrm>
            <a:off x="7617381" y="2780467"/>
            <a:ext cx="6054566" cy="301943"/>
          </a:xfrm>
          <a:prstGeom prst="rect">
            <a:avLst/>
          </a:prstGeom>
          <a:noFill/>
          <a:ln/>
        </p:spPr>
        <p:txBody>
          <a:bodyPr wrap="none" lIns="0" tIns="0" rIns="0" bIns="0" rtlCol="0" anchor="t"/>
          <a:lstStyle/>
          <a:p>
            <a:pPr algn="l" indent="0" marL="0">
              <a:lnSpc>
                <a:spcPts val="2350"/>
              </a:lnSpc>
              <a:buNone/>
            </a:pPr>
            <a:r>
              <a:rPr lang="en-US" sz="2350" b="1" dirty="0">
                <a:solidFill>
                  <a:srgbClr val="204C8E"/>
                </a:solidFill>
                <a:latin typeface="Raleway Light" pitchFamily="34" charset="0"/>
                <a:ea typeface="Raleway Light" pitchFamily="34" charset="-122"/>
                <a:cs typeface="Raleway Light" pitchFamily="34" charset="-120"/>
              </a:rPr>
              <a:t>a) 3 kg</a:t>
            </a:r>
            <a:endParaRPr lang="en-US" sz="2350" dirty="0"/>
          </a:p>
        </p:txBody>
      </p:sp>
      <p:sp>
        <p:nvSpPr>
          <p:cNvPr id="20" name="Text 17"/>
          <p:cNvSpPr/>
          <p:nvPr/>
        </p:nvSpPr>
        <p:spPr>
          <a:xfrm>
            <a:off x="7617381" y="3299698"/>
            <a:ext cx="6054566" cy="301943"/>
          </a:xfrm>
          <a:prstGeom prst="rect">
            <a:avLst/>
          </a:prstGeom>
          <a:noFill/>
          <a:ln/>
        </p:spPr>
        <p:txBody>
          <a:bodyPr wrap="none" lIns="0" tIns="0" rIns="0" bIns="0" rtlCol="0" anchor="t"/>
          <a:lstStyle/>
          <a:p>
            <a:pPr algn="l" indent="0" marL="0">
              <a:lnSpc>
                <a:spcPts val="2350"/>
              </a:lnSpc>
              <a:buNone/>
            </a:pPr>
            <a:r>
              <a:rPr lang="en-US" sz="2350" b="1" dirty="0">
                <a:solidFill>
                  <a:srgbClr val="204C8E"/>
                </a:solidFill>
                <a:latin typeface="Raleway Light" pitchFamily="34" charset="0"/>
                <a:ea typeface="Raleway Light" pitchFamily="34" charset="-122"/>
                <a:cs typeface="Raleway Light" pitchFamily="34" charset="-120"/>
              </a:rPr>
              <a:t>b) 5 kg</a:t>
            </a:r>
            <a:endParaRPr lang="en-US" sz="2350" dirty="0"/>
          </a:p>
        </p:txBody>
      </p:sp>
      <p:sp>
        <p:nvSpPr>
          <p:cNvPr id="21" name="Text 18"/>
          <p:cNvSpPr/>
          <p:nvPr/>
        </p:nvSpPr>
        <p:spPr>
          <a:xfrm>
            <a:off x="7617381" y="3818930"/>
            <a:ext cx="6054566" cy="301943"/>
          </a:xfrm>
          <a:prstGeom prst="rect">
            <a:avLst/>
          </a:prstGeom>
          <a:noFill/>
          <a:ln/>
        </p:spPr>
        <p:txBody>
          <a:bodyPr wrap="none" lIns="0" tIns="0" rIns="0" bIns="0" rtlCol="0" anchor="t"/>
          <a:lstStyle/>
          <a:p>
            <a:pPr algn="l" indent="0" marL="0">
              <a:lnSpc>
                <a:spcPts val="2350"/>
              </a:lnSpc>
              <a:buNone/>
            </a:pPr>
            <a:r>
              <a:rPr lang="en-US" sz="2350" b="1" u="sng" dirty="0">
                <a:solidFill>
                  <a:srgbClr val="10CF9B"/>
                </a:solidFill>
                <a:latin typeface="Raleway Light" pitchFamily="34" charset="0"/>
                <a:ea typeface="Raleway Light" pitchFamily="34" charset="-122"/>
                <a:cs typeface="Raleway Light" pitchFamily="34" charset="-120"/>
              </a:rPr>
              <a:t>c) 7 kg</a:t>
            </a:r>
            <a:endParaRPr lang="en-US" sz="2350" dirty="0"/>
          </a:p>
        </p:txBody>
      </p:sp>
      <p:sp>
        <p:nvSpPr>
          <p:cNvPr id="22" name="Text 19"/>
          <p:cNvSpPr/>
          <p:nvPr/>
        </p:nvSpPr>
        <p:spPr>
          <a:xfrm>
            <a:off x="7617381" y="4338161"/>
            <a:ext cx="6054566" cy="301943"/>
          </a:xfrm>
          <a:prstGeom prst="rect">
            <a:avLst/>
          </a:prstGeom>
          <a:noFill/>
          <a:ln/>
        </p:spPr>
        <p:txBody>
          <a:bodyPr wrap="none" lIns="0" tIns="0" rIns="0" bIns="0" rtlCol="0" anchor="t"/>
          <a:lstStyle/>
          <a:p>
            <a:pPr algn="l" indent="0" marL="0">
              <a:lnSpc>
                <a:spcPts val="2350"/>
              </a:lnSpc>
              <a:buNone/>
            </a:pPr>
            <a:r>
              <a:rPr lang="en-US" sz="2350" b="1" dirty="0">
                <a:solidFill>
                  <a:srgbClr val="204C8E"/>
                </a:solidFill>
                <a:latin typeface="Raleway Light" pitchFamily="34" charset="0"/>
                <a:ea typeface="Raleway Light" pitchFamily="34" charset="-122"/>
                <a:cs typeface="Raleway Light" pitchFamily="34" charset="-120"/>
              </a:rPr>
              <a:t>d) 9 kg</a:t>
            </a:r>
            <a:endParaRPr lang="en-US" sz="2350" dirty="0"/>
          </a:p>
        </p:txBody>
      </p:sp>
    </p:spTree>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name="Slide 106">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Text 0"/>
          <p:cNvSpPr/>
          <p:nvPr/>
        </p:nvSpPr>
        <p:spPr>
          <a:xfrm>
            <a:off x="966073" y="920829"/>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4" name="Text 1"/>
          <p:cNvSpPr/>
          <p:nvPr/>
        </p:nvSpPr>
        <p:spPr>
          <a:xfrm>
            <a:off x="966073" y="1379696"/>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5" name="Text 2"/>
          <p:cNvSpPr/>
          <p:nvPr/>
        </p:nvSpPr>
        <p:spPr>
          <a:xfrm>
            <a:off x="966073" y="1838563"/>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6" name="Text 3"/>
          <p:cNvSpPr/>
          <p:nvPr/>
        </p:nvSpPr>
        <p:spPr>
          <a:xfrm>
            <a:off x="966073" y="2297430"/>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7" name="Text 4"/>
          <p:cNvSpPr/>
          <p:nvPr/>
        </p:nvSpPr>
        <p:spPr>
          <a:xfrm>
            <a:off x="966073" y="2756297"/>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8" name="Text 5"/>
          <p:cNvSpPr/>
          <p:nvPr/>
        </p:nvSpPr>
        <p:spPr>
          <a:xfrm>
            <a:off x="966073" y="3215164"/>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9" name="Text 6"/>
          <p:cNvSpPr/>
          <p:nvPr/>
        </p:nvSpPr>
        <p:spPr>
          <a:xfrm>
            <a:off x="966073" y="3674031"/>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0" name="Text 7"/>
          <p:cNvSpPr/>
          <p:nvPr/>
        </p:nvSpPr>
        <p:spPr>
          <a:xfrm>
            <a:off x="966073" y="4132898"/>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1" name="Text 8"/>
          <p:cNvSpPr/>
          <p:nvPr/>
        </p:nvSpPr>
        <p:spPr>
          <a:xfrm>
            <a:off x="966073" y="4591764"/>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2" name="Text 9"/>
          <p:cNvSpPr/>
          <p:nvPr/>
        </p:nvSpPr>
        <p:spPr>
          <a:xfrm>
            <a:off x="966073" y="5050631"/>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3" name="Text 10"/>
          <p:cNvSpPr/>
          <p:nvPr/>
        </p:nvSpPr>
        <p:spPr>
          <a:xfrm>
            <a:off x="966073" y="5509498"/>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4" name="Text 11"/>
          <p:cNvSpPr/>
          <p:nvPr/>
        </p:nvSpPr>
        <p:spPr>
          <a:xfrm>
            <a:off x="966073" y="5968365"/>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5" name="Text 12"/>
          <p:cNvSpPr/>
          <p:nvPr/>
        </p:nvSpPr>
        <p:spPr>
          <a:xfrm>
            <a:off x="966073" y="6451402"/>
            <a:ext cx="6054566" cy="833199"/>
          </a:xfrm>
          <a:prstGeom prst="rect">
            <a:avLst/>
          </a:prstGeom>
          <a:noFill/>
          <a:ln/>
        </p:spPr>
        <p:txBody>
          <a:bodyPr wrap="none" lIns="0" tIns="0" rIns="0" bIns="0" rtlCol="0" anchor="t"/>
          <a:lstStyle/>
          <a:p>
            <a:pPr algn="ctr" indent="0" marL="0">
              <a:lnSpc>
                <a:spcPts val="6550"/>
              </a:lnSpc>
              <a:buNone/>
            </a:pPr>
            <a:r>
              <a:rPr lang="en-US" sz="5200" b="1" dirty="0">
                <a:solidFill>
                  <a:srgbClr val="0F6FC6"/>
                </a:solidFill>
                <a:latin typeface="Raleway Bold" pitchFamily="34" charset="0"/>
                <a:ea typeface="Raleway Bold" pitchFamily="34" charset="-122"/>
                <a:cs typeface="Raleway Bold" pitchFamily="34" charset="-120"/>
              </a:rPr>
              <a:t>EVALUACIÓN</a:t>
            </a:r>
            <a:endParaRPr lang="en-US" sz="5200" dirty="0"/>
          </a:p>
        </p:txBody>
      </p:sp>
      <p:sp>
        <p:nvSpPr>
          <p:cNvPr id="16" name="Text 13"/>
          <p:cNvSpPr/>
          <p:nvPr/>
        </p:nvSpPr>
        <p:spPr>
          <a:xfrm>
            <a:off x="7617381" y="920829"/>
            <a:ext cx="6054566"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17" name="Text 14"/>
          <p:cNvSpPr/>
          <p:nvPr/>
        </p:nvSpPr>
        <p:spPr>
          <a:xfrm>
            <a:off x="7617381" y="1440061"/>
            <a:ext cx="6054566" cy="905828"/>
          </a:xfrm>
          <a:prstGeom prst="rect">
            <a:avLst/>
          </a:prstGeom>
          <a:noFill/>
          <a:ln/>
        </p:spPr>
        <p:txBody>
          <a:bodyPr wrap="square" lIns="0" tIns="0" rIns="0" bIns="0" rtlCol="0" anchor="t"/>
          <a:lstStyle/>
          <a:p>
            <a:pPr algn="l" indent="0" marL="0">
              <a:lnSpc>
                <a:spcPts val="2350"/>
              </a:lnSpc>
              <a:buNone/>
            </a:pPr>
            <a:r>
              <a:rPr lang="en-US" sz="2350" b="1" dirty="0">
                <a:solidFill>
                  <a:srgbClr val="204C8E"/>
                </a:solidFill>
                <a:latin typeface="Raleway Light" pitchFamily="34" charset="0"/>
                <a:ea typeface="Raleway Light" pitchFamily="34" charset="-122"/>
                <a:cs typeface="Raleway Light" pitchFamily="34" charset="-120"/>
              </a:rPr>
              <a:t>9.</a:t>
            </a:r>
            <a:pPr algn="l" indent="0" marL="0">
              <a:lnSpc>
                <a:spcPts val="2350"/>
              </a:lnSpc>
              <a:buNone/>
            </a:pPr>
            <a:r>
              <a:rPr lang="en-US" sz="2350" dirty="0">
                <a:solidFill>
                  <a:srgbClr val="666666"/>
                </a:solidFill>
                <a:latin typeface="Raleway Light" pitchFamily="34" charset="0"/>
                <a:ea typeface="Raleway Light" pitchFamily="34" charset="-122"/>
                <a:cs typeface="Raleway Light" pitchFamily="34" charset="-120"/>
              </a:rPr>
              <a:t>¿Cual NO es una medida de seguridad para empujar o jalar cargas, con o sin ayuda de equipo auxiliar?</a:t>
            </a:r>
            <a:endParaRPr lang="en-US" sz="2350" dirty="0"/>
          </a:p>
        </p:txBody>
      </p:sp>
      <p:sp>
        <p:nvSpPr>
          <p:cNvPr id="18" name="Text 15"/>
          <p:cNvSpPr/>
          <p:nvPr/>
        </p:nvSpPr>
        <p:spPr>
          <a:xfrm>
            <a:off x="7617381" y="2563178"/>
            <a:ext cx="6054566"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19" name="Text 16"/>
          <p:cNvSpPr/>
          <p:nvPr/>
        </p:nvSpPr>
        <p:spPr>
          <a:xfrm>
            <a:off x="7617381" y="3082409"/>
            <a:ext cx="6054566" cy="603885"/>
          </a:xfrm>
          <a:prstGeom prst="rect">
            <a:avLst/>
          </a:prstGeom>
          <a:noFill/>
          <a:ln/>
        </p:spPr>
        <p:txBody>
          <a:bodyPr wrap="square" lIns="0" tIns="0" rIns="0" bIns="0" rtlCol="0" anchor="t"/>
          <a:lstStyle/>
          <a:p>
            <a:pPr algn="l" indent="0" marL="0">
              <a:lnSpc>
                <a:spcPts val="2350"/>
              </a:lnSpc>
              <a:buNone/>
            </a:pPr>
            <a:r>
              <a:rPr lang="en-US" sz="2350" b="1" dirty="0">
                <a:solidFill>
                  <a:srgbClr val="0F6FC6"/>
                </a:solidFill>
                <a:latin typeface="Raleway Light" pitchFamily="34" charset="0"/>
                <a:ea typeface="Raleway Light" pitchFamily="34" charset="-122"/>
                <a:cs typeface="Raleway Light" pitchFamily="34" charset="-120"/>
              </a:rPr>
              <a:t>a) Asegurar la estabilidad de la carga durante su traslado</a:t>
            </a:r>
            <a:endParaRPr lang="en-US" sz="2350" dirty="0"/>
          </a:p>
        </p:txBody>
      </p:sp>
      <p:sp>
        <p:nvSpPr>
          <p:cNvPr id="20" name="Text 17"/>
          <p:cNvSpPr/>
          <p:nvPr/>
        </p:nvSpPr>
        <p:spPr>
          <a:xfrm>
            <a:off x="7617381" y="3903583"/>
            <a:ext cx="6054566" cy="603885"/>
          </a:xfrm>
          <a:prstGeom prst="rect">
            <a:avLst/>
          </a:prstGeom>
          <a:noFill/>
          <a:ln/>
        </p:spPr>
        <p:txBody>
          <a:bodyPr wrap="square" lIns="0" tIns="0" rIns="0" bIns="0" rtlCol="0" anchor="t"/>
          <a:lstStyle/>
          <a:p>
            <a:pPr algn="l" indent="0" marL="0">
              <a:lnSpc>
                <a:spcPts val="2350"/>
              </a:lnSpc>
              <a:buNone/>
            </a:pPr>
            <a:r>
              <a:rPr lang="en-US" sz="2350" b="1" dirty="0">
                <a:solidFill>
                  <a:srgbClr val="7CCA62"/>
                </a:solidFill>
                <a:latin typeface="Raleway Light" pitchFamily="34" charset="0"/>
                <a:ea typeface="Raleway Light" pitchFamily="34" charset="-122"/>
                <a:cs typeface="Raleway Light" pitchFamily="34" charset="-120"/>
              </a:rPr>
              <a:t>b) Tener una visión completa sobre y alrededor de la carga</a:t>
            </a:r>
            <a:endParaRPr lang="en-US" sz="2350" dirty="0"/>
          </a:p>
        </p:txBody>
      </p:sp>
      <p:sp>
        <p:nvSpPr>
          <p:cNvPr id="21" name="Text 18"/>
          <p:cNvSpPr/>
          <p:nvPr/>
        </p:nvSpPr>
        <p:spPr>
          <a:xfrm>
            <a:off x="7617381" y="4724757"/>
            <a:ext cx="6054566" cy="905828"/>
          </a:xfrm>
          <a:prstGeom prst="rect">
            <a:avLst/>
          </a:prstGeom>
          <a:noFill/>
          <a:ln/>
        </p:spPr>
        <p:txBody>
          <a:bodyPr wrap="square" lIns="0" tIns="0" rIns="0" bIns="0" rtlCol="0" anchor="t"/>
          <a:lstStyle/>
          <a:p>
            <a:pPr algn="l" indent="0" marL="0">
              <a:lnSpc>
                <a:spcPts val="2350"/>
              </a:lnSpc>
              <a:buNone/>
            </a:pPr>
            <a:r>
              <a:rPr lang="en-US" sz="2350" b="1" dirty="0">
                <a:solidFill>
                  <a:srgbClr val="10CF9B"/>
                </a:solidFill>
                <a:latin typeface="Raleway Light" pitchFamily="34" charset="0"/>
                <a:ea typeface="Raleway Light" pitchFamily="34" charset="-122"/>
                <a:cs typeface="Raleway Light" pitchFamily="34" charset="-120"/>
              </a:rPr>
              <a:t>c) Evitar la aplicación de fuerzas iniciales y sostenidas de forma frecuente y de tiempo prolongado</a:t>
            </a:r>
            <a:endParaRPr lang="en-US" sz="2350" dirty="0"/>
          </a:p>
        </p:txBody>
      </p:sp>
      <p:sp>
        <p:nvSpPr>
          <p:cNvPr id="22" name="Text 19"/>
          <p:cNvSpPr/>
          <p:nvPr/>
        </p:nvSpPr>
        <p:spPr>
          <a:xfrm>
            <a:off x="7617381" y="5847874"/>
            <a:ext cx="6054566" cy="905828"/>
          </a:xfrm>
          <a:prstGeom prst="rect">
            <a:avLst/>
          </a:prstGeom>
          <a:noFill/>
          <a:ln/>
        </p:spPr>
        <p:txBody>
          <a:bodyPr wrap="square" lIns="0" tIns="0" rIns="0" bIns="0" rtlCol="0" anchor="t"/>
          <a:lstStyle/>
          <a:p>
            <a:pPr algn="l" indent="0" marL="0">
              <a:lnSpc>
                <a:spcPts val="2350"/>
              </a:lnSpc>
              <a:buNone/>
            </a:pPr>
            <a:r>
              <a:rPr lang="en-US" sz="2350" b="1" dirty="0">
                <a:solidFill>
                  <a:srgbClr val="0BD0D9"/>
                </a:solidFill>
                <a:latin typeface="Raleway Light" pitchFamily="34" charset="0"/>
                <a:ea typeface="Raleway Light" pitchFamily="34" charset="-122"/>
                <a:cs typeface="Raleway Light" pitchFamily="34" charset="-120"/>
              </a:rPr>
              <a:t>d) Asegurarse de llamar a un compañero de trabajo para que te ayude si no puedes solo.</a:t>
            </a:r>
            <a:endParaRPr lang="en-US" sz="2350" dirty="0"/>
          </a:p>
        </p:txBody>
      </p:sp>
    </p:spTree>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name="Slide 107">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Text 0"/>
          <p:cNvSpPr/>
          <p:nvPr/>
        </p:nvSpPr>
        <p:spPr>
          <a:xfrm>
            <a:off x="966073" y="920829"/>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4" name="Text 1"/>
          <p:cNvSpPr/>
          <p:nvPr/>
        </p:nvSpPr>
        <p:spPr>
          <a:xfrm>
            <a:off x="966073" y="1379696"/>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5" name="Text 2"/>
          <p:cNvSpPr/>
          <p:nvPr/>
        </p:nvSpPr>
        <p:spPr>
          <a:xfrm>
            <a:off x="966073" y="1838563"/>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6" name="Text 3"/>
          <p:cNvSpPr/>
          <p:nvPr/>
        </p:nvSpPr>
        <p:spPr>
          <a:xfrm>
            <a:off x="966073" y="2297430"/>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7" name="Text 4"/>
          <p:cNvSpPr/>
          <p:nvPr/>
        </p:nvSpPr>
        <p:spPr>
          <a:xfrm>
            <a:off x="966073" y="2756297"/>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8" name="Text 5"/>
          <p:cNvSpPr/>
          <p:nvPr/>
        </p:nvSpPr>
        <p:spPr>
          <a:xfrm>
            <a:off x="966073" y="3215164"/>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9" name="Text 6"/>
          <p:cNvSpPr/>
          <p:nvPr/>
        </p:nvSpPr>
        <p:spPr>
          <a:xfrm>
            <a:off x="966073" y="3674031"/>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0" name="Text 7"/>
          <p:cNvSpPr/>
          <p:nvPr/>
        </p:nvSpPr>
        <p:spPr>
          <a:xfrm>
            <a:off x="966073" y="4132898"/>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1" name="Text 8"/>
          <p:cNvSpPr/>
          <p:nvPr/>
        </p:nvSpPr>
        <p:spPr>
          <a:xfrm>
            <a:off x="966073" y="4591764"/>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2" name="Text 9"/>
          <p:cNvSpPr/>
          <p:nvPr/>
        </p:nvSpPr>
        <p:spPr>
          <a:xfrm>
            <a:off x="966073" y="5050631"/>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3" name="Text 10"/>
          <p:cNvSpPr/>
          <p:nvPr/>
        </p:nvSpPr>
        <p:spPr>
          <a:xfrm>
            <a:off x="966073" y="5509498"/>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4" name="Text 11"/>
          <p:cNvSpPr/>
          <p:nvPr/>
        </p:nvSpPr>
        <p:spPr>
          <a:xfrm>
            <a:off x="966073" y="5968365"/>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5" name="Text 12"/>
          <p:cNvSpPr/>
          <p:nvPr/>
        </p:nvSpPr>
        <p:spPr>
          <a:xfrm>
            <a:off x="966073" y="6451402"/>
            <a:ext cx="6054566" cy="833199"/>
          </a:xfrm>
          <a:prstGeom prst="rect">
            <a:avLst/>
          </a:prstGeom>
          <a:noFill/>
          <a:ln/>
        </p:spPr>
        <p:txBody>
          <a:bodyPr wrap="none" lIns="0" tIns="0" rIns="0" bIns="0" rtlCol="0" anchor="t"/>
          <a:lstStyle/>
          <a:p>
            <a:pPr algn="ctr" indent="0" marL="0">
              <a:lnSpc>
                <a:spcPts val="6550"/>
              </a:lnSpc>
              <a:buNone/>
            </a:pPr>
            <a:r>
              <a:rPr lang="en-US" sz="5200" b="1" dirty="0">
                <a:solidFill>
                  <a:srgbClr val="0F6FC6"/>
                </a:solidFill>
                <a:latin typeface="Raleway Bold" pitchFamily="34" charset="0"/>
                <a:ea typeface="Raleway Bold" pitchFamily="34" charset="-122"/>
                <a:cs typeface="Raleway Bold" pitchFamily="34" charset="-120"/>
              </a:rPr>
              <a:t>EVALUACIÓN</a:t>
            </a:r>
            <a:endParaRPr lang="en-US" sz="5200" dirty="0"/>
          </a:p>
        </p:txBody>
      </p:sp>
      <p:sp>
        <p:nvSpPr>
          <p:cNvPr id="16" name="Text 13"/>
          <p:cNvSpPr/>
          <p:nvPr/>
        </p:nvSpPr>
        <p:spPr>
          <a:xfrm>
            <a:off x="7617381" y="920829"/>
            <a:ext cx="6054566"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17" name="Text 14"/>
          <p:cNvSpPr/>
          <p:nvPr/>
        </p:nvSpPr>
        <p:spPr>
          <a:xfrm>
            <a:off x="7617381" y="1440061"/>
            <a:ext cx="6054566" cy="905828"/>
          </a:xfrm>
          <a:prstGeom prst="rect">
            <a:avLst/>
          </a:prstGeom>
          <a:noFill/>
          <a:ln/>
        </p:spPr>
        <p:txBody>
          <a:bodyPr wrap="square" lIns="0" tIns="0" rIns="0" bIns="0" rtlCol="0" anchor="t"/>
          <a:lstStyle/>
          <a:p>
            <a:pPr algn="l" indent="0" marL="0">
              <a:lnSpc>
                <a:spcPts val="2350"/>
              </a:lnSpc>
              <a:buNone/>
            </a:pPr>
            <a:r>
              <a:rPr lang="en-US" sz="2350" b="1" dirty="0">
                <a:solidFill>
                  <a:srgbClr val="204C8E"/>
                </a:solidFill>
                <a:latin typeface="Raleway Light" pitchFamily="34" charset="0"/>
                <a:ea typeface="Raleway Light" pitchFamily="34" charset="-122"/>
                <a:cs typeface="Raleway Light" pitchFamily="34" charset="-120"/>
              </a:rPr>
              <a:t>9.</a:t>
            </a:r>
            <a:pPr algn="l" indent="0" marL="0">
              <a:lnSpc>
                <a:spcPts val="2350"/>
              </a:lnSpc>
              <a:buNone/>
            </a:pPr>
            <a:r>
              <a:rPr lang="en-US" sz="2350" dirty="0">
                <a:solidFill>
                  <a:srgbClr val="666666"/>
                </a:solidFill>
                <a:latin typeface="Raleway Light" pitchFamily="34" charset="0"/>
                <a:ea typeface="Raleway Light" pitchFamily="34" charset="-122"/>
                <a:cs typeface="Raleway Light" pitchFamily="34" charset="-120"/>
              </a:rPr>
              <a:t>¿Cual NO es una medida de seguridad para empujar o jalar cargas, con o sin ayuda de equipo auxiliar?</a:t>
            </a:r>
            <a:endParaRPr lang="en-US" sz="2350" dirty="0"/>
          </a:p>
        </p:txBody>
      </p:sp>
      <p:sp>
        <p:nvSpPr>
          <p:cNvPr id="18" name="Text 15"/>
          <p:cNvSpPr/>
          <p:nvPr/>
        </p:nvSpPr>
        <p:spPr>
          <a:xfrm>
            <a:off x="7617381" y="2563178"/>
            <a:ext cx="6054566"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19" name="Text 16"/>
          <p:cNvSpPr/>
          <p:nvPr/>
        </p:nvSpPr>
        <p:spPr>
          <a:xfrm>
            <a:off x="7617381" y="3082409"/>
            <a:ext cx="6054566" cy="603885"/>
          </a:xfrm>
          <a:prstGeom prst="rect">
            <a:avLst/>
          </a:prstGeom>
          <a:noFill/>
          <a:ln/>
        </p:spPr>
        <p:txBody>
          <a:bodyPr wrap="square" lIns="0" tIns="0" rIns="0" bIns="0" rtlCol="0" anchor="t"/>
          <a:lstStyle/>
          <a:p>
            <a:pPr algn="l" indent="0" marL="0">
              <a:lnSpc>
                <a:spcPts val="2350"/>
              </a:lnSpc>
              <a:buNone/>
            </a:pPr>
            <a:r>
              <a:rPr lang="en-US" sz="2350" b="1" dirty="0">
                <a:solidFill>
                  <a:srgbClr val="204C8E"/>
                </a:solidFill>
                <a:latin typeface="Raleway Light" pitchFamily="34" charset="0"/>
                <a:ea typeface="Raleway Light" pitchFamily="34" charset="-122"/>
                <a:cs typeface="Raleway Light" pitchFamily="34" charset="-120"/>
              </a:rPr>
              <a:t>a) Asegurar la estabilidad de la carga durante su traslado</a:t>
            </a:r>
            <a:endParaRPr lang="en-US" sz="2350" dirty="0"/>
          </a:p>
        </p:txBody>
      </p:sp>
      <p:sp>
        <p:nvSpPr>
          <p:cNvPr id="20" name="Text 17"/>
          <p:cNvSpPr/>
          <p:nvPr/>
        </p:nvSpPr>
        <p:spPr>
          <a:xfrm>
            <a:off x="7617381" y="3903583"/>
            <a:ext cx="6054566" cy="603885"/>
          </a:xfrm>
          <a:prstGeom prst="rect">
            <a:avLst/>
          </a:prstGeom>
          <a:noFill/>
          <a:ln/>
        </p:spPr>
        <p:txBody>
          <a:bodyPr wrap="square" lIns="0" tIns="0" rIns="0" bIns="0" rtlCol="0" anchor="t"/>
          <a:lstStyle/>
          <a:p>
            <a:pPr algn="l" indent="0" marL="0">
              <a:lnSpc>
                <a:spcPts val="2350"/>
              </a:lnSpc>
              <a:buNone/>
            </a:pPr>
            <a:r>
              <a:rPr lang="en-US" sz="2350" b="1" dirty="0">
                <a:solidFill>
                  <a:srgbClr val="204C8E"/>
                </a:solidFill>
                <a:latin typeface="Raleway Light" pitchFamily="34" charset="0"/>
                <a:ea typeface="Raleway Light" pitchFamily="34" charset="-122"/>
                <a:cs typeface="Raleway Light" pitchFamily="34" charset="-120"/>
              </a:rPr>
              <a:t>b) Tener una visión completa sobre y alrededor de la carga</a:t>
            </a:r>
            <a:endParaRPr lang="en-US" sz="2350" dirty="0"/>
          </a:p>
        </p:txBody>
      </p:sp>
      <p:sp>
        <p:nvSpPr>
          <p:cNvPr id="21" name="Text 18"/>
          <p:cNvSpPr/>
          <p:nvPr/>
        </p:nvSpPr>
        <p:spPr>
          <a:xfrm>
            <a:off x="7617381" y="4724757"/>
            <a:ext cx="6054566" cy="905828"/>
          </a:xfrm>
          <a:prstGeom prst="rect">
            <a:avLst/>
          </a:prstGeom>
          <a:noFill/>
          <a:ln/>
        </p:spPr>
        <p:txBody>
          <a:bodyPr wrap="square" lIns="0" tIns="0" rIns="0" bIns="0" rtlCol="0" anchor="t"/>
          <a:lstStyle/>
          <a:p>
            <a:pPr algn="l" indent="0" marL="0">
              <a:lnSpc>
                <a:spcPts val="2350"/>
              </a:lnSpc>
              <a:buNone/>
            </a:pPr>
            <a:r>
              <a:rPr lang="en-US" sz="2350" b="1" dirty="0">
                <a:solidFill>
                  <a:srgbClr val="204C8E"/>
                </a:solidFill>
                <a:latin typeface="Raleway Light" pitchFamily="34" charset="0"/>
                <a:ea typeface="Raleway Light" pitchFamily="34" charset="-122"/>
                <a:cs typeface="Raleway Light" pitchFamily="34" charset="-120"/>
              </a:rPr>
              <a:t>c) Evitar la aplicación de fuerzas iniciales y sostenidas de forma frecuente y de tiempo prolongado</a:t>
            </a:r>
            <a:endParaRPr lang="en-US" sz="2350" dirty="0"/>
          </a:p>
        </p:txBody>
      </p:sp>
      <p:sp>
        <p:nvSpPr>
          <p:cNvPr id="22" name="Text 19"/>
          <p:cNvSpPr/>
          <p:nvPr/>
        </p:nvSpPr>
        <p:spPr>
          <a:xfrm>
            <a:off x="7617381" y="5847874"/>
            <a:ext cx="6054566" cy="905828"/>
          </a:xfrm>
          <a:prstGeom prst="rect">
            <a:avLst/>
          </a:prstGeom>
          <a:noFill/>
          <a:ln/>
        </p:spPr>
        <p:txBody>
          <a:bodyPr wrap="square" lIns="0" tIns="0" rIns="0" bIns="0" rtlCol="0" anchor="t"/>
          <a:lstStyle/>
          <a:p>
            <a:pPr algn="l" indent="0" marL="0">
              <a:lnSpc>
                <a:spcPts val="2350"/>
              </a:lnSpc>
              <a:buNone/>
            </a:pPr>
            <a:r>
              <a:rPr lang="en-US" sz="2350" b="1" u="sng" dirty="0">
                <a:solidFill>
                  <a:srgbClr val="0BD0D9"/>
                </a:solidFill>
                <a:latin typeface="Raleway Light" pitchFamily="34" charset="0"/>
                <a:ea typeface="Raleway Light" pitchFamily="34" charset="-122"/>
                <a:cs typeface="Raleway Light" pitchFamily="34" charset="-120"/>
              </a:rPr>
              <a:t>d) Asegurarse de llamar a un compañero de trabajo para que te ayude si no puedes solo.</a:t>
            </a:r>
            <a:endParaRPr lang="en-US" sz="2350" dirty="0"/>
          </a:p>
        </p:txBody>
      </p:sp>
    </p:spTree>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name="Slide 108">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Text 0"/>
          <p:cNvSpPr/>
          <p:nvPr/>
        </p:nvSpPr>
        <p:spPr>
          <a:xfrm>
            <a:off x="966073" y="920829"/>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4" name="Text 1"/>
          <p:cNvSpPr/>
          <p:nvPr/>
        </p:nvSpPr>
        <p:spPr>
          <a:xfrm>
            <a:off x="966073" y="1379696"/>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5" name="Text 2"/>
          <p:cNvSpPr/>
          <p:nvPr/>
        </p:nvSpPr>
        <p:spPr>
          <a:xfrm>
            <a:off x="966073" y="1838563"/>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6" name="Text 3"/>
          <p:cNvSpPr/>
          <p:nvPr/>
        </p:nvSpPr>
        <p:spPr>
          <a:xfrm>
            <a:off x="966073" y="2297430"/>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7" name="Text 4"/>
          <p:cNvSpPr/>
          <p:nvPr/>
        </p:nvSpPr>
        <p:spPr>
          <a:xfrm>
            <a:off x="966073" y="2756297"/>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8" name="Text 5"/>
          <p:cNvSpPr/>
          <p:nvPr/>
        </p:nvSpPr>
        <p:spPr>
          <a:xfrm>
            <a:off x="966073" y="3215164"/>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9" name="Text 6"/>
          <p:cNvSpPr/>
          <p:nvPr/>
        </p:nvSpPr>
        <p:spPr>
          <a:xfrm>
            <a:off x="966073" y="3674031"/>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0" name="Text 7"/>
          <p:cNvSpPr/>
          <p:nvPr/>
        </p:nvSpPr>
        <p:spPr>
          <a:xfrm>
            <a:off x="966073" y="4132898"/>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1" name="Text 8"/>
          <p:cNvSpPr/>
          <p:nvPr/>
        </p:nvSpPr>
        <p:spPr>
          <a:xfrm>
            <a:off x="966073" y="4591764"/>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2" name="Text 9"/>
          <p:cNvSpPr/>
          <p:nvPr/>
        </p:nvSpPr>
        <p:spPr>
          <a:xfrm>
            <a:off x="966073" y="5050631"/>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3" name="Text 10"/>
          <p:cNvSpPr/>
          <p:nvPr/>
        </p:nvSpPr>
        <p:spPr>
          <a:xfrm>
            <a:off x="966073" y="5509498"/>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4" name="Text 11"/>
          <p:cNvSpPr/>
          <p:nvPr/>
        </p:nvSpPr>
        <p:spPr>
          <a:xfrm>
            <a:off x="966073" y="5968365"/>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5" name="Text 12"/>
          <p:cNvSpPr/>
          <p:nvPr/>
        </p:nvSpPr>
        <p:spPr>
          <a:xfrm>
            <a:off x="966073" y="6451402"/>
            <a:ext cx="6054566" cy="833199"/>
          </a:xfrm>
          <a:prstGeom prst="rect">
            <a:avLst/>
          </a:prstGeom>
          <a:noFill/>
          <a:ln/>
        </p:spPr>
        <p:txBody>
          <a:bodyPr wrap="none" lIns="0" tIns="0" rIns="0" bIns="0" rtlCol="0" anchor="t"/>
          <a:lstStyle/>
          <a:p>
            <a:pPr algn="ctr" indent="0" marL="0">
              <a:lnSpc>
                <a:spcPts val="6550"/>
              </a:lnSpc>
              <a:buNone/>
            </a:pPr>
            <a:r>
              <a:rPr lang="en-US" sz="5200" b="1" dirty="0">
                <a:solidFill>
                  <a:srgbClr val="0F6FC6"/>
                </a:solidFill>
                <a:latin typeface="Raleway Bold" pitchFamily="34" charset="0"/>
                <a:ea typeface="Raleway Bold" pitchFamily="34" charset="-122"/>
                <a:cs typeface="Raleway Bold" pitchFamily="34" charset="-120"/>
              </a:rPr>
              <a:t>EVALUACIÓN</a:t>
            </a:r>
            <a:endParaRPr lang="en-US" sz="5200" dirty="0"/>
          </a:p>
        </p:txBody>
      </p:sp>
      <p:sp>
        <p:nvSpPr>
          <p:cNvPr id="16" name="Text 13"/>
          <p:cNvSpPr/>
          <p:nvPr/>
        </p:nvSpPr>
        <p:spPr>
          <a:xfrm>
            <a:off x="7617381" y="920829"/>
            <a:ext cx="6054566"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17" name="Text 14"/>
          <p:cNvSpPr/>
          <p:nvPr/>
        </p:nvSpPr>
        <p:spPr>
          <a:xfrm>
            <a:off x="7617381" y="1440061"/>
            <a:ext cx="6054566" cy="2113598"/>
          </a:xfrm>
          <a:prstGeom prst="rect">
            <a:avLst/>
          </a:prstGeom>
          <a:noFill/>
          <a:ln/>
        </p:spPr>
        <p:txBody>
          <a:bodyPr wrap="square" lIns="0" tIns="0" rIns="0" bIns="0" rtlCol="0" anchor="t"/>
          <a:lstStyle/>
          <a:p>
            <a:pPr algn="l" indent="0" marL="0">
              <a:lnSpc>
                <a:spcPts val="2350"/>
              </a:lnSpc>
              <a:buNone/>
            </a:pPr>
            <a:r>
              <a:rPr lang="en-US" sz="2350" b="1" dirty="0">
                <a:solidFill>
                  <a:srgbClr val="204C8E"/>
                </a:solidFill>
                <a:latin typeface="Raleway Light" pitchFamily="34" charset="0"/>
                <a:ea typeface="Raleway Light" pitchFamily="34" charset="-122"/>
                <a:cs typeface="Raleway Light" pitchFamily="34" charset="-120"/>
              </a:rPr>
              <a:t>10.</a:t>
            </a:r>
            <a:pPr algn="l" indent="0" marL="0">
              <a:lnSpc>
                <a:spcPts val="2350"/>
              </a:lnSpc>
              <a:buNone/>
            </a:pPr>
            <a:r>
              <a:rPr lang="en-US" sz="2350" dirty="0">
                <a:solidFill>
                  <a:srgbClr val="666666"/>
                </a:solidFill>
                <a:latin typeface="Raleway Light" pitchFamily="34" charset="0"/>
                <a:ea typeface="Raleway Light" pitchFamily="34" charset="-122"/>
                <a:cs typeface="Raleway Light" pitchFamily="34" charset="-120"/>
              </a:rPr>
              <a:t>El tiempo que permite la restauración de la función músculo esquelética del trabajador, y que se otorga cuando existen evidencias que denotan una afectación de la salud del trabajador debido al manejo manual de cargas o cuando se presenta un trastorno músculo-esquelético laboral.</a:t>
            </a:r>
            <a:endParaRPr lang="en-US" sz="2350" dirty="0"/>
          </a:p>
        </p:txBody>
      </p:sp>
      <p:sp>
        <p:nvSpPr>
          <p:cNvPr id="18" name="Text 15"/>
          <p:cNvSpPr/>
          <p:nvPr/>
        </p:nvSpPr>
        <p:spPr>
          <a:xfrm>
            <a:off x="7617381" y="3770948"/>
            <a:ext cx="6054566"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19" name="Text 16"/>
          <p:cNvSpPr/>
          <p:nvPr/>
        </p:nvSpPr>
        <p:spPr>
          <a:xfrm>
            <a:off x="7617381" y="4290179"/>
            <a:ext cx="6054566" cy="301943"/>
          </a:xfrm>
          <a:prstGeom prst="rect">
            <a:avLst/>
          </a:prstGeom>
          <a:noFill/>
          <a:ln/>
        </p:spPr>
        <p:txBody>
          <a:bodyPr wrap="none" lIns="0" tIns="0" rIns="0" bIns="0" rtlCol="0" anchor="t"/>
          <a:lstStyle/>
          <a:p>
            <a:pPr algn="l" indent="0" marL="0">
              <a:lnSpc>
                <a:spcPts val="2350"/>
              </a:lnSpc>
              <a:buNone/>
            </a:pPr>
            <a:r>
              <a:rPr lang="en-US" sz="2350" b="1" dirty="0">
                <a:solidFill>
                  <a:srgbClr val="0F6FC6"/>
                </a:solidFill>
                <a:latin typeface="Raleway Light" pitchFamily="34" charset="0"/>
                <a:ea typeface="Raleway Light" pitchFamily="34" charset="-122"/>
                <a:cs typeface="Raleway Light" pitchFamily="34" charset="-120"/>
              </a:rPr>
              <a:t>a) Periodo de descanso</a:t>
            </a:r>
            <a:endParaRPr lang="en-US" sz="2350" dirty="0"/>
          </a:p>
        </p:txBody>
      </p:sp>
      <p:sp>
        <p:nvSpPr>
          <p:cNvPr id="20" name="Text 17"/>
          <p:cNvSpPr/>
          <p:nvPr/>
        </p:nvSpPr>
        <p:spPr>
          <a:xfrm>
            <a:off x="7617381" y="4809411"/>
            <a:ext cx="6054566" cy="301943"/>
          </a:xfrm>
          <a:prstGeom prst="rect">
            <a:avLst/>
          </a:prstGeom>
          <a:noFill/>
          <a:ln/>
        </p:spPr>
        <p:txBody>
          <a:bodyPr wrap="none" lIns="0" tIns="0" rIns="0" bIns="0" rtlCol="0" anchor="t"/>
          <a:lstStyle/>
          <a:p>
            <a:pPr algn="l" indent="0" marL="0">
              <a:lnSpc>
                <a:spcPts val="2350"/>
              </a:lnSpc>
              <a:buNone/>
            </a:pPr>
            <a:r>
              <a:rPr lang="en-US" sz="2350" b="1" dirty="0">
                <a:solidFill>
                  <a:srgbClr val="7CCA62"/>
                </a:solidFill>
                <a:latin typeface="Raleway Light" pitchFamily="34" charset="0"/>
                <a:ea typeface="Raleway Light" pitchFamily="34" charset="-122"/>
                <a:cs typeface="Raleway Light" pitchFamily="34" charset="-120"/>
              </a:rPr>
              <a:t>b) Periodo de tranquilidad</a:t>
            </a:r>
            <a:endParaRPr lang="en-US" sz="2350" dirty="0"/>
          </a:p>
        </p:txBody>
      </p:sp>
      <p:sp>
        <p:nvSpPr>
          <p:cNvPr id="21" name="Text 18"/>
          <p:cNvSpPr/>
          <p:nvPr/>
        </p:nvSpPr>
        <p:spPr>
          <a:xfrm>
            <a:off x="7617381" y="5328642"/>
            <a:ext cx="6054566" cy="301943"/>
          </a:xfrm>
          <a:prstGeom prst="rect">
            <a:avLst/>
          </a:prstGeom>
          <a:noFill/>
          <a:ln/>
        </p:spPr>
        <p:txBody>
          <a:bodyPr wrap="none" lIns="0" tIns="0" rIns="0" bIns="0" rtlCol="0" anchor="t"/>
          <a:lstStyle/>
          <a:p>
            <a:pPr algn="l" indent="0" marL="0">
              <a:lnSpc>
                <a:spcPts val="2350"/>
              </a:lnSpc>
              <a:buNone/>
            </a:pPr>
            <a:r>
              <a:rPr lang="en-US" sz="2350" b="1" dirty="0">
                <a:solidFill>
                  <a:srgbClr val="10CF9B"/>
                </a:solidFill>
                <a:latin typeface="Raleway Light" pitchFamily="34" charset="0"/>
                <a:ea typeface="Raleway Light" pitchFamily="34" charset="-122"/>
                <a:cs typeface="Raleway Light" pitchFamily="34" charset="-120"/>
              </a:rPr>
              <a:t>c) Periodo de recuperación</a:t>
            </a:r>
            <a:endParaRPr lang="en-US" sz="2350" dirty="0"/>
          </a:p>
        </p:txBody>
      </p:sp>
      <p:sp>
        <p:nvSpPr>
          <p:cNvPr id="22" name="Text 19"/>
          <p:cNvSpPr/>
          <p:nvPr/>
        </p:nvSpPr>
        <p:spPr>
          <a:xfrm>
            <a:off x="7617381" y="5847874"/>
            <a:ext cx="6054566" cy="301943"/>
          </a:xfrm>
          <a:prstGeom prst="rect">
            <a:avLst/>
          </a:prstGeom>
          <a:noFill/>
          <a:ln/>
        </p:spPr>
        <p:txBody>
          <a:bodyPr wrap="none" lIns="0" tIns="0" rIns="0" bIns="0" rtlCol="0" anchor="t"/>
          <a:lstStyle/>
          <a:p>
            <a:pPr algn="l" indent="0" marL="0">
              <a:lnSpc>
                <a:spcPts val="2350"/>
              </a:lnSpc>
              <a:buNone/>
            </a:pPr>
            <a:r>
              <a:rPr lang="en-US" sz="2350" b="1" dirty="0">
                <a:solidFill>
                  <a:srgbClr val="0BD0D9"/>
                </a:solidFill>
                <a:latin typeface="Raleway Light" pitchFamily="34" charset="0"/>
                <a:ea typeface="Raleway Light" pitchFamily="34" charset="-122"/>
                <a:cs typeface="Raleway Light" pitchFamily="34" charset="-120"/>
              </a:rPr>
              <a:t>d) Periodo de calma</a:t>
            </a:r>
            <a:endParaRPr lang="en-US" sz="2350" dirty="0"/>
          </a:p>
        </p:txBody>
      </p:sp>
    </p:spTree>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name="Slide 109">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Text 0"/>
          <p:cNvSpPr/>
          <p:nvPr/>
        </p:nvSpPr>
        <p:spPr>
          <a:xfrm>
            <a:off x="966073" y="920829"/>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4" name="Text 1"/>
          <p:cNvSpPr/>
          <p:nvPr/>
        </p:nvSpPr>
        <p:spPr>
          <a:xfrm>
            <a:off x="966073" y="1379696"/>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5" name="Text 2"/>
          <p:cNvSpPr/>
          <p:nvPr/>
        </p:nvSpPr>
        <p:spPr>
          <a:xfrm>
            <a:off x="966073" y="1838563"/>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6" name="Text 3"/>
          <p:cNvSpPr/>
          <p:nvPr/>
        </p:nvSpPr>
        <p:spPr>
          <a:xfrm>
            <a:off x="966073" y="2297430"/>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7" name="Text 4"/>
          <p:cNvSpPr/>
          <p:nvPr/>
        </p:nvSpPr>
        <p:spPr>
          <a:xfrm>
            <a:off x="966073" y="2756297"/>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8" name="Text 5"/>
          <p:cNvSpPr/>
          <p:nvPr/>
        </p:nvSpPr>
        <p:spPr>
          <a:xfrm>
            <a:off x="966073" y="3215164"/>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9" name="Text 6"/>
          <p:cNvSpPr/>
          <p:nvPr/>
        </p:nvSpPr>
        <p:spPr>
          <a:xfrm>
            <a:off x="966073" y="3674031"/>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0" name="Text 7"/>
          <p:cNvSpPr/>
          <p:nvPr/>
        </p:nvSpPr>
        <p:spPr>
          <a:xfrm>
            <a:off x="966073" y="4132898"/>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1" name="Text 8"/>
          <p:cNvSpPr/>
          <p:nvPr/>
        </p:nvSpPr>
        <p:spPr>
          <a:xfrm>
            <a:off x="966073" y="4591764"/>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2" name="Text 9"/>
          <p:cNvSpPr/>
          <p:nvPr/>
        </p:nvSpPr>
        <p:spPr>
          <a:xfrm>
            <a:off x="966073" y="5050631"/>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3" name="Text 10"/>
          <p:cNvSpPr/>
          <p:nvPr/>
        </p:nvSpPr>
        <p:spPr>
          <a:xfrm>
            <a:off x="966073" y="5509498"/>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4" name="Text 11"/>
          <p:cNvSpPr/>
          <p:nvPr/>
        </p:nvSpPr>
        <p:spPr>
          <a:xfrm>
            <a:off x="966073" y="5968365"/>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5" name="Text 12"/>
          <p:cNvSpPr/>
          <p:nvPr/>
        </p:nvSpPr>
        <p:spPr>
          <a:xfrm>
            <a:off x="966073" y="6451402"/>
            <a:ext cx="6054566" cy="833199"/>
          </a:xfrm>
          <a:prstGeom prst="rect">
            <a:avLst/>
          </a:prstGeom>
          <a:noFill/>
          <a:ln/>
        </p:spPr>
        <p:txBody>
          <a:bodyPr wrap="none" lIns="0" tIns="0" rIns="0" bIns="0" rtlCol="0" anchor="t"/>
          <a:lstStyle/>
          <a:p>
            <a:pPr algn="ctr" indent="0" marL="0">
              <a:lnSpc>
                <a:spcPts val="6550"/>
              </a:lnSpc>
              <a:buNone/>
            </a:pPr>
            <a:r>
              <a:rPr lang="en-US" sz="5200" b="1" dirty="0">
                <a:solidFill>
                  <a:srgbClr val="0F6FC6"/>
                </a:solidFill>
                <a:latin typeface="Raleway Bold" pitchFamily="34" charset="0"/>
                <a:ea typeface="Raleway Bold" pitchFamily="34" charset="-122"/>
                <a:cs typeface="Raleway Bold" pitchFamily="34" charset="-120"/>
              </a:rPr>
              <a:t>EVALUACIÓN</a:t>
            </a:r>
            <a:endParaRPr lang="en-US" sz="5200" dirty="0"/>
          </a:p>
        </p:txBody>
      </p:sp>
      <p:sp>
        <p:nvSpPr>
          <p:cNvPr id="16" name="Text 13"/>
          <p:cNvSpPr/>
          <p:nvPr/>
        </p:nvSpPr>
        <p:spPr>
          <a:xfrm>
            <a:off x="7617381" y="920829"/>
            <a:ext cx="6054566"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17" name="Text 14"/>
          <p:cNvSpPr/>
          <p:nvPr/>
        </p:nvSpPr>
        <p:spPr>
          <a:xfrm>
            <a:off x="7617381" y="1440061"/>
            <a:ext cx="6054566" cy="2113598"/>
          </a:xfrm>
          <a:prstGeom prst="rect">
            <a:avLst/>
          </a:prstGeom>
          <a:noFill/>
          <a:ln/>
        </p:spPr>
        <p:txBody>
          <a:bodyPr wrap="square" lIns="0" tIns="0" rIns="0" bIns="0" rtlCol="0" anchor="t"/>
          <a:lstStyle/>
          <a:p>
            <a:pPr algn="l" indent="0" marL="0">
              <a:lnSpc>
                <a:spcPts val="2350"/>
              </a:lnSpc>
              <a:buNone/>
            </a:pPr>
            <a:r>
              <a:rPr lang="en-US" sz="2350" b="1" dirty="0">
                <a:solidFill>
                  <a:srgbClr val="204C8E"/>
                </a:solidFill>
                <a:latin typeface="Raleway Light" pitchFamily="34" charset="0"/>
                <a:ea typeface="Raleway Light" pitchFamily="34" charset="-122"/>
                <a:cs typeface="Raleway Light" pitchFamily="34" charset="-120"/>
              </a:rPr>
              <a:t>10.</a:t>
            </a:r>
            <a:pPr algn="l" indent="0" marL="0">
              <a:lnSpc>
                <a:spcPts val="2350"/>
              </a:lnSpc>
              <a:buNone/>
            </a:pPr>
            <a:r>
              <a:rPr lang="en-US" sz="2350" dirty="0">
                <a:solidFill>
                  <a:srgbClr val="666666"/>
                </a:solidFill>
                <a:latin typeface="Raleway Light" pitchFamily="34" charset="0"/>
                <a:ea typeface="Raleway Light" pitchFamily="34" charset="-122"/>
                <a:cs typeface="Raleway Light" pitchFamily="34" charset="-120"/>
              </a:rPr>
              <a:t>El tiempo que permite la restauración de la función músculo esquelética del trabajador, y que se otorga cuando existen evidencias que denotan una afectación de la salud del trabajador debido al manejo manual de cargas o cuando se presenta un trastorno músculo-esquelético laboral.</a:t>
            </a:r>
            <a:endParaRPr lang="en-US" sz="2350" dirty="0"/>
          </a:p>
        </p:txBody>
      </p:sp>
      <p:sp>
        <p:nvSpPr>
          <p:cNvPr id="18" name="Text 15"/>
          <p:cNvSpPr/>
          <p:nvPr/>
        </p:nvSpPr>
        <p:spPr>
          <a:xfrm>
            <a:off x="7617381" y="3770948"/>
            <a:ext cx="6054566"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19" name="Text 16"/>
          <p:cNvSpPr/>
          <p:nvPr/>
        </p:nvSpPr>
        <p:spPr>
          <a:xfrm>
            <a:off x="7617381" y="4290179"/>
            <a:ext cx="6054566" cy="301943"/>
          </a:xfrm>
          <a:prstGeom prst="rect">
            <a:avLst/>
          </a:prstGeom>
          <a:noFill/>
          <a:ln/>
        </p:spPr>
        <p:txBody>
          <a:bodyPr wrap="none" lIns="0" tIns="0" rIns="0" bIns="0" rtlCol="0" anchor="t"/>
          <a:lstStyle/>
          <a:p>
            <a:pPr algn="l" indent="0" marL="0">
              <a:lnSpc>
                <a:spcPts val="2350"/>
              </a:lnSpc>
              <a:buNone/>
            </a:pPr>
            <a:r>
              <a:rPr lang="en-US" sz="2350" b="1" dirty="0">
                <a:solidFill>
                  <a:srgbClr val="204C8E"/>
                </a:solidFill>
                <a:latin typeface="Raleway Light" pitchFamily="34" charset="0"/>
                <a:ea typeface="Raleway Light" pitchFamily="34" charset="-122"/>
                <a:cs typeface="Raleway Light" pitchFamily="34" charset="-120"/>
              </a:rPr>
              <a:t>a) Periodo de descanso</a:t>
            </a:r>
            <a:endParaRPr lang="en-US" sz="2350" dirty="0"/>
          </a:p>
        </p:txBody>
      </p:sp>
      <p:sp>
        <p:nvSpPr>
          <p:cNvPr id="20" name="Text 17"/>
          <p:cNvSpPr/>
          <p:nvPr/>
        </p:nvSpPr>
        <p:spPr>
          <a:xfrm>
            <a:off x="7617381" y="4809411"/>
            <a:ext cx="6054566" cy="301943"/>
          </a:xfrm>
          <a:prstGeom prst="rect">
            <a:avLst/>
          </a:prstGeom>
          <a:noFill/>
          <a:ln/>
        </p:spPr>
        <p:txBody>
          <a:bodyPr wrap="none" lIns="0" tIns="0" rIns="0" bIns="0" rtlCol="0" anchor="t"/>
          <a:lstStyle/>
          <a:p>
            <a:pPr algn="l" indent="0" marL="0">
              <a:lnSpc>
                <a:spcPts val="2350"/>
              </a:lnSpc>
              <a:buNone/>
            </a:pPr>
            <a:r>
              <a:rPr lang="en-US" sz="2350" b="1" dirty="0">
                <a:solidFill>
                  <a:srgbClr val="204C8E"/>
                </a:solidFill>
                <a:latin typeface="Raleway Light" pitchFamily="34" charset="0"/>
                <a:ea typeface="Raleway Light" pitchFamily="34" charset="-122"/>
                <a:cs typeface="Raleway Light" pitchFamily="34" charset="-120"/>
              </a:rPr>
              <a:t>b) Periodo de tranquilidad</a:t>
            </a:r>
            <a:endParaRPr lang="en-US" sz="2350" dirty="0"/>
          </a:p>
        </p:txBody>
      </p:sp>
      <p:sp>
        <p:nvSpPr>
          <p:cNvPr id="21" name="Text 18"/>
          <p:cNvSpPr/>
          <p:nvPr/>
        </p:nvSpPr>
        <p:spPr>
          <a:xfrm>
            <a:off x="7617381" y="5328642"/>
            <a:ext cx="6054566" cy="301943"/>
          </a:xfrm>
          <a:prstGeom prst="rect">
            <a:avLst/>
          </a:prstGeom>
          <a:noFill/>
          <a:ln/>
        </p:spPr>
        <p:txBody>
          <a:bodyPr wrap="none" lIns="0" tIns="0" rIns="0" bIns="0" rtlCol="0" anchor="t"/>
          <a:lstStyle/>
          <a:p>
            <a:pPr algn="l" indent="0" marL="0">
              <a:lnSpc>
                <a:spcPts val="2350"/>
              </a:lnSpc>
              <a:buNone/>
            </a:pPr>
            <a:r>
              <a:rPr lang="en-US" sz="2350" b="1" u="sng" dirty="0">
                <a:solidFill>
                  <a:srgbClr val="10CF9B"/>
                </a:solidFill>
                <a:latin typeface="Raleway Light" pitchFamily="34" charset="0"/>
                <a:ea typeface="Raleway Light" pitchFamily="34" charset="-122"/>
                <a:cs typeface="Raleway Light" pitchFamily="34" charset="-120"/>
              </a:rPr>
              <a:t>c) Periodo de recuperación</a:t>
            </a:r>
            <a:endParaRPr lang="en-US" sz="2350" dirty="0"/>
          </a:p>
        </p:txBody>
      </p:sp>
      <p:sp>
        <p:nvSpPr>
          <p:cNvPr id="22" name="Text 19"/>
          <p:cNvSpPr/>
          <p:nvPr/>
        </p:nvSpPr>
        <p:spPr>
          <a:xfrm>
            <a:off x="7617381" y="5847874"/>
            <a:ext cx="6054566" cy="301943"/>
          </a:xfrm>
          <a:prstGeom prst="rect">
            <a:avLst/>
          </a:prstGeom>
          <a:noFill/>
          <a:ln/>
        </p:spPr>
        <p:txBody>
          <a:bodyPr wrap="none" lIns="0" tIns="0" rIns="0" bIns="0" rtlCol="0" anchor="t"/>
          <a:lstStyle/>
          <a:p>
            <a:pPr algn="l" indent="0" marL="0">
              <a:lnSpc>
                <a:spcPts val="2350"/>
              </a:lnSpc>
              <a:buNone/>
            </a:pPr>
            <a:r>
              <a:rPr lang="en-US" sz="2350" b="1" dirty="0">
                <a:solidFill>
                  <a:srgbClr val="204C8E"/>
                </a:solidFill>
                <a:latin typeface="Raleway Light" pitchFamily="34" charset="0"/>
                <a:ea typeface="Raleway Light" pitchFamily="34" charset="-122"/>
                <a:cs typeface="Raleway Light" pitchFamily="34" charset="-120"/>
              </a:rPr>
              <a:t>d) Periodo de calma</a:t>
            </a:r>
            <a:endParaRPr lang="en-US" sz="2350" dirty="0"/>
          </a:p>
        </p:txBody>
      </p:sp>
    </p:spTree>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name="Slide 110">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Text 0"/>
          <p:cNvSpPr/>
          <p:nvPr/>
        </p:nvSpPr>
        <p:spPr>
          <a:xfrm>
            <a:off x="966073" y="920829"/>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4" name="Text 1"/>
          <p:cNvSpPr/>
          <p:nvPr/>
        </p:nvSpPr>
        <p:spPr>
          <a:xfrm>
            <a:off x="966073" y="1379696"/>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5" name="Text 2"/>
          <p:cNvSpPr/>
          <p:nvPr/>
        </p:nvSpPr>
        <p:spPr>
          <a:xfrm>
            <a:off x="966073" y="1838563"/>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6" name="Text 3"/>
          <p:cNvSpPr/>
          <p:nvPr/>
        </p:nvSpPr>
        <p:spPr>
          <a:xfrm>
            <a:off x="966073" y="2297430"/>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7" name="Text 4"/>
          <p:cNvSpPr/>
          <p:nvPr/>
        </p:nvSpPr>
        <p:spPr>
          <a:xfrm>
            <a:off x="966073" y="2756297"/>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8" name="Text 5"/>
          <p:cNvSpPr/>
          <p:nvPr/>
        </p:nvSpPr>
        <p:spPr>
          <a:xfrm>
            <a:off x="966073" y="3215164"/>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9" name="Text 6"/>
          <p:cNvSpPr/>
          <p:nvPr/>
        </p:nvSpPr>
        <p:spPr>
          <a:xfrm>
            <a:off x="966073" y="3674031"/>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0" name="Text 7"/>
          <p:cNvSpPr/>
          <p:nvPr/>
        </p:nvSpPr>
        <p:spPr>
          <a:xfrm>
            <a:off x="966073" y="4132898"/>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1" name="Text 8"/>
          <p:cNvSpPr/>
          <p:nvPr/>
        </p:nvSpPr>
        <p:spPr>
          <a:xfrm>
            <a:off x="966073" y="4591764"/>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2" name="Text 9"/>
          <p:cNvSpPr/>
          <p:nvPr/>
        </p:nvSpPr>
        <p:spPr>
          <a:xfrm>
            <a:off x="966073" y="5050631"/>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3" name="Text 10"/>
          <p:cNvSpPr/>
          <p:nvPr/>
        </p:nvSpPr>
        <p:spPr>
          <a:xfrm>
            <a:off x="966073" y="5509498"/>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4" name="Text 11"/>
          <p:cNvSpPr/>
          <p:nvPr/>
        </p:nvSpPr>
        <p:spPr>
          <a:xfrm>
            <a:off x="966073" y="5968365"/>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5" name="Text 12"/>
          <p:cNvSpPr/>
          <p:nvPr/>
        </p:nvSpPr>
        <p:spPr>
          <a:xfrm>
            <a:off x="966073" y="6451402"/>
            <a:ext cx="6054566" cy="833199"/>
          </a:xfrm>
          <a:prstGeom prst="rect">
            <a:avLst/>
          </a:prstGeom>
          <a:noFill/>
          <a:ln/>
        </p:spPr>
        <p:txBody>
          <a:bodyPr wrap="none" lIns="0" tIns="0" rIns="0" bIns="0" rtlCol="0" anchor="t"/>
          <a:lstStyle/>
          <a:p>
            <a:pPr algn="ctr" indent="0" marL="0">
              <a:lnSpc>
                <a:spcPts val="6550"/>
              </a:lnSpc>
              <a:buNone/>
            </a:pPr>
            <a:r>
              <a:rPr lang="en-US" sz="5200" b="1" dirty="0">
                <a:solidFill>
                  <a:srgbClr val="0F6FC6"/>
                </a:solidFill>
                <a:latin typeface="Raleway Bold" pitchFamily="34" charset="0"/>
                <a:ea typeface="Raleway Bold" pitchFamily="34" charset="-122"/>
                <a:cs typeface="Raleway Bold" pitchFamily="34" charset="-120"/>
              </a:rPr>
              <a:t>EVALUACIÓN</a:t>
            </a:r>
            <a:endParaRPr lang="en-US" sz="5200" dirty="0"/>
          </a:p>
        </p:txBody>
      </p:sp>
      <p:sp>
        <p:nvSpPr>
          <p:cNvPr id="16" name="Text 13"/>
          <p:cNvSpPr/>
          <p:nvPr/>
        </p:nvSpPr>
        <p:spPr>
          <a:xfrm>
            <a:off x="7617381" y="920829"/>
            <a:ext cx="6054566"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17" name="Text 14"/>
          <p:cNvSpPr/>
          <p:nvPr/>
        </p:nvSpPr>
        <p:spPr>
          <a:xfrm>
            <a:off x="7617381" y="1440061"/>
            <a:ext cx="6054566" cy="1509713"/>
          </a:xfrm>
          <a:prstGeom prst="rect">
            <a:avLst/>
          </a:prstGeom>
          <a:noFill/>
          <a:ln/>
        </p:spPr>
        <p:txBody>
          <a:bodyPr wrap="square" lIns="0" tIns="0" rIns="0" bIns="0" rtlCol="0" anchor="t"/>
          <a:lstStyle/>
          <a:p>
            <a:pPr algn="l" indent="0" marL="0">
              <a:lnSpc>
                <a:spcPts val="2350"/>
              </a:lnSpc>
              <a:buNone/>
            </a:pPr>
            <a:r>
              <a:rPr lang="en-US" sz="2350" b="1" dirty="0">
                <a:solidFill>
                  <a:srgbClr val="204C8E"/>
                </a:solidFill>
                <a:latin typeface="Raleway Light" pitchFamily="34" charset="0"/>
                <a:ea typeface="Raleway Light" pitchFamily="34" charset="-122"/>
                <a:cs typeface="Raleway Light" pitchFamily="34" charset="-120"/>
              </a:rPr>
              <a:t>11.</a:t>
            </a:r>
            <a:pPr algn="l" indent="0" marL="0">
              <a:lnSpc>
                <a:spcPts val="2350"/>
              </a:lnSpc>
              <a:buNone/>
            </a:pPr>
            <a:r>
              <a:rPr lang="en-US" sz="2350" dirty="0">
                <a:solidFill>
                  <a:srgbClr val="666666"/>
                </a:solidFill>
                <a:latin typeface="Raleway Light" pitchFamily="34" charset="0"/>
                <a:ea typeface="Raleway Light" pitchFamily="34" charset="-122"/>
                <a:cs typeface="Raleway Light" pitchFamily="34" charset="-120"/>
              </a:rPr>
              <a:t>Nivel de riesgo “Se requieren acciones correctivas pronto. Se puede exponer a una proporción significativa de trabajadores a correr el riesgo de un trastorno músculo-esquelético laboral”.</a:t>
            </a:r>
            <a:endParaRPr lang="en-US" sz="2350" dirty="0"/>
          </a:p>
        </p:txBody>
      </p:sp>
      <p:sp>
        <p:nvSpPr>
          <p:cNvPr id="18" name="Text 15"/>
          <p:cNvSpPr/>
          <p:nvPr/>
        </p:nvSpPr>
        <p:spPr>
          <a:xfrm>
            <a:off x="7617381" y="3167063"/>
            <a:ext cx="6054566"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19" name="Text 16"/>
          <p:cNvSpPr/>
          <p:nvPr/>
        </p:nvSpPr>
        <p:spPr>
          <a:xfrm>
            <a:off x="7617381" y="3686294"/>
            <a:ext cx="6054566" cy="301943"/>
          </a:xfrm>
          <a:prstGeom prst="rect">
            <a:avLst/>
          </a:prstGeom>
          <a:noFill/>
          <a:ln/>
        </p:spPr>
        <p:txBody>
          <a:bodyPr wrap="none" lIns="0" tIns="0" rIns="0" bIns="0" rtlCol="0" anchor="t"/>
          <a:lstStyle/>
          <a:p>
            <a:pPr algn="l" indent="0" marL="0">
              <a:lnSpc>
                <a:spcPts val="2350"/>
              </a:lnSpc>
              <a:buNone/>
            </a:pPr>
            <a:r>
              <a:rPr lang="en-US" sz="2350" b="1" dirty="0">
                <a:solidFill>
                  <a:srgbClr val="0F6FC6"/>
                </a:solidFill>
                <a:latin typeface="Raleway Light" pitchFamily="34" charset="0"/>
                <a:ea typeface="Raleway Light" pitchFamily="34" charset="-122"/>
                <a:cs typeface="Raleway Light" pitchFamily="34" charset="-120"/>
              </a:rPr>
              <a:t>a) Riesgo bajo</a:t>
            </a:r>
            <a:endParaRPr lang="en-US" sz="2350" dirty="0"/>
          </a:p>
        </p:txBody>
      </p:sp>
      <p:sp>
        <p:nvSpPr>
          <p:cNvPr id="20" name="Text 17"/>
          <p:cNvSpPr/>
          <p:nvPr/>
        </p:nvSpPr>
        <p:spPr>
          <a:xfrm>
            <a:off x="7617381" y="4205526"/>
            <a:ext cx="6054566" cy="301943"/>
          </a:xfrm>
          <a:prstGeom prst="rect">
            <a:avLst/>
          </a:prstGeom>
          <a:noFill/>
          <a:ln/>
        </p:spPr>
        <p:txBody>
          <a:bodyPr wrap="none" lIns="0" tIns="0" rIns="0" bIns="0" rtlCol="0" anchor="t"/>
          <a:lstStyle/>
          <a:p>
            <a:pPr algn="l" indent="0" marL="0">
              <a:lnSpc>
                <a:spcPts val="2350"/>
              </a:lnSpc>
              <a:buNone/>
            </a:pPr>
            <a:r>
              <a:rPr lang="en-US" sz="2350" b="1" dirty="0">
                <a:solidFill>
                  <a:srgbClr val="7CCA62"/>
                </a:solidFill>
                <a:latin typeface="Raleway Light" pitchFamily="34" charset="0"/>
                <a:ea typeface="Raleway Light" pitchFamily="34" charset="-122"/>
                <a:cs typeface="Raleway Light" pitchFamily="34" charset="-120"/>
              </a:rPr>
              <a:t>b) Riesgo medio</a:t>
            </a:r>
            <a:endParaRPr lang="en-US" sz="2350" dirty="0"/>
          </a:p>
        </p:txBody>
      </p:sp>
      <p:sp>
        <p:nvSpPr>
          <p:cNvPr id="21" name="Text 18"/>
          <p:cNvSpPr/>
          <p:nvPr/>
        </p:nvSpPr>
        <p:spPr>
          <a:xfrm>
            <a:off x="7617381" y="4724757"/>
            <a:ext cx="6054566" cy="301943"/>
          </a:xfrm>
          <a:prstGeom prst="rect">
            <a:avLst/>
          </a:prstGeom>
          <a:noFill/>
          <a:ln/>
        </p:spPr>
        <p:txBody>
          <a:bodyPr wrap="none" lIns="0" tIns="0" rIns="0" bIns="0" rtlCol="0" anchor="t"/>
          <a:lstStyle/>
          <a:p>
            <a:pPr algn="l" indent="0" marL="0">
              <a:lnSpc>
                <a:spcPts val="2350"/>
              </a:lnSpc>
              <a:buNone/>
            </a:pPr>
            <a:r>
              <a:rPr lang="en-US" sz="2350" b="1" dirty="0">
                <a:solidFill>
                  <a:srgbClr val="10CF9B"/>
                </a:solidFill>
                <a:latin typeface="Raleway Light" pitchFamily="34" charset="0"/>
                <a:ea typeface="Raleway Light" pitchFamily="34" charset="-122"/>
                <a:cs typeface="Raleway Light" pitchFamily="34" charset="-120"/>
              </a:rPr>
              <a:t>c) Riesgo alto</a:t>
            </a:r>
            <a:endParaRPr lang="en-US" sz="2350" dirty="0"/>
          </a:p>
        </p:txBody>
      </p:sp>
      <p:sp>
        <p:nvSpPr>
          <p:cNvPr id="22" name="Text 19"/>
          <p:cNvSpPr/>
          <p:nvPr/>
        </p:nvSpPr>
        <p:spPr>
          <a:xfrm>
            <a:off x="7617381" y="5243989"/>
            <a:ext cx="6054566" cy="301943"/>
          </a:xfrm>
          <a:prstGeom prst="rect">
            <a:avLst/>
          </a:prstGeom>
          <a:noFill/>
          <a:ln/>
        </p:spPr>
        <p:txBody>
          <a:bodyPr wrap="none" lIns="0" tIns="0" rIns="0" bIns="0" rtlCol="0" anchor="t"/>
          <a:lstStyle/>
          <a:p>
            <a:pPr algn="l" indent="0" marL="0">
              <a:lnSpc>
                <a:spcPts val="2350"/>
              </a:lnSpc>
              <a:buNone/>
            </a:pPr>
            <a:r>
              <a:rPr lang="en-US" sz="2350" b="1" dirty="0">
                <a:solidFill>
                  <a:srgbClr val="0BD0D9"/>
                </a:solidFill>
                <a:latin typeface="Raleway Light" pitchFamily="34" charset="0"/>
                <a:ea typeface="Raleway Light" pitchFamily="34" charset="-122"/>
                <a:cs typeface="Raleway Light" pitchFamily="34" charset="-120"/>
              </a:rPr>
              <a:t>d) Riesgo muy alto</a:t>
            </a:r>
            <a:endParaRPr lang="en-US" sz="2350" dirty="0"/>
          </a:p>
        </p:txBody>
      </p:sp>
    </p:spTree>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name="Slide 111">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Text 0"/>
          <p:cNvSpPr/>
          <p:nvPr/>
        </p:nvSpPr>
        <p:spPr>
          <a:xfrm>
            <a:off x="966073" y="920829"/>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4" name="Text 1"/>
          <p:cNvSpPr/>
          <p:nvPr/>
        </p:nvSpPr>
        <p:spPr>
          <a:xfrm>
            <a:off x="966073" y="1379696"/>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5" name="Text 2"/>
          <p:cNvSpPr/>
          <p:nvPr/>
        </p:nvSpPr>
        <p:spPr>
          <a:xfrm>
            <a:off x="966073" y="1838563"/>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6" name="Text 3"/>
          <p:cNvSpPr/>
          <p:nvPr/>
        </p:nvSpPr>
        <p:spPr>
          <a:xfrm>
            <a:off x="966073" y="2297430"/>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7" name="Text 4"/>
          <p:cNvSpPr/>
          <p:nvPr/>
        </p:nvSpPr>
        <p:spPr>
          <a:xfrm>
            <a:off x="966073" y="2756297"/>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8" name="Text 5"/>
          <p:cNvSpPr/>
          <p:nvPr/>
        </p:nvSpPr>
        <p:spPr>
          <a:xfrm>
            <a:off x="966073" y="3215164"/>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9" name="Text 6"/>
          <p:cNvSpPr/>
          <p:nvPr/>
        </p:nvSpPr>
        <p:spPr>
          <a:xfrm>
            <a:off x="966073" y="3674031"/>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0" name="Text 7"/>
          <p:cNvSpPr/>
          <p:nvPr/>
        </p:nvSpPr>
        <p:spPr>
          <a:xfrm>
            <a:off x="966073" y="4132898"/>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1" name="Text 8"/>
          <p:cNvSpPr/>
          <p:nvPr/>
        </p:nvSpPr>
        <p:spPr>
          <a:xfrm>
            <a:off x="966073" y="4591764"/>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2" name="Text 9"/>
          <p:cNvSpPr/>
          <p:nvPr/>
        </p:nvSpPr>
        <p:spPr>
          <a:xfrm>
            <a:off x="966073" y="5050631"/>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3" name="Text 10"/>
          <p:cNvSpPr/>
          <p:nvPr/>
        </p:nvSpPr>
        <p:spPr>
          <a:xfrm>
            <a:off x="966073" y="5509498"/>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4" name="Text 11"/>
          <p:cNvSpPr/>
          <p:nvPr/>
        </p:nvSpPr>
        <p:spPr>
          <a:xfrm>
            <a:off x="966073" y="5968365"/>
            <a:ext cx="6054566" cy="241578"/>
          </a:xfrm>
          <a:prstGeom prst="rect">
            <a:avLst/>
          </a:prstGeom>
          <a:noFill/>
          <a:ln/>
        </p:spPr>
        <p:txBody>
          <a:bodyPr wrap="none" lIns="0" tIns="0" rIns="0" bIns="0" rtlCol="0" anchor="t"/>
          <a:lstStyle/>
          <a:p>
            <a:pPr algn="l" indent="0" marL="0">
              <a:lnSpc>
                <a:spcPts val="1900"/>
              </a:lnSpc>
              <a:buNone/>
            </a:pPr>
            <a:endParaRPr lang="en-US" sz="1900" dirty="0"/>
          </a:p>
        </p:txBody>
      </p:sp>
      <p:sp>
        <p:nvSpPr>
          <p:cNvPr id="15" name="Text 12"/>
          <p:cNvSpPr/>
          <p:nvPr/>
        </p:nvSpPr>
        <p:spPr>
          <a:xfrm>
            <a:off x="966073" y="6451402"/>
            <a:ext cx="6054566" cy="833199"/>
          </a:xfrm>
          <a:prstGeom prst="rect">
            <a:avLst/>
          </a:prstGeom>
          <a:noFill/>
          <a:ln/>
        </p:spPr>
        <p:txBody>
          <a:bodyPr wrap="none" lIns="0" tIns="0" rIns="0" bIns="0" rtlCol="0" anchor="t"/>
          <a:lstStyle/>
          <a:p>
            <a:pPr algn="ctr" indent="0" marL="0">
              <a:lnSpc>
                <a:spcPts val="6550"/>
              </a:lnSpc>
              <a:buNone/>
            </a:pPr>
            <a:r>
              <a:rPr lang="en-US" sz="5200" b="1" dirty="0">
                <a:solidFill>
                  <a:srgbClr val="0F6FC6"/>
                </a:solidFill>
                <a:latin typeface="Raleway Bold" pitchFamily="34" charset="0"/>
                <a:ea typeface="Raleway Bold" pitchFamily="34" charset="-122"/>
                <a:cs typeface="Raleway Bold" pitchFamily="34" charset="-120"/>
              </a:rPr>
              <a:t>EVALUACIÓN</a:t>
            </a:r>
            <a:endParaRPr lang="en-US" sz="5200" dirty="0"/>
          </a:p>
        </p:txBody>
      </p:sp>
      <p:sp>
        <p:nvSpPr>
          <p:cNvPr id="16" name="Text 13"/>
          <p:cNvSpPr/>
          <p:nvPr/>
        </p:nvSpPr>
        <p:spPr>
          <a:xfrm>
            <a:off x="7617381" y="920829"/>
            <a:ext cx="6054566"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17" name="Text 14"/>
          <p:cNvSpPr/>
          <p:nvPr/>
        </p:nvSpPr>
        <p:spPr>
          <a:xfrm>
            <a:off x="7617381" y="1440061"/>
            <a:ext cx="6054566" cy="1509713"/>
          </a:xfrm>
          <a:prstGeom prst="rect">
            <a:avLst/>
          </a:prstGeom>
          <a:noFill/>
          <a:ln/>
        </p:spPr>
        <p:txBody>
          <a:bodyPr wrap="square" lIns="0" tIns="0" rIns="0" bIns="0" rtlCol="0" anchor="t"/>
          <a:lstStyle/>
          <a:p>
            <a:pPr algn="l" indent="0" marL="0">
              <a:lnSpc>
                <a:spcPts val="2350"/>
              </a:lnSpc>
              <a:buNone/>
            </a:pPr>
            <a:r>
              <a:rPr lang="en-US" sz="2350" b="1" dirty="0">
                <a:solidFill>
                  <a:srgbClr val="204C8E"/>
                </a:solidFill>
                <a:latin typeface="Raleway Light" pitchFamily="34" charset="0"/>
                <a:ea typeface="Raleway Light" pitchFamily="34" charset="-122"/>
                <a:cs typeface="Raleway Light" pitchFamily="34" charset="-120"/>
              </a:rPr>
              <a:t>11.</a:t>
            </a:r>
            <a:pPr algn="l" indent="0" marL="0">
              <a:lnSpc>
                <a:spcPts val="2350"/>
              </a:lnSpc>
              <a:buNone/>
            </a:pPr>
            <a:r>
              <a:rPr lang="en-US" sz="2350" dirty="0">
                <a:solidFill>
                  <a:srgbClr val="666666"/>
                </a:solidFill>
                <a:latin typeface="Raleway Light" pitchFamily="34" charset="0"/>
                <a:ea typeface="Raleway Light" pitchFamily="34" charset="-122"/>
                <a:cs typeface="Raleway Light" pitchFamily="34" charset="-120"/>
              </a:rPr>
              <a:t>Nivel de riesgo “Se requieren acciones correctivas pronto. Se puede exponer a una proporción significativa de trabajadores a correr el riesgo de un trastorno músculo-esquelético laboral”.</a:t>
            </a:r>
            <a:endParaRPr lang="en-US" sz="2350" dirty="0"/>
          </a:p>
        </p:txBody>
      </p:sp>
      <p:sp>
        <p:nvSpPr>
          <p:cNvPr id="18" name="Text 15"/>
          <p:cNvSpPr/>
          <p:nvPr/>
        </p:nvSpPr>
        <p:spPr>
          <a:xfrm>
            <a:off x="7617381" y="3167063"/>
            <a:ext cx="6054566" cy="301943"/>
          </a:xfrm>
          <a:prstGeom prst="rect">
            <a:avLst/>
          </a:prstGeom>
          <a:noFill/>
          <a:ln/>
        </p:spPr>
        <p:txBody>
          <a:bodyPr wrap="none" lIns="0" tIns="0" rIns="0" bIns="0" rtlCol="0" anchor="t"/>
          <a:lstStyle/>
          <a:p>
            <a:pPr algn="l" indent="0" marL="0">
              <a:lnSpc>
                <a:spcPts val="2350"/>
              </a:lnSpc>
              <a:buNone/>
            </a:pPr>
            <a:endParaRPr lang="en-US" sz="2350" dirty="0"/>
          </a:p>
        </p:txBody>
      </p:sp>
      <p:sp>
        <p:nvSpPr>
          <p:cNvPr id="19" name="Text 16"/>
          <p:cNvSpPr/>
          <p:nvPr/>
        </p:nvSpPr>
        <p:spPr>
          <a:xfrm>
            <a:off x="7617381" y="3686294"/>
            <a:ext cx="6054566" cy="301943"/>
          </a:xfrm>
          <a:prstGeom prst="rect">
            <a:avLst/>
          </a:prstGeom>
          <a:noFill/>
          <a:ln/>
        </p:spPr>
        <p:txBody>
          <a:bodyPr wrap="none" lIns="0" tIns="0" rIns="0" bIns="0" rtlCol="0" anchor="t"/>
          <a:lstStyle/>
          <a:p>
            <a:pPr algn="l" indent="0" marL="0">
              <a:lnSpc>
                <a:spcPts val="2350"/>
              </a:lnSpc>
              <a:buNone/>
            </a:pPr>
            <a:r>
              <a:rPr lang="en-US" sz="2350" b="1" dirty="0">
                <a:solidFill>
                  <a:srgbClr val="204C8E"/>
                </a:solidFill>
                <a:latin typeface="Raleway Light" pitchFamily="34" charset="0"/>
                <a:ea typeface="Raleway Light" pitchFamily="34" charset="-122"/>
                <a:cs typeface="Raleway Light" pitchFamily="34" charset="-120"/>
              </a:rPr>
              <a:t>a) Riesgo bajo</a:t>
            </a:r>
            <a:endParaRPr lang="en-US" sz="2350" dirty="0"/>
          </a:p>
        </p:txBody>
      </p:sp>
      <p:sp>
        <p:nvSpPr>
          <p:cNvPr id="20" name="Text 17"/>
          <p:cNvSpPr/>
          <p:nvPr/>
        </p:nvSpPr>
        <p:spPr>
          <a:xfrm>
            <a:off x="7617381" y="4205526"/>
            <a:ext cx="6054566" cy="301943"/>
          </a:xfrm>
          <a:prstGeom prst="rect">
            <a:avLst/>
          </a:prstGeom>
          <a:noFill/>
          <a:ln/>
        </p:spPr>
        <p:txBody>
          <a:bodyPr wrap="none" lIns="0" tIns="0" rIns="0" bIns="0" rtlCol="0" anchor="t"/>
          <a:lstStyle/>
          <a:p>
            <a:pPr algn="l" indent="0" marL="0">
              <a:lnSpc>
                <a:spcPts val="2350"/>
              </a:lnSpc>
              <a:buNone/>
            </a:pPr>
            <a:r>
              <a:rPr lang="en-US" sz="2350" b="1" dirty="0">
                <a:solidFill>
                  <a:srgbClr val="204C8E"/>
                </a:solidFill>
                <a:latin typeface="Raleway Light" pitchFamily="34" charset="0"/>
                <a:ea typeface="Raleway Light" pitchFamily="34" charset="-122"/>
                <a:cs typeface="Raleway Light" pitchFamily="34" charset="-120"/>
              </a:rPr>
              <a:t>b) Riesgo medio</a:t>
            </a:r>
            <a:endParaRPr lang="en-US" sz="2350" dirty="0"/>
          </a:p>
        </p:txBody>
      </p:sp>
      <p:sp>
        <p:nvSpPr>
          <p:cNvPr id="21" name="Text 18"/>
          <p:cNvSpPr/>
          <p:nvPr/>
        </p:nvSpPr>
        <p:spPr>
          <a:xfrm>
            <a:off x="7617381" y="4724757"/>
            <a:ext cx="6054566" cy="301943"/>
          </a:xfrm>
          <a:prstGeom prst="rect">
            <a:avLst/>
          </a:prstGeom>
          <a:noFill/>
          <a:ln/>
        </p:spPr>
        <p:txBody>
          <a:bodyPr wrap="none" lIns="0" tIns="0" rIns="0" bIns="0" rtlCol="0" anchor="t"/>
          <a:lstStyle/>
          <a:p>
            <a:pPr algn="l" indent="0" marL="0">
              <a:lnSpc>
                <a:spcPts val="2350"/>
              </a:lnSpc>
              <a:buNone/>
            </a:pPr>
            <a:r>
              <a:rPr lang="en-US" sz="2350" b="1" u="sng" dirty="0">
                <a:solidFill>
                  <a:srgbClr val="10CF9B"/>
                </a:solidFill>
                <a:latin typeface="Raleway Light" pitchFamily="34" charset="0"/>
                <a:ea typeface="Raleway Light" pitchFamily="34" charset="-122"/>
                <a:cs typeface="Raleway Light" pitchFamily="34" charset="-120"/>
              </a:rPr>
              <a:t>c) Riesgo alto</a:t>
            </a:r>
            <a:endParaRPr lang="en-US" sz="2350" dirty="0"/>
          </a:p>
        </p:txBody>
      </p:sp>
      <p:sp>
        <p:nvSpPr>
          <p:cNvPr id="22" name="Text 19"/>
          <p:cNvSpPr/>
          <p:nvPr/>
        </p:nvSpPr>
        <p:spPr>
          <a:xfrm>
            <a:off x="7617381" y="5243989"/>
            <a:ext cx="6054566" cy="301943"/>
          </a:xfrm>
          <a:prstGeom prst="rect">
            <a:avLst/>
          </a:prstGeom>
          <a:noFill/>
          <a:ln/>
        </p:spPr>
        <p:txBody>
          <a:bodyPr wrap="none" lIns="0" tIns="0" rIns="0" bIns="0" rtlCol="0" anchor="t"/>
          <a:lstStyle/>
          <a:p>
            <a:pPr algn="l" indent="0" marL="0">
              <a:lnSpc>
                <a:spcPts val="2350"/>
              </a:lnSpc>
              <a:buNone/>
            </a:pPr>
            <a:r>
              <a:rPr lang="en-US" sz="2350" b="1" dirty="0">
                <a:solidFill>
                  <a:srgbClr val="204C8E"/>
                </a:solidFill>
                <a:latin typeface="Raleway Light" pitchFamily="34" charset="0"/>
                <a:ea typeface="Raleway Light" pitchFamily="34" charset="-122"/>
                <a:cs typeface="Raleway Light" pitchFamily="34" charset="-120"/>
              </a:rPr>
              <a:t>d) Riesgo muy alto</a:t>
            </a:r>
            <a:endParaRPr lang="en-US" sz="235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111</Slides>
  <Notes>111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111</vt:i4>
      </vt:variant>
    </vt:vector>
  </HeadingPairs>
  <TitlesOfParts>
    <vt:vector size="114"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lpstr>Slide 21</vt:lpstr>
      <vt:lpstr>Slide 22</vt:lpstr>
      <vt:lpstr>Slide 23</vt:lpstr>
      <vt:lpstr>Slide 24</vt:lpstr>
      <vt:lpstr>Slide 25</vt:lpstr>
      <vt:lpstr>Slide 26</vt:lpstr>
      <vt:lpstr>Slide 27</vt:lpstr>
      <vt:lpstr>Slide 28</vt:lpstr>
      <vt:lpstr>Slide 29</vt:lpstr>
      <vt:lpstr>Slide 30</vt:lpstr>
      <vt:lpstr>Slide 31</vt:lpstr>
      <vt:lpstr>Slide 32</vt:lpstr>
      <vt:lpstr>Slide 33</vt:lpstr>
      <vt:lpstr>Slide 34</vt:lpstr>
      <vt:lpstr>Slide 35</vt:lpstr>
      <vt:lpstr>Slide 36</vt:lpstr>
      <vt:lpstr>Slide 37</vt:lpstr>
      <vt:lpstr>Slide 38</vt:lpstr>
      <vt:lpstr>Slide 39</vt:lpstr>
      <vt:lpstr>Slide 40</vt:lpstr>
      <vt:lpstr>Slide 41</vt:lpstr>
      <vt:lpstr>Slide 42</vt:lpstr>
      <vt:lpstr>Slide 43</vt:lpstr>
      <vt:lpstr>Slide 44</vt:lpstr>
      <vt:lpstr>Slide 45</vt:lpstr>
      <vt:lpstr>Slide 46</vt:lpstr>
      <vt:lpstr>Slide 47</vt:lpstr>
      <vt:lpstr>Slide 48</vt:lpstr>
      <vt:lpstr>Slide 49</vt:lpstr>
      <vt:lpstr>Slide 50</vt:lpstr>
      <vt:lpstr>Slide 51</vt:lpstr>
      <vt:lpstr>Slide 52</vt:lpstr>
      <vt:lpstr>Slide 53</vt:lpstr>
      <vt:lpstr>Slide 54</vt:lpstr>
      <vt:lpstr>Slide 55</vt:lpstr>
      <vt:lpstr>Slide 56</vt:lpstr>
      <vt:lpstr>Slide 57</vt:lpstr>
      <vt:lpstr>Slide 58</vt:lpstr>
      <vt:lpstr>Slide 59</vt:lpstr>
      <vt:lpstr>Slide 60</vt:lpstr>
      <vt:lpstr>Slide 61</vt:lpstr>
      <vt:lpstr>Slide 62</vt:lpstr>
      <vt:lpstr>Slide 63</vt:lpstr>
      <vt:lpstr>Slide 64</vt:lpstr>
      <vt:lpstr>Slide 65</vt:lpstr>
      <vt:lpstr>Slide 66</vt:lpstr>
      <vt:lpstr>Slide 67</vt:lpstr>
      <vt:lpstr>Slide 68</vt:lpstr>
      <vt:lpstr>Slide 69</vt:lpstr>
      <vt:lpstr>Slide 70</vt:lpstr>
      <vt:lpstr>Slide 71</vt:lpstr>
      <vt:lpstr>Slide 72</vt:lpstr>
      <vt:lpstr>Slide 73</vt:lpstr>
      <vt:lpstr>Slide 74</vt:lpstr>
      <vt:lpstr>Slide 75</vt:lpstr>
      <vt:lpstr>Slide 76</vt:lpstr>
      <vt:lpstr>Slide 77</vt:lpstr>
      <vt:lpstr>Slide 78</vt:lpstr>
      <vt:lpstr>Slide 79</vt:lpstr>
      <vt:lpstr>Slide 80</vt:lpstr>
      <vt:lpstr>Slide 81</vt:lpstr>
      <vt:lpstr>Slide 82</vt:lpstr>
      <vt:lpstr>Slide 83</vt:lpstr>
      <vt:lpstr>Slide 84</vt:lpstr>
      <vt:lpstr>Slide 85</vt:lpstr>
      <vt:lpstr>Slide 86</vt:lpstr>
      <vt:lpstr>Slide 87</vt:lpstr>
      <vt:lpstr>Slide 88</vt:lpstr>
      <vt:lpstr>Slide 89</vt:lpstr>
      <vt:lpstr>Slide 90</vt:lpstr>
      <vt:lpstr>Slide 91</vt:lpstr>
      <vt:lpstr>Slide 92</vt:lpstr>
      <vt:lpstr>Slide 93</vt:lpstr>
      <vt:lpstr>Slide 94</vt:lpstr>
      <vt:lpstr>Slide 95</vt:lpstr>
      <vt:lpstr>Slide 96</vt:lpstr>
      <vt:lpstr>Slide 97</vt:lpstr>
      <vt:lpstr>Slide 98</vt:lpstr>
      <vt:lpstr>Slide 99</vt:lpstr>
      <vt:lpstr>Slide 100</vt:lpstr>
      <vt:lpstr>Slide 101</vt:lpstr>
      <vt:lpstr>Slide 102</vt:lpstr>
      <vt:lpstr>Slide 103</vt:lpstr>
      <vt:lpstr>Slide 104</vt:lpstr>
      <vt:lpstr>Slide 105</vt:lpstr>
      <vt:lpstr>Slide 106</vt:lpstr>
      <vt:lpstr>Slide 107</vt:lpstr>
      <vt:lpstr>Slide 108</vt:lpstr>
      <vt:lpstr>Slide 109</vt:lpstr>
      <vt:lpstr>Slide 110</vt:lpstr>
      <vt:lpstr>Slide 111</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lastModifiedBy/>
  <cp:revision>1</cp:revision>
  <dcterms:created xsi:type="dcterms:W3CDTF">2025-06-23T20:02:03Z</dcterms:created>
  <dcterms:modified xsi:type="dcterms:W3CDTF">2025-06-23T20:02:03Z</dcterms:modified>
</cp:coreProperties>
</file>