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notesMasterIdLst>
    <p:notesMasterId r:id="rId58"/>
  </p:notesMasterIdLst>
  <p:sldSz cx="14630400" cy="8229600"/>
  <p:notesSz cx="8229600" cy="14630400"/>
  <p:embeddedFontLst>
    <p:embeddedFont>
      <p:font typeface="Raleway"/>
      <p:regular r:id="rId63"/>
    </p:embeddedFont>
    <p:embeddedFont>
      <p:font typeface="Raleway"/>
      <p:regular r:id="rId64"/>
    </p:embeddedFont>
    <p:embeddedFont>
      <p:font typeface="Raleway"/>
      <p:regular r:id="rId65"/>
    </p:embeddedFont>
    <p:embeddedFont>
      <p:font typeface="Raleway"/>
      <p:regular r:id="rId66"/>
    </p:embeddedFont>
    <p:embeddedFont>
      <p:font typeface="Raleway Light"/>
      <p:regular r:id="rId67"/>
    </p:embeddedFont>
    <p:embeddedFont>
      <p:font typeface="Raleway Light"/>
      <p:regular r:id="rId68"/>
    </p:embeddedFont>
    <p:embeddedFont>
      <p:font typeface="Raleway Light"/>
      <p:regular r:id="rId69"/>
    </p:embeddedFont>
    <p:embeddedFont>
      <p:font typeface="Raleway Light"/>
      <p:regular r:id="rId7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63" Type="http://schemas.openxmlformats.org/officeDocument/2006/relationships/font" Target="fonts/font1.fntdata"/><Relationship Id="rId64" Type="http://schemas.openxmlformats.org/officeDocument/2006/relationships/font" Target="fonts/font2.fntdata"/><Relationship Id="rId65" Type="http://schemas.openxmlformats.org/officeDocument/2006/relationships/font" Target="fonts/font3.fntdata"/><Relationship Id="rId66" Type="http://schemas.openxmlformats.org/officeDocument/2006/relationships/font" Target="fonts/font4.fntdata"/><Relationship Id="rId67" Type="http://schemas.openxmlformats.org/officeDocument/2006/relationships/font" Target="fonts/font5.fntdata"/><Relationship Id="rId68" Type="http://schemas.openxmlformats.org/officeDocument/2006/relationships/font" Target="fonts/font6.fntdata"/><Relationship Id="rId69" Type="http://schemas.openxmlformats.org/officeDocument/2006/relationships/font" Target="fonts/font7.fntdata"/><Relationship Id="rId70"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image" Target="../media/image-1022-1.png"/><Relationship Id="rId2"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image" Target="../media/image-1023-1.png"/><Relationship Id="rId2"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image" Target="../media/image-1024-1.png"/><Relationship Id="rId2"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image" Target="../media/image-1025-1.png"/><Relationship Id="rId2"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image" Target="../media/image-1026-1.png"/><Relationship Id="rId2"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image" Target="../media/image-1027-1.png"/><Relationship Id="rId2"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image" Target="../media/image-1028-1.png"/><Relationship Id="rId2"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image" Target="../media/image-1029-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image" Target="../media/image-1030-1.png"/><Relationship Id="rId2"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image" Target="../media/image-1031-1.png"/><Relationship Id="rId2"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image" Target="../media/image-1032-1.png"/><Relationship Id="rId2"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image" Target="../media/image-1033-1.png"/><Relationship Id="rId2"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image" Target="../media/image-1034-1.png"/><Relationship Id="rId2"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image" Target="../media/image-1035-1.png"/><Relationship Id="rId2"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image" Target="../media/image-1036-1.png"/><Relationship Id="rId2"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image" Target="../media/image-1037-1.png"/><Relationship Id="rId2"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image" Target="../media/image-1038-1.png"/><Relationship Id="rId2"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image" Target="../media/image-1039-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image" Target="../media/image-1040-1.png"/><Relationship Id="rId2"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image" Target="../media/image-1041-1.png"/><Relationship Id="rId2"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image" Target="../media/image-1042-1.png"/><Relationship Id="rId2"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image" Target="../media/image-1043-1.png"/><Relationship Id="rId2"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image" Target="../media/image-1044-1.png"/><Relationship Id="rId2"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image" Target="../media/image-1045-1.png"/><Relationship Id="rId2"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image" Target="../media/image-1046-1.png"/><Relationship Id="rId2"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image" Target="../media/image-1047-1.png"/><Relationship Id="rId2"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image" Target="../media/image-1048-1.png"/><Relationship Id="rId2"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image" Target="../media/image-1049-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image" Target="../media/image-1050-1.png"/><Relationship Id="rId2"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image" Target="../media/image-1051-1.png"/><Relationship Id="rId2"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image" Target="../media/image-1052-1.png"/><Relationship Id="rId2"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image" Target="../media/image-1053-1.png"/><Relationship Id="rId2"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image" Target="../media/image-1054-1.png"/><Relationship Id="rId2"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image" Target="../media/image-1055-1.png"/><Relationship Id="rId2"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image" Target="../media/image-1056-1.png"/><Relationship Id="rId2"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image" Target="../media/image-1057-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5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5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5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5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5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22.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23.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24.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25.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26.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27.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28.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29.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30.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3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32.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33.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34.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slideLayout" Target="../slideLayouts/slideLayout35.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36.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image" Target="../media/image-36-2.png"/><Relationship Id="rId3" Type="http://schemas.openxmlformats.org/officeDocument/2006/relationships/slideLayout" Target="../slideLayouts/slideLayout37.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slideLayout" Target="../slideLayouts/slideLayout38.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slideLayout" Target="../slideLayouts/slideLayout39.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slideLayout" Target="../slideLayouts/slideLayout40.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slideLayout" Target="../slideLayouts/slideLayout4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slideLayout" Target="../slideLayouts/slideLayout42.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image-42-1.png"/><Relationship Id="rId2" Type="http://schemas.openxmlformats.org/officeDocument/2006/relationships/slideLayout" Target="../slideLayouts/slideLayout43.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image-43-1.png"/><Relationship Id="rId2" Type="http://schemas.openxmlformats.org/officeDocument/2006/relationships/slideLayout" Target="../slideLayouts/slideLayout44.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image-44-1.png"/><Relationship Id="rId2" Type="http://schemas.openxmlformats.org/officeDocument/2006/relationships/slideLayout" Target="../slideLayouts/slideLayout45.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image-45-1.png"/><Relationship Id="rId2" Type="http://schemas.openxmlformats.org/officeDocument/2006/relationships/slideLayout" Target="../slideLayouts/slideLayout46.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image-46-1.png"/><Relationship Id="rId2" Type="http://schemas.openxmlformats.org/officeDocument/2006/relationships/slideLayout" Target="../slideLayouts/slideLayout47.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image-47-1.png"/><Relationship Id="rId2" Type="http://schemas.openxmlformats.org/officeDocument/2006/relationships/slideLayout" Target="../slideLayouts/slideLayout48.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image-48-1.png"/><Relationship Id="rId2" Type="http://schemas.openxmlformats.org/officeDocument/2006/relationships/slideLayout" Target="../slideLayouts/slideLayout49.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image-49-1.png"/><Relationship Id="rId2" Type="http://schemas.openxmlformats.org/officeDocument/2006/relationships/slideLayout" Target="../slideLayouts/slideLayout50.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image-50-1.png"/><Relationship Id="rId2" Type="http://schemas.openxmlformats.org/officeDocument/2006/relationships/slideLayout" Target="../slideLayouts/slideLayout5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image-51-1.png"/><Relationship Id="rId2" Type="http://schemas.openxmlformats.org/officeDocument/2006/relationships/slideLayout" Target="../slideLayouts/slideLayout52.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image-52-1.png"/><Relationship Id="rId2" Type="http://schemas.openxmlformats.org/officeDocument/2006/relationships/slideLayout" Target="../slideLayouts/slideLayout53.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image-53-1.png"/><Relationship Id="rId2" Type="http://schemas.openxmlformats.org/officeDocument/2006/relationships/slideLayout" Target="../slideLayouts/slideLayout54.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image-54-1.png"/><Relationship Id="rId2" Type="http://schemas.openxmlformats.org/officeDocument/2006/relationships/slideLayout" Target="../slideLayouts/slideLayout55.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image-55-1.png"/><Relationship Id="rId2" Type="http://schemas.openxmlformats.org/officeDocument/2006/relationships/slideLayout" Target="../slideLayouts/slideLayout56.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image-56-1.png"/><Relationship Id="rId2" Type="http://schemas.openxmlformats.org/officeDocument/2006/relationships/slideLayout" Target="../slideLayouts/slideLayout57.xml"/><Relationship Id="rId3"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2762369" y="1126450"/>
            <a:ext cx="3619143" cy="1557218"/>
          </a:xfrm>
          <a:prstGeom prst="rect">
            <a:avLst/>
          </a:prstGeom>
        </p:spPr>
      </p:pic>
      <p:sp>
        <p:nvSpPr>
          <p:cNvPr id="4" name="Text 0"/>
          <p:cNvSpPr/>
          <p:nvPr/>
        </p:nvSpPr>
        <p:spPr>
          <a:xfrm>
            <a:off x="966073" y="2994184"/>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1"/>
          <p:cNvSpPr/>
          <p:nvPr/>
        </p:nvSpPr>
        <p:spPr>
          <a:xfrm>
            <a:off x="966073" y="3580686"/>
            <a:ext cx="7211854" cy="275987"/>
          </a:xfrm>
          <a:prstGeom prst="rect">
            <a:avLst/>
          </a:prstGeom>
          <a:noFill/>
          <a:ln/>
        </p:spPr>
        <p:txBody>
          <a:bodyPr wrap="non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CURSO</a:t>
            </a:r>
            <a:endParaRPr lang="en-US" sz="2150" dirty="0"/>
          </a:p>
        </p:txBody>
      </p:sp>
      <p:sp>
        <p:nvSpPr>
          <p:cNvPr id="6" name="Text 2"/>
          <p:cNvSpPr/>
          <p:nvPr/>
        </p:nvSpPr>
        <p:spPr>
          <a:xfrm>
            <a:off x="966073" y="4270653"/>
            <a:ext cx="7211854" cy="2142411"/>
          </a:xfrm>
          <a:prstGeom prst="rect">
            <a:avLst/>
          </a:prstGeom>
          <a:noFill/>
          <a:ln/>
        </p:spPr>
        <p:txBody>
          <a:bodyPr wrap="square" lIns="0" tIns="0" rIns="0" bIns="0" rtlCol="0" anchor="t"/>
          <a:lstStyle/>
          <a:p>
            <a:pPr algn="l" indent="0" marL="0">
              <a:lnSpc>
                <a:spcPts val="5600"/>
              </a:lnSpc>
              <a:buNone/>
            </a:pPr>
            <a:r>
              <a:rPr lang="en-US" sz="4450" b="1" dirty="0">
                <a:solidFill>
                  <a:srgbClr val="086FB0"/>
                </a:solidFill>
                <a:latin typeface="Raleway Bold" pitchFamily="34" charset="0"/>
                <a:ea typeface="Raleway Bold" pitchFamily="34" charset="-122"/>
                <a:cs typeface="Raleway Bold" pitchFamily="34" charset="-120"/>
              </a:rPr>
              <a:t>VARIADORES DE FRECUENCIA VFD-AC DRIVE</a:t>
            </a:r>
            <a:endParaRPr lang="en-US" sz="4450" dirty="0"/>
          </a:p>
        </p:txBody>
      </p:sp>
      <p:sp>
        <p:nvSpPr>
          <p:cNvPr id="7" name="Text 3"/>
          <p:cNvSpPr/>
          <p:nvPr/>
        </p:nvSpPr>
        <p:spPr>
          <a:xfrm>
            <a:off x="966073" y="6827044"/>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2100024"/>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Luego, el variador utiliza un inversor, que toma esa corriente continua y la transforma en </a:t>
            </a:r>
            <a:pPr algn="l" indent="0" marL="0">
              <a:lnSpc>
                <a:spcPts val="2150"/>
              </a:lnSpc>
              <a:buNone/>
            </a:pPr>
            <a:r>
              <a:rPr lang="en-US" sz="2150" b="1" dirty="0">
                <a:solidFill>
                  <a:srgbClr val="0F6FC6"/>
                </a:solidFill>
                <a:latin typeface="Raleway Light" pitchFamily="34" charset="0"/>
                <a:ea typeface="Raleway Light" pitchFamily="34" charset="-122"/>
                <a:cs typeface="Raleway Light" pitchFamily="34" charset="-120"/>
              </a:rPr>
              <a:t>corriente alterna de frecuencia</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y tensión variables. </a:t>
            </a:r>
            <a:endParaRPr lang="en-US" sz="2150" dirty="0"/>
          </a:p>
        </p:txBody>
      </p:sp>
      <p:sp>
        <p:nvSpPr>
          <p:cNvPr id="4" name="Text 1"/>
          <p:cNvSpPr/>
          <p:nvPr/>
        </p:nvSpPr>
        <p:spPr>
          <a:xfrm>
            <a:off x="6452473" y="323850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6452473" y="3825002"/>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Gracias a este proceso, el variador puede </a:t>
            </a:r>
            <a:pPr algn="l" indent="0" marL="0">
              <a:lnSpc>
                <a:spcPts val="2150"/>
              </a:lnSpc>
              <a:buNone/>
            </a:pPr>
            <a:r>
              <a:rPr lang="en-US" sz="2150" b="1" dirty="0">
                <a:solidFill>
                  <a:srgbClr val="7CCA62"/>
                </a:solidFill>
                <a:latin typeface="Raleway Light" pitchFamily="34" charset="0"/>
                <a:ea typeface="Raleway Light" pitchFamily="34" charset="-122"/>
                <a:cs typeface="Raleway Light" pitchFamily="34" charset="-120"/>
              </a:rPr>
              <a:t>ajustar la velocidad</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del motor en tiempo real, permitiendo un control preciso según las necesidades de la aplicación. </a:t>
            </a:r>
            <a:endParaRPr lang="en-US" sz="2150" dirty="0"/>
          </a:p>
        </p:txBody>
      </p:sp>
      <p:sp>
        <p:nvSpPr>
          <p:cNvPr id="6" name="Text 3"/>
          <p:cNvSpPr/>
          <p:nvPr/>
        </p:nvSpPr>
        <p:spPr>
          <a:xfrm>
            <a:off x="6452473" y="496347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6452473" y="5549979"/>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La </a:t>
            </a:r>
            <a:pPr algn="l" indent="0" marL="0">
              <a:lnSpc>
                <a:spcPts val="2150"/>
              </a:lnSpc>
              <a:buNone/>
            </a:pPr>
            <a:r>
              <a:rPr lang="en-US" sz="2150" b="1" dirty="0">
                <a:solidFill>
                  <a:srgbClr val="10CF9B"/>
                </a:solidFill>
                <a:latin typeface="Raleway Light" pitchFamily="34" charset="0"/>
                <a:ea typeface="Raleway Light" pitchFamily="34" charset="-122"/>
                <a:cs typeface="Raleway Light" pitchFamily="34" charset="-120"/>
              </a:rPr>
              <a:t>modulación de la señal</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se realiza mediante técnicas como el control vectorial, que optimiza el rendimiento y la eficiencia del motor.</a:t>
            </a:r>
            <a:endParaRPr lang="en-US" sz="21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1285756"/>
            <a:ext cx="7211854" cy="1552694"/>
          </a:xfrm>
          <a:prstGeom prst="rect">
            <a:avLst/>
          </a:prstGeom>
          <a:noFill/>
          <a:ln/>
        </p:spPr>
        <p:txBody>
          <a:bodyPr wrap="squar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4.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Fundamentos del funcionamiento de los variadores de frecuencia</a:t>
            </a:r>
            <a:endParaRPr lang="en-US" sz="3250" dirty="0"/>
          </a:p>
        </p:txBody>
      </p:sp>
      <p:sp>
        <p:nvSpPr>
          <p:cNvPr id="4" name="Text 1"/>
          <p:cNvSpPr/>
          <p:nvPr/>
        </p:nvSpPr>
        <p:spPr>
          <a:xfrm>
            <a:off x="966073" y="325243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3838932"/>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Para gestionar todo este proceso, el variador cuenta con un </a:t>
            </a:r>
            <a:pPr algn="l" indent="0" marL="0">
              <a:lnSpc>
                <a:spcPts val="2150"/>
              </a:lnSpc>
              <a:buNone/>
            </a:pPr>
            <a:r>
              <a:rPr lang="en-US" sz="2150" b="1" dirty="0">
                <a:solidFill>
                  <a:srgbClr val="0F6FC6"/>
                </a:solidFill>
                <a:latin typeface="Raleway Light" pitchFamily="34" charset="0"/>
                <a:ea typeface="Raleway Light" pitchFamily="34" charset="-122"/>
                <a:cs typeface="Raleway Light" pitchFamily="34" charset="-120"/>
              </a:rPr>
              <a:t>sistema de control</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que recibe las órdenes del usuario o del sistema automatizado. </a:t>
            </a:r>
            <a:endParaRPr lang="en-US" sz="2150" dirty="0"/>
          </a:p>
        </p:txBody>
      </p:sp>
      <p:sp>
        <p:nvSpPr>
          <p:cNvPr id="6" name="Text 3"/>
          <p:cNvSpPr/>
          <p:nvPr/>
        </p:nvSpPr>
        <p:spPr>
          <a:xfrm>
            <a:off x="966073" y="4977408"/>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Este sistema ajusta los parámetros del </a:t>
            </a:r>
            <a:pPr algn="l" indent="0" marL="0">
              <a:lnSpc>
                <a:spcPts val="2150"/>
              </a:lnSpc>
              <a:buNone/>
            </a:pPr>
            <a:r>
              <a:rPr lang="en-US" sz="2150" b="1" dirty="0">
                <a:solidFill>
                  <a:srgbClr val="7CCA62"/>
                </a:solidFill>
                <a:latin typeface="Raleway Light" pitchFamily="34" charset="0"/>
                <a:ea typeface="Raleway Light" pitchFamily="34" charset="-122"/>
                <a:cs typeface="Raleway Light" pitchFamily="34" charset="-120"/>
              </a:rPr>
              <a:t>inversor y del rectificador</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asegurando que el motor funcione en las condiciones deseadas. </a:t>
            </a:r>
            <a:endParaRPr lang="en-US" sz="2150" dirty="0"/>
          </a:p>
        </p:txBody>
      </p:sp>
      <p:sp>
        <p:nvSpPr>
          <p:cNvPr id="7" name="Text 4"/>
          <p:cNvSpPr/>
          <p:nvPr/>
        </p:nvSpPr>
        <p:spPr>
          <a:xfrm>
            <a:off x="966073" y="6115883"/>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Además, incorpora componentes como </a:t>
            </a:r>
            <a:pPr algn="l" indent="0" marL="0">
              <a:lnSpc>
                <a:spcPts val="2150"/>
              </a:lnSpc>
              <a:buNone/>
            </a:pPr>
            <a:r>
              <a:rPr lang="en-US" sz="2150" b="1" dirty="0">
                <a:solidFill>
                  <a:srgbClr val="10CF9B"/>
                </a:solidFill>
                <a:latin typeface="Raleway Light" pitchFamily="34" charset="0"/>
                <a:ea typeface="Raleway Light" pitchFamily="34" charset="-122"/>
                <a:cs typeface="Raleway Light" pitchFamily="34" charset="-120"/>
              </a:rPr>
              <a:t>filtros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para reducir interferencias eléctricas y proteger el sistema contra picos de tensión o sobrecargas.</a:t>
            </a:r>
            <a:endParaRPr lang="en-US" sz="21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679138"/>
            <a:ext cx="7211854" cy="1103948"/>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En resumen, un variador de frecuencia funciona mediante la </a:t>
            </a:r>
            <a:pPr algn="l" indent="0" marL="0">
              <a:lnSpc>
                <a:spcPts val="2150"/>
              </a:lnSpc>
              <a:buNone/>
            </a:pPr>
            <a:r>
              <a:rPr lang="en-US" sz="2150" b="1" dirty="0">
                <a:solidFill>
                  <a:srgbClr val="0F6FC6"/>
                </a:solidFill>
                <a:latin typeface="Raleway Light" pitchFamily="34" charset="0"/>
                <a:ea typeface="Raleway Light" pitchFamily="34" charset="-122"/>
                <a:cs typeface="Raleway Light" pitchFamily="34" charset="-120"/>
              </a:rPr>
              <a:t>conversión de corriente</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alterna en corriente continua y luego en corriente alterna de frecuencia variable, </a:t>
            </a:r>
            <a:pPr algn="l" indent="0" marL="0">
              <a:lnSpc>
                <a:spcPts val="2150"/>
              </a:lnSpc>
              <a:buNone/>
            </a:pPr>
            <a:r>
              <a:rPr lang="en-US" sz="2150" b="1" dirty="0">
                <a:solidFill>
                  <a:srgbClr val="7CCA62"/>
                </a:solidFill>
                <a:latin typeface="Raleway Light" pitchFamily="34" charset="0"/>
                <a:ea typeface="Raleway Light" pitchFamily="34" charset="-122"/>
                <a:cs typeface="Raleway Light" pitchFamily="34" charset="-120"/>
              </a:rPr>
              <a:t>controlada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por un sistema inteligente. </a:t>
            </a:r>
            <a:endParaRPr lang="en-US" sz="2150" dirty="0"/>
          </a:p>
        </p:txBody>
      </p:sp>
      <p:sp>
        <p:nvSpPr>
          <p:cNvPr id="4" name="Text 1"/>
          <p:cNvSpPr/>
          <p:nvPr/>
        </p:nvSpPr>
        <p:spPr>
          <a:xfrm>
            <a:off x="6452473" y="3093601"/>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6452473" y="3680103"/>
            <a:ext cx="7211854" cy="275987"/>
          </a:xfrm>
          <a:prstGeom prst="rect">
            <a:avLst/>
          </a:prstGeom>
          <a:noFill/>
          <a:ln/>
        </p:spPr>
        <p:txBody>
          <a:bodyPr wrap="non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Sus principales elementos: </a:t>
            </a:r>
            <a:endParaRPr lang="en-US" sz="2150" dirty="0"/>
          </a:p>
        </p:txBody>
      </p:sp>
      <p:sp>
        <p:nvSpPr>
          <p:cNvPr id="6" name="Text 3"/>
          <p:cNvSpPr/>
          <p:nvPr/>
        </p:nvSpPr>
        <p:spPr>
          <a:xfrm>
            <a:off x="6452473" y="4266605"/>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El rectificador</a:t>
            </a:r>
            <a:endParaRPr lang="en-US" sz="2150" dirty="0"/>
          </a:p>
        </p:txBody>
      </p:sp>
      <p:sp>
        <p:nvSpPr>
          <p:cNvPr id="7" name="Text 4"/>
          <p:cNvSpPr/>
          <p:nvPr/>
        </p:nvSpPr>
        <p:spPr>
          <a:xfrm>
            <a:off x="6452473" y="4639151"/>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BD0D9"/>
                </a:solidFill>
                <a:latin typeface="Raleway Light" pitchFamily="34" charset="0"/>
                <a:ea typeface="Raleway Light" pitchFamily="34" charset="-122"/>
                <a:cs typeface="Raleway Light" pitchFamily="34" charset="-120"/>
              </a:rPr>
              <a:t>El inversor </a:t>
            </a:r>
            <a:endParaRPr lang="en-US" sz="2150" dirty="0"/>
          </a:p>
        </p:txBody>
      </p:sp>
      <p:sp>
        <p:nvSpPr>
          <p:cNvPr id="8" name="Text 5"/>
          <p:cNvSpPr/>
          <p:nvPr/>
        </p:nvSpPr>
        <p:spPr>
          <a:xfrm>
            <a:off x="6452473" y="5011698"/>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El sistema de control </a:t>
            </a:r>
            <a:endParaRPr lang="en-US" sz="2150" dirty="0"/>
          </a:p>
        </p:txBody>
      </p:sp>
      <p:sp>
        <p:nvSpPr>
          <p:cNvPr id="9" name="Text 6"/>
          <p:cNvSpPr/>
          <p:nvPr/>
        </p:nvSpPr>
        <p:spPr>
          <a:xfrm>
            <a:off x="6452473" y="5384244"/>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Los filtros</a:t>
            </a:r>
            <a:endParaRPr lang="en-US" sz="2150" dirty="0"/>
          </a:p>
        </p:txBody>
      </p:sp>
      <p:sp>
        <p:nvSpPr>
          <p:cNvPr id="10" name="Text 7"/>
          <p:cNvSpPr/>
          <p:nvPr/>
        </p:nvSpPr>
        <p:spPr>
          <a:xfrm>
            <a:off x="6452473" y="5970746"/>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trabajan en conjunto para ofrecer un </a:t>
            </a:r>
            <a:pPr algn="l" indent="0" marL="0">
              <a:lnSpc>
                <a:spcPts val="2150"/>
              </a:lnSpc>
              <a:buNone/>
            </a:pPr>
            <a:r>
              <a:rPr lang="en-US" sz="2150" b="1" dirty="0">
                <a:solidFill>
                  <a:srgbClr val="000000"/>
                </a:solidFill>
                <a:latin typeface="Raleway Light" pitchFamily="34" charset="0"/>
                <a:ea typeface="Raleway Light" pitchFamily="34" charset="-122"/>
                <a:cs typeface="Raleway Light" pitchFamily="34" charset="-120"/>
              </a:rPr>
              <a:t>control eficiente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y seguro del motor, prolongando su vida útil y optimizando su rendimiento.</a:t>
            </a:r>
            <a:endParaRPr lang="en-US" sz="21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450550"/>
          </a:xfrm>
          <a:prstGeom prst="rect">
            <a:avLst/>
          </a:prstGeom>
        </p:spPr>
      </p:pic>
      <p:sp>
        <p:nvSpPr>
          <p:cNvPr id="3" name="Text 0"/>
          <p:cNvSpPr/>
          <p:nvPr/>
        </p:nvSpPr>
        <p:spPr>
          <a:xfrm>
            <a:off x="966073" y="4822269"/>
            <a:ext cx="8384143" cy="517565"/>
          </a:xfrm>
          <a:prstGeom prst="rect">
            <a:avLst/>
          </a:prstGeom>
          <a:noFill/>
          <a:ln/>
        </p:spPr>
        <p:txBody>
          <a:bodyPr wrap="non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5.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Principales aplicaciones de un VFD</a:t>
            </a:r>
            <a:endParaRPr lang="en-US" sz="3250" dirty="0"/>
          </a:p>
        </p:txBody>
      </p:sp>
      <p:sp>
        <p:nvSpPr>
          <p:cNvPr id="4" name="Text 1"/>
          <p:cNvSpPr/>
          <p:nvPr/>
        </p:nvSpPr>
        <p:spPr>
          <a:xfrm>
            <a:off x="966073" y="5753814"/>
            <a:ext cx="12698254" cy="1103948"/>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666666"/>
                </a:solidFill>
                <a:latin typeface="Raleway Light" pitchFamily="34" charset="0"/>
                <a:ea typeface="Raleway Light" pitchFamily="34" charset="-122"/>
                <a:cs typeface="Raleway Light" pitchFamily="34" charset="-120"/>
              </a:rPr>
              <a:t>Cintas transportadoras</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Los variadores de frecuencia permiten ajustar la velocidad de las cintas transportadoras para mover productos de manera suave y controlada. Esto ayuda a evitar golpes o deslizamientos, optimizando el proceso de producción y reduciendo el desgaste de los equipos.</a:t>
            </a:r>
            <a:endParaRPr lang="en-US" sz="21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771763"/>
            <a:ext cx="4140637" cy="517565"/>
          </a:xfrm>
          <a:prstGeom prst="rect">
            <a:avLst/>
          </a:prstGeom>
          <a:noFill/>
          <a:ln/>
        </p:spPr>
        <p:txBody>
          <a:bodyPr wrap="none" lIns="0" tIns="0" rIns="0" bIns="0" rtlCol="0" anchor="t"/>
          <a:lstStyle/>
          <a:p>
            <a:pPr algn="l" indent="0" marL="0">
              <a:lnSpc>
                <a:spcPts val="4050"/>
              </a:lnSpc>
              <a:buNone/>
            </a:pPr>
            <a:endParaRPr lang="en-US" sz="3250" dirty="0"/>
          </a:p>
        </p:txBody>
      </p:sp>
      <p:sp>
        <p:nvSpPr>
          <p:cNvPr id="4" name="Text 1"/>
          <p:cNvSpPr/>
          <p:nvPr/>
        </p:nvSpPr>
        <p:spPr>
          <a:xfrm>
            <a:off x="966073" y="170330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28981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87631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462814"/>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4049316"/>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Bombas en sistemas de agua y alcantarillado</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En plantas de tratamiento de agua, los variadores regulan la velocidad de las bombas según la demanda, ahorrando energía y manteniendo niveles constantes. Esto evita el funcionamiento en exceso y prolonga la vida útil de las bombas.</a:t>
            </a:r>
            <a:endParaRPr lang="en-US" sz="2150" dirty="0"/>
          </a:p>
        </p:txBody>
      </p:sp>
      <p:sp>
        <p:nvSpPr>
          <p:cNvPr id="9" name="Text 6"/>
          <p:cNvSpPr/>
          <p:nvPr/>
        </p:nvSpPr>
        <p:spPr>
          <a:xfrm>
            <a:off x="966073" y="5801797"/>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Ventiladores industriales</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Permiten controlar la velocidad de los ventiladores para ajustar la circulación de aire o gases en procesos industriales. Esto mejora la eficiencia energética y asegura un ambiente de trabajo más seguro y controlado.</a:t>
            </a:r>
            <a:endParaRPr lang="en-US" sz="21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553"/>
          </a:xfrm>
          <a:prstGeom prst="rect">
            <a:avLst/>
          </a:prstGeom>
        </p:spPr>
      </p:pic>
      <p:sp>
        <p:nvSpPr>
          <p:cNvPr id="3" name="Text 0"/>
          <p:cNvSpPr/>
          <p:nvPr/>
        </p:nvSpPr>
        <p:spPr>
          <a:xfrm>
            <a:off x="6449854" y="1004649"/>
            <a:ext cx="7217093" cy="1651635"/>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Elevadores y escaleras mecánicas</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Los variadores proporcionan un arranque suave y controlado, reduciendo el impacto en la estructura y mejorando la comodidad de los usuarios. Además, permiten ajustar la velocidad según la carga y la demanda.</a:t>
            </a:r>
            <a:endParaRPr lang="en-US" sz="2150" dirty="0"/>
          </a:p>
        </p:txBody>
      </p:sp>
      <p:sp>
        <p:nvSpPr>
          <p:cNvPr id="4" name="Text 1"/>
          <p:cNvSpPr/>
          <p:nvPr/>
        </p:nvSpPr>
        <p:spPr>
          <a:xfrm>
            <a:off x="6449854" y="2965966"/>
            <a:ext cx="7217093" cy="275273"/>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6449854" y="3550920"/>
            <a:ext cx="7217093" cy="1651635"/>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Molinos y mezcladoras</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En procesos de molienda o mezcla, los variadores ajustan la velocidad de los motores para obtener la textura o el tiempo de proceso deseado. Esto garantiza mayor precisión y eficiencia en la producción.</a:t>
            </a:r>
            <a:endParaRPr lang="en-US" sz="2150" dirty="0"/>
          </a:p>
        </p:txBody>
      </p:sp>
      <p:sp>
        <p:nvSpPr>
          <p:cNvPr id="6" name="Text 3"/>
          <p:cNvSpPr/>
          <p:nvPr/>
        </p:nvSpPr>
        <p:spPr>
          <a:xfrm>
            <a:off x="6449854" y="5512237"/>
            <a:ext cx="7217093" cy="275273"/>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6449854" y="6097191"/>
            <a:ext cx="7217093" cy="1376363"/>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Sistemas de climatización y aire acondicionado</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Permiten ajustar la velocidad de los compresores y ventiladores en sistemas HVAC, optimizando el consumo energético y manteniendo condiciones ambientales estables y confortables.</a:t>
            </a:r>
            <a:endParaRPr lang="en-US" sz="21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450550"/>
          </a:xfrm>
          <a:prstGeom prst="rect">
            <a:avLst/>
          </a:prstGeom>
        </p:spPr>
      </p:pic>
      <p:sp>
        <p:nvSpPr>
          <p:cNvPr id="3" name="Text 0"/>
          <p:cNvSpPr/>
          <p:nvPr/>
        </p:nvSpPr>
        <p:spPr>
          <a:xfrm>
            <a:off x="966073" y="4546283"/>
            <a:ext cx="9453801" cy="517565"/>
          </a:xfrm>
          <a:prstGeom prst="rect">
            <a:avLst/>
          </a:prstGeom>
          <a:noFill/>
          <a:ln/>
        </p:spPr>
        <p:txBody>
          <a:bodyPr wrap="non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6.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Cuidados y mantenimiento preventivos</a:t>
            </a:r>
            <a:endParaRPr lang="en-US" sz="3250" dirty="0"/>
          </a:p>
        </p:txBody>
      </p:sp>
      <p:sp>
        <p:nvSpPr>
          <p:cNvPr id="4" name="Text 1"/>
          <p:cNvSpPr/>
          <p:nvPr/>
        </p:nvSpPr>
        <p:spPr>
          <a:xfrm>
            <a:off x="966073" y="5477828"/>
            <a:ext cx="126982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Inspección visual regular</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Es importante realizar inspecciones visuales periódicas del variador de frecuencia. Revisa que no haya signos de polvo, suciedad, humedad o corrosión en la carcasa y en las conexiones eléctricas. Mantener el equipo limpio ayuda a prevenir sobrecalentamientos y fallos prematuros. Además, verifica que los ventiladores y rejillas de ventilación estén libres de obstrucciones para asegurar una buena circulación de aire.</a:t>
            </a:r>
            <a:endParaRPr lang="en-US" sz="21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785574"/>
            <a:ext cx="4140637" cy="517565"/>
          </a:xfrm>
          <a:prstGeom prst="rect">
            <a:avLst/>
          </a:prstGeom>
          <a:noFill/>
          <a:ln/>
        </p:spPr>
        <p:txBody>
          <a:bodyPr wrap="none" lIns="0" tIns="0" rIns="0" bIns="0" rtlCol="0" anchor="t"/>
          <a:lstStyle/>
          <a:p>
            <a:pPr algn="l" indent="0" marL="0">
              <a:lnSpc>
                <a:spcPts val="4050"/>
              </a:lnSpc>
              <a:buNone/>
            </a:pPr>
            <a:endParaRPr lang="en-US" sz="3250" dirty="0"/>
          </a:p>
        </p:txBody>
      </p:sp>
      <p:sp>
        <p:nvSpPr>
          <p:cNvPr id="4" name="Text 1"/>
          <p:cNvSpPr/>
          <p:nvPr/>
        </p:nvSpPr>
        <p:spPr>
          <a:xfrm>
            <a:off x="966073" y="171711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303621"/>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890123"/>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476625"/>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4063127"/>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649629"/>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Limpieza y control del ambiente</a:t>
            </a:r>
            <a:endParaRPr lang="en-US" sz="2150" dirty="0"/>
          </a:p>
        </p:txBody>
      </p:sp>
      <p:sp>
        <p:nvSpPr>
          <p:cNvPr id="10" name="Text 7"/>
          <p:cNvSpPr/>
          <p:nvPr/>
        </p:nvSpPr>
        <p:spPr>
          <a:xfrm>
            <a:off x="966073" y="5236131"/>
            <a:ext cx="7211854" cy="2207895"/>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El ambiente donde se instala el variador debe ser limpio, seco y con buena ventilación. Evita lugares con polvo excesivo, vapores corrosivos o temperaturas extremas. Si el equipo está en un entorno polvoriento, considera usar filtros o cubiertas protectoras. Mantener un ambiente adecuado ayuda a reducir el riesgo de fallos por acumulación de suciedad o sobrecalentamiento.</a:t>
            </a:r>
            <a:endParaRPr lang="en-US" sz="21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23753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6452473" y="182403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6452473" y="241053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6452473" y="2997041"/>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6452473" y="3583543"/>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6452473" y="4170045"/>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Revisión de conexiones eléctricas</a:t>
            </a:r>
            <a:endParaRPr lang="en-US" sz="2150" dirty="0"/>
          </a:p>
        </p:txBody>
      </p:sp>
      <p:sp>
        <p:nvSpPr>
          <p:cNvPr id="9" name="Text 6"/>
          <p:cNvSpPr/>
          <p:nvPr/>
        </p:nvSpPr>
        <p:spPr>
          <a:xfrm>
            <a:off x="6452473" y="4756547"/>
            <a:ext cx="7211854" cy="2483882"/>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Las conexiones eléctricas deben revisarse periódicamente para asegurarse de que estén firmes y sin signos de desgaste o quemaduras. Los cables sueltos o dañados pueden causar cortocircuitos o fallos en el variador. Si detectas conexiones flojas o cables en mal estado, realiza los ajustes o reemplazos necesarios con personal calificado. Esto garantiza un funcionamiento seguro y eficiente.</a:t>
            </a:r>
            <a:endParaRPr lang="en-US" sz="21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450550"/>
          </a:xfrm>
          <a:prstGeom prst="rect">
            <a:avLst/>
          </a:prstGeom>
        </p:spPr>
      </p:pic>
      <p:sp>
        <p:nvSpPr>
          <p:cNvPr id="3" name="Text 0"/>
          <p:cNvSpPr/>
          <p:nvPr/>
        </p:nvSpPr>
        <p:spPr>
          <a:xfrm>
            <a:off x="966073" y="4980980"/>
            <a:ext cx="126982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BD0D9"/>
                </a:solidFill>
                <a:latin typeface="Raleway Light" pitchFamily="34" charset="0"/>
                <a:ea typeface="Raleway Light" pitchFamily="34" charset="-122"/>
                <a:cs typeface="Raleway Light" pitchFamily="34" charset="-120"/>
              </a:rPr>
              <a:t>Monitoreo de parámetros de operación.</a:t>
            </a:r>
            <a:endParaRPr lang="en-US" sz="2150" dirty="0"/>
          </a:p>
        </p:txBody>
      </p:sp>
      <p:sp>
        <p:nvSpPr>
          <p:cNvPr id="4" name="Text 1"/>
          <p:cNvSpPr/>
          <p:nvPr/>
        </p:nvSpPr>
        <p:spPr>
          <a:xfrm>
            <a:off x="966073" y="5567482"/>
            <a:ext cx="12698254" cy="1379934"/>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Utiliza las funciones de monitoreo del variador para revisar parámetros como la temperatura, la corriente y la tensión. Si notas valores fuera de los rangos normales, puede ser señal de un problema que requiere atención. La detección temprana de anomalías ayuda a prevenir fallos mayores y a prolongar la vida útil del equipo. Además, lleva un registro de estos datos para detectar tendencias y planificar mantenimientos preventivos.</a:t>
            </a:r>
            <a:endParaRPr lang="en-US" sz="21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15564" y="729972"/>
            <a:ext cx="3982045" cy="497800"/>
          </a:xfrm>
          <a:prstGeom prst="rect">
            <a:avLst/>
          </a:prstGeom>
          <a:noFill/>
          <a:ln/>
        </p:spPr>
        <p:txBody>
          <a:bodyPr wrap="none" lIns="0" tIns="0" rIns="0" bIns="0" rtlCol="0" anchor="t"/>
          <a:lstStyle/>
          <a:p>
            <a:pPr algn="l" indent="0" marL="0">
              <a:lnSpc>
                <a:spcPts val="3900"/>
              </a:lnSpc>
              <a:buNone/>
            </a:pPr>
            <a:r>
              <a:rPr lang="en-US" sz="3100" b="1" dirty="0">
                <a:solidFill>
                  <a:srgbClr val="086FB0"/>
                </a:solidFill>
                <a:latin typeface="Raleway Bold" pitchFamily="34" charset="0"/>
                <a:ea typeface="Raleway Bold" pitchFamily="34" charset="-122"/>
                <a:cs typeface="Raleway Bold" pitchFamily="34" charset="-120"/>
              </a:rPr>
              <a:t>Temario</a:t>
            </a:r>
            <a:endParaRPr lang="en-US" sz="3100" dirty="0"/>
          </a:p>
        </p:txBody>
      </p:sp>
      <p:sp>
        <p:nvSpPr>
          <p:cNvPr id="4" name="Text 1"/>
          <p:cNvSpPr/>
          <p:nvPr/>
        </p:nvSpPr>
        <p:spPr>
          <a:xfrm>
            <a:off x="6415564" y="1625918"/>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1. </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Objetivo</a:t>
            </a:r>
            <a:endParaRPr lang="en-US" sz="2050" dirty="0"/>
          </a:p>
        </p:txBody>
      </p:sp>
      <p:sp>
        <p:nvSpPr>
          <p:cNvPr id="5" name="Text 2"/>
          <p:cNvSpPr/>
          <p:nvPr/>
        </p:nvSpPr>
        <p:spPr>
          <a:xfrm>
            <a:off x="6415564" y="2190036"/>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2. </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Campo de aplicación</a:t>
            </a:r>
            <a:endParaRPr lang="en-US" sz="2050" dirty="0"/>
          </a:p>
        </p:txBody>
      </p:sp>
      <p:sp>
        <p:nvSpPr>
          <p:cNvPr id="6" name="Text 3"/>
          <p:cNvSpPr/>
          <p:nvPr/>
        </p:nvSpPr>
        <p:spPr>
          <a:xfrm>
            <a:off x="6415564" y="2754154"/>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3</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 Definiciones</a:t>
            </a:r>
            <a:endParaRPr lang="en-US" sz="2050" dirty="0"/>
          </a:p>
        </p:txBody>
      </p:sp>
      <p:sp>
        <p:nvSpPr>
          <p:cNvPr id="7" name="Text 4"/>
          <p:cNvSpPr/>
          <p:nvPr/>
        </p:nvSpPr>
        <p:spPr>
          <a:xfrm>
            <a:off x="6415564" y="3318272"/>
            <a:ext cx="7285673" cy="531019"/>
          </a:xfrm>
          <a:prstGeom prst="rect">
            <a:avLst/>
          </a:prstGeom>
          <a:noFill/>
          <a:ln/>
        </p:spPr>
        <p:txBody>
          <a:bodyPr wrap="squar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4. </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Fundamentos del funcionamiento de los variadores de frecuencia</a:t>
            </a:r>
            <a:endParaRPr lang="en-US" sz="2050" dirty="0"/>
          </a:p>
        </p:txBody>
      </p:sp>
      <p:sp>
        <p:nvSpPr>
          <p:cNvPr id="8" name="Text 5"/>
          <p:cNvSpPr/>
          <p:nvPr/>
        </p:nvSpPr>
        <p:spPr>
          <a:xfrm>
            <a:off x="6415564" y="4147899"/>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5.</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 Principales aplicaciones de un variador de frecuencia.</a:t>
            </a:r>
            <a:endParaRPr lang="en-US" sz="2050" dirty="0"/>
          </a:p>
        </p:txBody>
      </p:sp>
      <p:sp>
        <p:nvSpPr>
          <p:cNvPr id="9" name="Text 6"/>
          <p:cNvSpPr/>
          <p:nvPr/>
        </p:nvSpPr>
        <p:spPr>
          <a:xfrm>
            <a:off x="6415564" y="4712018"/>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6. </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Cuidados y mantenimiento preventivo</a:t>
            </a:r>
            <a:endParaRPr lang="en-US" sz="2050" dirty="0"/>
          </a:p>
        </p:txBody>
      </p:sp>
      <p:sp>
        <p:nvSpPr>
          <p:cNvPr id="10" name="Text 7"/>
          <p:cNvSpPr/>
          <p:nvPr/>
        </p:nvSpPr>
        <p:spPr>
          <a:xfrm>
            <a:off x="6415564" y="5276136"/>
            <a:ext cx="7285673" cy="531019"/>
          </a:xfrm>
          <a:prstGeom prst="rect">
            <a:avLst/>
          </a:prstGeom>
          <a:noFill/>
          <a:ln/>
        </p:spPr>
        <p:txBody>
          <a:bodyPr wrap="squar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7.</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 Buenas prácticas y precauciones al usar variadores de frecuencia</a:t>
            </a:r>
            <a:endParaRPr lang="en-US" sz="2050" dirty="0"/>
          </a:p>
        </p:txBody>
      </p:sp>
      <p:sp>
        <p:nvSpPr>
          <p:cNvPr id="11" name="Text 8"/>
          <p:cNvSpPr/>
          <p:nvPr/>
        </p:nvSpPr>
        <p:spPr>
          <a:xfrm>
            <a:off x="6415564" y="6105763"/>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8. </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EPP obligatorio para operar un VFD</a:t>
            </a:r>
            <a:endParaRPr lang="en-US" sz="2050" dirty="0"/>
          </a:p>
        </p:txBody>
      </p:sp>
      <p:sp>
        <p:nvSpPr>
          <p:cNvPr id="12" name="Text 9"/>
          <p:cNvSpPr/>
          <p:nvPr/>
        </p:nvSpPr>
        <p:spPr>
          <a:xfrm>
            <a:off x="6415564" y="6669881"/>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9.</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 Unidades de verificación </a:t>
            </a:r>
            <a:endParaRPr lang="en-US" sz="2050" dirty="0"/>
          </a:p>
        </p:txBody>
      </p:sp>
      <p:sp>
        <p:nvSpPr>
          <p:cNvPr id="13" name="Text 10"/>
          <p:cNvSpPr/>
          <p:nvPr/>
        </p:nvSpPr>
        <p:spPr>
          <a:xfrm>
            <a:off x="6415564" y="7233999"/>
            <a:ext cx="7285673" cy="265509"/>
          </a:xfrm>
          <a:prstGeom prst="rect">
            <a:avLst/>
          </a:prstGeom>
          <a:noFill/>
          <a:ln/>
        </p:spPr>
        <p:txBody>
          <a:bodyPr wrap="none" lIns="0" tIns="0" rIns="0" bIns="0" rtlCol="0" anchor="t"/>
          <a:lstStyle/>
          <a:p>
            <a:pPr algn="l" indent="0" marL="0">
              <a:lnSpc>
                <a:spcPts val="2050"/>
              </a:lnSpc>
              <a:buNone/>
            </a:pPr>
            <a:r>
              <a:rPr lang="en-US" sz="2050" b="1" dirty="0">
                <a:solidFill>
                  <a:srgbClr val="0F6FC6"/>
                </a:solidFill>
                <a:latin typeface="Raleway Light" pitchFamily="34" charset="0"/>
                <a:ea typeface="Raleway Light" pitchFamily="34" charset="-122"/>
                <a:cs typeface="Raleway Light" pitchFamily="34" charset="-120"/>
              </a:rPr>
              <a:t>10.</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 Bibliografía</a:t>
            </a:r>
            <a:endParaRPr lang="en-US" sz="2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123753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82403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41053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997041"/>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583543"/>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4170045"/>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Actualización de firmware y calibraciones</a:t>
            </a:r>
            <a:endParaRPr lang="en-US" sz="2150" dirty="0"/>
          </a:p>
        </p:txBody>
      </p:sp>
      <p:sp>
        <p:nvSpPr>
          <p:cNvPr id="9" name="Text 6"/>
          <p:cNvSpPr/>
          <p:nvPr/>
        </p:nvSpPr>
        <p:spPr>
          <a:xfrm>
            <a:off x="966073" y="4756547"/>
            <a:ext cx="7211854" cy="2483882"/>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Mantén el firmware del variador actualizado según las recomendaciones del fabricante. Las actualizaciones pueden incluir mejoras en el rendimiento y correcciones de errores. También, realiza calibraciones periódicas si el equipo lo requiere, para asegurar que los controles y funciones operen con precisión. Esto ayuda a mantener el variador en óptimas condiciones y a aprovechar al máximo sus capacidades.</a:t>
            </a:r>
            <a:endParaRPr lang="en-US" sz="21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082278"/>
            <a:ext cx="7211854" cy="551974"/>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Capacitación y registro de mantenimiento</a:t>
            </a:r>
            <a:endParaRPr lang="en-US" sz="2150" dirty="0"/>
          </a:p>
        </p:txBody>
      </p:sp>
      <p:sp>
        <p:nvSpPr>
          <p:cNvPr id="4" name="Text 1"/>
          <p:cNvSpPr/>
          <p:nvPr/>
        </p:nvSpPr>
        <p:spPr>
          <a:xfrm>
            <a:off x="6452473" y="1944767"/>
            <a:ext cx="7211854" cy="1931908"/>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Finalmente, capacita al personal encargado en el manejo y mantenimiento del variador. Lleva un registro detallado de todas las inspecciones, limpiezas, reparaciones y actualizaciones realizadas. Un buen registro facilita la detección de patrones y la planificación de futuras acciones preventivas, además de garantizar un uso correcto y seguro del equipo.</a:t>
            </a:r>
            <a:endParaRPr lang="en-US" sz="2150" dirty="0"/>
          </a:p>
        </p:txBody>
      </p:sp>
      <p:sp>
        <p:nvSpPr>
          <p:cNvPr id="5" name="Text 2"/>
          <p:cNvSpPr/>
          <p:nvPr/>
        </p:nvSpPr>
        <p:spPr>
          <a:xfrm>
            <a:off x="6452473" y="418719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6452473" y="477369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6452473" y="5360194"/>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6452473" y="594669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6452473" y="653319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6452473" y="711969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52857" y="749022"/>
            <a:ext cx="7238286" cy="1020842"/>
          </a:xfrm>
          <a:prstGeom prst="rect">
            <a:avLst/>
          </a:prstGeom>
          <a:noFill/>
          <a:ln/>
        </p:spPr>
        <p:txBody>
          <a:bodyPr wrap="square" lIns="0" tIns="0" rIns="0" bIns="0" rtlCol="0" anchor="t"/>
          <a:lstStyle/>
          <a:p>
            <a:pPr algn="l" indent="0" marL="0">
              <a:lnSpc>
                <a:spcPts val="4000"/>
              </a:lnSpc>
              <a:buNone/>
            </a:pPr>
            <a:r>
              <a:rPr lang="en-US" sz="3200" b="1" dirty="0">
                <a:solidFill>
                  <a:srgbClr val="086FB0"/>
                </a:solidFill>
                <a:latin typeface="Raleway Bold" pitchFamily="34" charset="0"/>
                <a:ea typeface="Raleway Bold" pitchFamily="34" charset="-122"/>
                <a:cs typeface="Raleway Bold" pitchFamily="34" charset="-120"/>
              </a:rPr>
              <a:t>6. </a:t>
            </a:r>
            <a:pPr algn="l" indent="0" marL="0">
              <a:lnSpc>
                <a:spcPts val="4000"/>
              </a:lnSpc>
              <a:buNone/>
            </a:pPr>
            <a:r>
              <a:rPr lang="en-US" sz="3200" b="1" dirty="0">
                <a:solidFill>
                  <a:srgbClr val="086FB0"/>
                </a:solidFill>
                <a:latin typeface="Raleway Bold" pitchFamily="34" charset="0"/>
                <a:ea typeface="Raleway Bold" pitchFamily="34" charset="-122"/>
                <a:cs typeface="Raleway Bold" pitchFamily="34" charset="-120"/>
              </a:rPr>
              <a:t>Cuidados y mantenimiento preventivos.</a:t>
            </a:r>
            <a:endParaRPr lang="en-US" sz="3200" dirty="0"/>
          </a:p>
        </p:txBody>
      </p:sp>
      <p:sp>
        <p:nvSpPr>
          <p:cNvPr id="4" name="Text 1"/>
          <p:cNvSpPr/>
          <p:nvPr/>
        </p:nvSpPr>
        <p:spPr>
          <a:xfrm>
            <a:off x="952857" y="2178248"/>
            <a:ext cx="7238286" cy="544592"/>
          </a:xfrm>
          <a:prstGeom prst="rect">
            <a:avLst/>
          </a:prstGeom>
          <a:noFill/>
          <a:ln/>
        </p:spPr>
        <p:txBody>
          <a:bodyPr wrap="square" lIns="0" tIns="0" rIns="0" bIns="0" rtlCol="0" anchor="t"/>
          <a:lstStyle/>
          <a:p>
            <a:pPr algn="l" indent="0" marL="0">
              <a:lnSpc>
                <a:spcPts val="2100"/>
              </a:lnSpc>
              <a:buNone/>
            </a:pPr>
            <a:r>
              <a:rPr lang="en-US" sz="2100" dirty="0">
                <a:solidFill>
                  <a:srgbClr val="666666"/>
                </a:solidFill>
                <a:latin typeface="Raleway Light" pitchFamily="34" charset="0"/>
                <a:ea typeface="Raleway Light" pitchFamily="34" charset="-122"/>
                <a:cs typeface="Raleway Light" pitchFamily="34" charset="-120"/>
              </a:rPr>
              <a:t>Al realizar un mantenimiento se tiene que documentar la siguiente información:</a:t>
            </a:r>
            <a:endParaRPr lang="en-US" sz="2100" dirty="0"/>
          </a:p>
        </p:txBody>
      </p:sp>
      <p:sp>
        <p:nvSpPr>
          <p:cNvPr id="5" name="Text 2"/>
          <p:cNvSpPr/>
          <p:nvPr/>
        </p:nvSpPr>
        <p:spPr>
          <a:xfrm>
            <a:off x="952857" y="3029069"/>
            <a:ext cx="7238286" cy="272296"/>
          </a:xfrm>
          <a:prstGeom prst="rect">
            <a:avLst/>
          </a:prstGeom>
          <a:noFill/>
          <a:ln/>
        </p:spPr>
        <p:txBody>
          <a:bodyPr wrap="none" lIns="0" tIns="0" rIns="0" bIns="0" rtlCol="0" anchor="t"/>
          <a:lstStyle/>
          <a:p>
            <a:pPr algn="l" marL="342900" indent="-342900">
              <a:lnSpc>
                <a:spcPts val="2100"/>
              </a:lnSpc>
              <a:buSzPct val="100000"/>
              <a:buChar char="•"/>
            </a:pPr>
            <a:r>
              <a:rPr lang="en-US" sz="2100" b="1" dirty="0">
                <a:solidFill>
                  <a:srgbClr val="0F6FC6"/>
                </a:solidFill>
                <a:latin typeface="Raleway Light" pitchFamily="34" charset="0"/>
                <a:ea typeface="Raleway Light" pitchFamily="34" charset="-122"/>
                <a:cs typeface="Raleway Light" pitchFamily="34" charset="-120"/>
              </a:rPr>
              <a:t>Datos generales del equipo.</a:t>
            </a:r>
            <a:endParaRPr lang="en-US" sz="2100" dirty="0"/>
          </a:p>
        </p:txBody>
      </p:sp>
      <p:sp>
        <p:nvSpPr>
          <p:cNvPr id="6" name="Text 3"/>
          <p:cNvSpPr/>
          <p:nvPr/>
        </p:nvSpPr>
        <p:spPr>
          <a:xfrm>
            <a:off x="952857" y="3396615"/>
            <a:ext cx="7238286" cy="272296"/>
          </a:xfrm>
          <a:prstGeom prst="rect">
            <a:avLst/>
          </a:prstGeom>
          <a:noFill/>
          <a:ln/>
        </p:spPr>
        <p:txBody>
          <a:bodyPr wrap="none" lIns="0" tIns="0" rIns="0" bIns="0" rtlCol="0" anchor="t"/>
          <a:lstStyle/>
          <a:p>
            <a:pPr algn="l" lvl="1" marL="685800" indent="-342900">
              <a:lnSpc>
                <a:spcPts val="2100"/>
              </a:lnSpc>
              <a:buSzPct val="100000"/>
              <a:buChar char="•"/>
            </a:pPr>
            <a:r>
              <a:rPr lang="en-US" sz="2100" dirty="0">
                <a:solidFill>
                  <a:srgbClr val="666666"/>
                </a:solidFill>
                <a:latin typeface="Raleway Light" pitchFamily="34" charset="0"/>
                <a:ea typeface="Raleway Light" pitchFamily="34" charset="-122"/>
                <a:cs typeface="Raleway Light" pitchFamily="34" charset="-120"/>
              </a:rPr>
              <a:t>Marca, modelo y número de serie del variador.</a:t>
            </a:r>
            <a:endParaRPr lang="en-US" sz="2100" dirty="0"/>
          </a:p>
        </p:txBody>
      </p:sp>
      <p:sp>
        <p:nvSpPr>
          <p:cNvPr id="7" name="Text 4"/>
          <p:cNvSpPr/>
          <p:nvPr/>
        </p:nvSpPr>
        <p:spPr>
          <a:xfrm>
            <a:off x="952857" y="3764161"/>
            <a:ext cx="7238286" cy="272296"/>
          </a:xfrm>
          <a:prstGeom prst="rect">
            <a:avLst/>
          </a:prstGeom>
          <a:noFill/>
          <a:ln/>
        </p:spPr>
        <p:txBody>
          <a:bodyPr wrap="none" lIns="0" tIns="0" rIns="0" bIns="0" rtlCol="0" anchor="t"/>
          <a:lstStyle/>
          <a:p>
            <a:pPr algn="l" lvl="1" marL="685800" indent="-342900">
              <a:lnSpc>
                <a:spcPts val="2100"/>
              </a:lnSpc>
              <a:buSzPct val="100000"/>
              <a:buChar char="•"/>
            </a:pPr>
            <a:r>
              <a:rPr lang="en-US" sz="2100" dirty="0">
                <a:solidFill>
                  <a:srgbClr val="666666"/>
                </a:solidFill>
                <a:latin typeface="Raleway Light" pitchFamily="34" charset="0"/>
                <a:ea typeface="Raleway Light" pitchFamily="34" charset="-122"/>
                <a:cs typeface="Raleway Light" pitchFamily="34" charset="-120"/>
              </a:rPr>
              <a:t>Potencia (HP o kW) y voltaje de operación.</a:t>
            </a:r>
            <a:endParaRPr lang="en-US" sz="2100" dirty="0"/>
          </a:p>
        </p:txBody>
      </p:sp>
      <p:sp>
        <p:nvSpPr>
          <p:cNvPr id="8" name="Text 5"/>
          <p:cNvSpPr/>
          <p:nvPr/>
        </p:nvSpPr>
        <p:spPr>
          <a:xfrm>
            <a:off x="952857" y="4131707"/>
            <a:ext cx="7238286" cy="544592"/>
          </a:xfrm>
          <a:prstGeom prst="rect">
            <a:avLst/>
          </a:prstGeom>
          <a:noFill/>
          <a:ln/>
        </p:spPr>
        <p:txBody>
          <a:bodyPr wrap="square" lIns="0" tIns="0" rIns="0" bIns="0" rtlCol="0" anchor="t"/>
          <a:lstStyle/>
          <a:p>
            <a:pPr algn="l" lvl="1" marL="685800" indent="-342900">
              <a:lnSpc>
                <a:spcPts val="2100"/>
              </a:lnSpc>
              <a:buSzPct val="100000"/>
              <a:buChar char="•"/>
            </a:pPr>
            <a:r>
              <a:rPr lang="en-US" sz="2100" dirty="0">
                <a:solidFill>
                  <a:srgbClr val="666666"/>
                </a:solidFill>
                <a:latin typeface="Raleway Light" pitchFamily="34" charset="0"/>
                <a:ea typeface="Raleway Light" pitchFamily="34" charset="-122"/>
                <a:cs typeface="Raleway Light" pitchFamily="34" charset="-120"/>
              </a:rPr>
              <a:t>Ubicación física del variador (línea, máquina, área, etc.).</a:t>
            </a:r>
            <a:endParaRPr lang="en-US" sz="2100" dirty="0"/>
          </a:p>
        </p:txBody>
      </p:sp>
      <p:sp>
        <p:nvSpPr>
          <p:cNvPr id="9" name="Text 6"/>
          <p:cNvSpPr/>
          <p:nvPr/>
        </p:nvSpPr>
        <p:spPr>
          <a:xfrm>
            <a:off x="952857" y="4982528"/>
            <a:ext cx="7238286" cy="272296"/>
          </a:xfrm>
          <a:prstGeom prst="rect">
            <a:avLst/>
          </a:prstGeom>
          <a:noFill/>
          <a:ln/>
        </p:spPr>
        <p:txBody>
          <a:bodyPr wrap="none" lIns="0" tIns="0" rIns="0" bIns="0" rtlCol="0" anchor="t"/>
          <a:lstStyle/>
          <a:p>
            <a:pPr algn="l" indent="0" marL="0">
              <a:lnSpc>
                <a:spcPts val="2100"/>
              </a:lnSpc>
              <a:buNone/>
            </a:pPr>
            <a:endParaRPr lang="en-US" sz="2100" dirty="0"/>
          </a:p>
        </p:txBody>
      </p:sp>
      <p:sp>
        <p:nvSpPr>
          <p:cNvPr id="10" name="Text 7"/>
          <p:cNvSpPr/>
          <p:nvPr/>
        </p:nvSpPr>
        <p:spPr>
          <a:xfrm>
            <a:off x="952857" y="5561052"/>
            <a:ext cx="7238286" cy="272296"/>
          </a:xfrm>
          <a:prstGeom prst="rect">
            <a:avLst/>
          </a:prstGeom>
          <a:noFill/>
          <a:ln/>
        </p:spPr>
        <p:txBody>
          <a:bodyPr wrap="none" lIns="0" tIns="0" rIns="0" bIns="0" rtlCol="0" anchor="t"/>
          <a:lstStyle/>
          <a:p>
            <a:pPr algn="l" marL="342900" indent="-342900">
              <a:lnSpc>
                <a:spcPts val="2100"/>
              </a:lnSpc>
              <a:buSzPct val="100000"/>
              <a:buChar char="•"/>
            </a:pPr>
            <a:r>
              <a:rPr lang="en-US" sz="2100" b="1" dirty="0">
                <a:solidFill>
                  <a:srgbClr val="7CCA62"/>
                </a:solidFill>
                <a:latin typeface="Raleway Light" pitchFamily="34" charset="0"/>
                <a:ea typeface="Raleway Light" pitchFamily="34" charset="-122"/>
                <a:cs typeface="Raleway Light" pitchFamily="34" charset="-120"/>
              </a:rPr>
              <a:t>Fecha y tipo de mantenimiento.</a:t>
            </a:r>
            <a:endParaRPr lang="en-US" sz="2100" dirty="0"/>
          </a:p>
        </p:txBody>
      </p:sp>
      <p:sp>
        <p:nvSpPr>
          <p:cNvPr id="11" name="Text 8"/>
          <p:cNvSpPr/>
          <p:nvPr/>
        </p:nvSpPr>
        <p:spPr>
          <a:xfrm>
            <a:off x="952857" y="5928598"/>
            <a:ext cx="7238286" cy="272296"/>
          </a:xfrm>
          <a:prstGeom prst="rect">
            <a:avLst/>
          </a:prstGeom>
          <a:noFill/>
          <a:ln/>
        </p:spPr>
        <p:txBody>
          <a:bodyPr wrap="none" lIns="0" tIns="0" rIns="0" bIns="0" rtlCol="0" anchor="t"/>
          <a:lstStyle/>
          <a:p>
            <a:pPr algn="l" lvl="1" marL="685800" indent="-342900">
              <a:lnSpc>
                <a:spcPts val="2100"/>
              </a:lnSpc>
              <a:buSzPct val="100000"/>
              <a:buChar char="•"/>
            </a:pPr>
            <a:r>
              <a:rPr lang="en-US" sz="2100" dirty="0">
                <a:solidFill>
                  <a:srgbClr val="666666"/>
                </a:solidFill>
                <a:latin typeface="Raleway Light" pitchFamily="34" charset="0"/>
                <a:ea typeface="Raleway Light" pitchFamily="34" charset="-122"/>
                <a:cs typeface="Raleway Light" pitchFamily="34" charset="-120"/>
              </a:rPr>
              <a:t>Fecha de la intervención.</a:t>
            </a:r>
            <a:endParaRPr lang="en-US" sz="2100" dirty="0"/>
          </a:p>
        </p:txBody>
      </p:sp>
      <p:sp>
        <p:nvSpPr>
          <p:cNvPr id="12" name="Text 9"/>
          <p:cNvSpPr/>
          <p:nvPr/>
        </p:nvSpPr>
        <p:spPr>
          <a:xfrm>
            <a:off x="952857" y="6296144"/>
            <a:ext cx="7238286" cy="544592"/>
          </a:xfrm>
          <a:prstGeom prst="rect">
            <a:avLst/>
          </a:prstGeom>
          <a:noFill/>
          <a:ln/>
        </p:spPr>
        <p:txBody>
          <a:bodyPr wrap="square" lIns="0" tIns="0" rIns="0" bIns="0" rtlCol="0" anchor="t"/>
          <a:lstStyle/>
          <a:p>
            <a:pPr algn="l" lvl="1" marL="685800" indent="-342900">
              <a:lnSpc>
                <a:spcPts val="2100"/>
              </a:lnSpc>
              <a:buSzPct val="100000"/>
              <a:buChar char="•"/>
            </a:pPr>
            <a:r>
              <a:rPr lang="en-US" sz="2100" dirty="0">
                <a:solidFill>
                  <a:srgbClr val="666666"/>
                </a:solidFill>
                <a:latin typeface="Raleway Light" pitchFamily="34" charset="0"/>
                <a:ea typeface="Raleway Light" pitchFamily="34" charset="-122"/>
                <a:cs typeface="Raleway Light" pitchFamily="34" charset="-120"/>
              </a:rPr>
              <a:t>Tipo de mantenimiento: preventivo, correctivo o predictivo.</a:t>
            </a:r>
            <a:endParaRPr lang="en-US" sz="2100" dirty="0"/>
          </a:p>
        </p:txBody>
      </p:sp>
      <p:sp>
        <p:nvSpPr>
          <p:cNvPr id="13" name="Text 10"/>
          <p:cNvSpPr/>
          <p:nvPr/>
        </p:nvSpPr>
        <p:spPr>
          <a:xfrm>
            <a:off x="952857" y="6935986"/>
            <a:ext cx="7238286" cy="544592"/>
          </a:xfrm>
          <a:prstGeom prst="rect">
            <a:avLst/>
          </a:prstGeom>
          <a:noFill/>
          <a:ln/>
        </p:spPr>
        <p:txBody>
          <a:bodyPr wrap="square" lIns="0" tIns="0" rIns="0" bIns="0" rtlCol="0" anchor="t"/>
          <a:lstStyle/>
          <a:p>
            <a:pPr algn="l" lvl="1" marL="685800" indent="-342900">
              <a:lnSpc>
                <a:spcPts val="2100"/>
              </a:lnSpc>
              <a:buSzPct val="100000"/>
              <a:buChar char="•"/>
            </a:pPr>
            <a:r>
              <a:rPr lang="en-US" sz="2100" dirty="0">
                <a:solidFill>
                  <a:srgbClr val="666666"/>
                </a:solidFill>
                <a:latin typeface="Raleway Light" pitchFamily="34" charset="0"/>
                <a:ea typeface="Raleway Light" pitchFamily="34" charset="-122"/>
                <a:cs typeface="Raleway Light" pitchFamily="34" charset="-120"/>
              </a:rPr>
              <a:t>Responsable técnico (nombre del técnico o empresa).</a:t>
            </a:r>
            <a:endParaRPr lang="en-US" sz="2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706880"/>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Estado general del variador.</a:t>
            </a:r>
            <a:endParaRPr lang="en-US" sz="2150" dirty="0"/>
          </a:p>
        </p:txBody>
      </p:sp>
      <p:sp>
        <p:nvSpPr>
          <p:cNvPr id="4" name="Text 1"/>
          <p:cNvSpPr/>
          <p:nvPr/>
        </p:nvSpPr>
        <p:spPr>
          <a:xfrm>
            <a:off x="6452473" y="2079427"/>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Condición física (polvo, humedad, corrosión, daños visibles).</a:t>
            </a:r>
            <a:endParaRPr lang="en-US" sz="2150" dirty="0"/>
          </a:p>
        </p:txBody>
      </p:sp>
      <p:sp>
        <p:nvSpPr>
          <p:cNvPr id="5" name="Text 2"/>
          <p:cNvSpPr/>
          <p:nvPr/>
        </p:nvSpPr>
        <p:spPr>
          <a:xfrm>
            <a:off x="6452473" y="2727960"/>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Verificación de ventilación (estado de ventiladores y rejillas).</a:t>
            </a:r>
            <a:endParaRPr lang="en-US" sz="2150" dirty="0"/>
          </a:p>
        </p:txBody>
      </p:sp>
      <p:sp>
        <p:nvSpPr>
          <p:cNvPr id="6" name="Text 3"/>
          <p:cNvSpPr/>
          <p:nvPr/>
        </p:nvSpPr>
        <p:spPr>
          <a:xfrm>
            <a:off x="6452473" y="3376493"/>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Condiciones del entorno (temperatura, vibraciones, etc.).</a:t>
            </a:r>
            <a:endParaRPr lang="en-US" sz="2150" dirty="0"/>
          </a:p>
        </p:txBody>
      </p:sp>
      <p:sp>
        <p:nvSpPr>
          <p:cNvPr id="7" name="Text 4"/>
          <p:cNvSpPr/>
          <p:nvPr/>
        </p:nvSpPr>
        <p:spPr>
          <a:xfrm>
            <a:off x="6452473" y="423898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6452473" y="4825484"/>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BD0D9"/>
                </a:solidFill>
                <a:latin typeface="Raleway Light" pitchFamily="34" charset="0"/>
                <a:ea typeface="Raleway Light" pitchFamily="34" charset="-122"/>
                <a:cs typeface="Raleway Light" pitchFamily="34" charset="-120"/>
              </a:rPr>
              <a:t>Revisión eléctrica.</a:t>
            </a:r>
            <a:endParaRPr lang="en-US" sz="2150" dirty="0"/>
          </a:p>
        </p:txBody>
      </p:sp>
      <p:sp>
        <p:nvSpPr>
          <p:cNvPr id="9" name="Text 6"/>
          <p:cNvSpPr/>
          <p:nvPr/>
        </p:nvSpPr>
        <p:spPr>
          <a:xfrm>
            <a:off x="6452473" y="5198031"/>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Conexiones eléctricas firmes y sin señales de sobrecalentamiento.</a:t>
            </a:r>
            <a:endParaRPr lang="en-US" sz="2150" dirty="0"/>
          </a:p>
        </p:txBody>
      </p:sp>
      <p:sp>
        <p:nvSpPr>
          <p:cNvPr id="10" name="Text 7"/>
          <p:cNvSpPr/>
          <p:nvPr/>
        </p:nvSpPr>
        <p:spPr>
          <a:xfrm>
            <a:off x="6452473" y="5846564"/>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Estado de los terminales y tierra física.</a:t>
            </a:r>
            <a:endParaRPr lang="en-US" sz="2150" dirty="0"/>
          </a:p>
        </p:txBody>
      </p:sp>
      <p:sp>
        <p:nvSpPr>
          <p:cNvPr id="11" name="Text 8"/>
          <p:cNvSpPr/>
          <p:nvPr/>
        </p:nvSpPr>
        <p:spPr>
          <a:xfrm>
            <a:off x="6452473" y="6219111"/>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Mediciones de voltaje de entrada/salida y corriente si aplica.</a:t>
            </a:r>
            <a:endParaRPr lang="en-US" sz="21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996077"/>
            <a:ext cx="7211854" cy="1035129"/>
          </a:xfrm>
          <a:prstGeom prst="rect">
            <a:avLst/>
          </a:prstGeom>
          <a:noFill/>
          <a:ln/>
        </p:spPr>
        <p:txBody>
          <a:bodyPr wrap="squar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6.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Cuidados y mantenimiento preventivos.</a:t>
            </a:r>
            <a:endParaRPr lang="en-US" sz="3250" dirty="0"/>
          </a:p>
        </p:txBody>
      </p:sp>
      <p:sp>
        <p:nvSpPr>
          <p:cNvPr id="4" name="Text 1"/>
          <p:cNvSpPr/>
          <p:nvPr/>
        </p:nvSpPr>
        <p:spPr>
          <a:xfrm>
            <a:off x="966073" y="2445187"/>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Estado de los componentes internos.</a:t>
            </a:r>
            <a:endParaRPr lang="en-US" sz="2150" dirty="0"/>
          </a:p>
        </p:txBody>
      </p:sp>
      <p:sp>
        <p:nvSpPr>
          <p:cNvPr id="5" name="Text 2"/>
          <p:cNvSpPr/>
          <p:nvPr/>
        </p:nvSpPr>
        <p:spPr>
          <a:xfrm>
            <a:off x="966073" y="2817733"/>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Limpieza de tarjetas electrónicas y disipadores</a:t>
            </a:r>
            <a:endParaRPr lang="en-US" sz="2150" dirty="0"/>
          </a:p>
        </p:txBody>
      </p:sp>
      <p:sp>
        <p:nvSpPr>
          <p:cNvPr id="6" name="Text 3"/>
          <p:cNvSpPr/>
          <p:nvPr/>
        </p:nvSpPr>
        <p:spPr>
          <a:xfrm>
            <a:off x="966073" y="3190280"/>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Revisión de capacitores (visual y medición si es necesario).</a:t>
            </a:r>
            <a:endParaRPr lang="en-US" sz="2150" dirty="0"/>
          </a:p>
        </p:txBody>
      </p:sp>
      <p:sp>
        <p:nvSpPr>
          <p:cNvPr id="7" name="Text 4"/>
          <p:cNvSpPr/>
          <p:nvPr/>
        </p:nvSpPr>
        <p:spPr>
          <a:xfrm>
            <a:off x="966073" y="3838813"/>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Verificación de módulos IGBT o transistores de potencia.</a:t>
            </a:r>
            <a:endParaRPr lang="en-US" sz="2150" dirty="0"/>
          </a:p>
        </p:txBody>
      </p:sp>
      <p:sp>
        <p:nvSpPr>
          <p:cNvPr id="8" name="Text 5"/>
          <p:cNvSpPr/>
          <p:nvPr/>
        </p:nvSpPr>
        <p:spPr>
          <a:xfrm>
            <a:off x="966073" y="470130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5287804"/>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Parámetros de configuración.</a:t>
            </a:r>
            <a:endParaRPr lang="en-US" sz="2150" dirty="0"/>
          </a:p>
        </p:txBody>
      </p:sp>
      <p:sp>
        <p:nvSpPr>
          <p:cNvPr id="10" name="Text 7"/>
          <p:cNvSpPr/>
          <p:nvPr/>
        </p:nvSpPr>
        <p:spPr>
          <a:xfrm>
            <a:off x="966073" y="5660350"/>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Copia o respaldo de los parámetros actuales.</a:t>
            </a:r>
            <a:endParaRPr lang="en-US" sz="2150" dirty="0"/>
          </a:p>
        </p:txBody>
      </p:sp>
      <p:sp>
        <p:nvSpPr>
          <p:cNvPr id="11" name="Text 8"/>
          <p:cNvSpPr/>
          <p:nvPr/>
        </p:nvSpPr>
        <p:spPr>
          <a:xfrm>
            <a:off x="966073" y="6032897"/>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Revisión de ajustes críticos (frecuencia máxima, rampas, protecciones).</a:t>
            </a:r>
            <a:endParaRPr lang="en-US" sz="2150" dirty="0"/>
          </a:p>
        </p:txBody>
      </p:sp>
      <p:sp>
        <p:nvSpPr>
          <p:cNvPr id="12" name="Text 9"/>
          <p:cNvSpPr/>
          <p:nvPr/>
        </p:nvSpPr>
        <p:spPr>
          <a:xfrm>
            <a:off x="966073" y="6681430"/>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Observaciones sobre posibles cambios o ajustes realizados.</a:t>
            </a:r>
            <a:endParaRPr lang="en-US" sz="21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827609"/>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Pruebas funcionales..</a:t>
            </a:r>
            <a:endParaRPr lang="en-US" sz="2150" dirty="0"/>
          </a:p>
        </p:txBody>
      </p:sp>
      <p:sp>
        <p:nvSpPr>
          <p:cNvPr id="4" name="Text 1"/>
          <p:cNvSpPr/>
          <p:nvPr/>
        </p:nvSpPr>
        <p:spPr>
          <a:xfrm>
            <a:off x="6452473" y="2200156"/>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Prueba de arranque y parada del motor</a:t>
            </a:r>
            <a:endParaRPr lang="en-US" sz="2150" dirty="0"/>
          </a:p>
        </p:txBody>
      </p:sp>
      <p:sp>
        <p:nvSpPr>
          <p:cNvPr id="5" name="Text 2"/>
          <p:cNvSpPr/>
          <p:nvPr/>
        </p:nvSpPr>
        <p:spPr>
          <a:xfrm>
            <a:off x="6452473" y="2572703"/>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Sentido de giro correcto.</a:t>
            </a:r>
            <a:endParaRPr lang="en-US" sz="2150" dirty="0"/>
          </a:p>
        </p:txBody>
      </p:sp>
      <p:sp>
        <p:nvSpPr>
          <p:cNvPr id="6" name="Text 3"/>
          <p:cNvSpPr/>
          <p:nvPr/>
        </p:nvSpPr>
        <p:spPr>
          <a:xfrm>
            <a:off x="6452473" y="2945249"/>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Verificación de alarmas o fallas registradas en el variador.</a:t>
            </a:r>
            <a:endParaRPr lang="en-US" sz="2150" dirty="0"/>
          </a:p>
        </p:txBody>
      </p:sp>
      <p:sp>
        <p:nvSpPr>
          <p:cNvPr id="7" name="Text 4"/>
          <p:cNvSpPr/>
          <p:nvPr/>
        </p:nvSpPr>
        <p:spPr>
          <a:xfrm>
            <a:off x="6452473" y="380773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6452473" y="4394240"/>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BD0D9"/>
                </a:solidFill>
                <a:latin typeface="Raleway Light" pitchFamily="34" charset="0"/>
                <a:ea typeface="Raleway Light" pitchFamily="34" charset="-122"/>
                <a:cs typeface="Raleway Light" pitchFamily="34" charset="-120"/>
              </a:rPr>
              <a:t>Acciones realizadas.</a:t>
            </a:r>
            <a:endParaRPr lang="en-US" sz="2150" dirty="0"/>
          </a:p>
        </p:txBody>
      </p:sp>
      <p:sp>
        <p:nvSpPr>
          <p:cNvPr id="9" name="Text 6"/>
          <p:cNvSpPr/>
          <p:nvPr/>
        </p:nvSpPr>
        <p:spPr>
          <a:xfrm>
            <a:off x="6452473" y="4766786"/>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Limpieza interna o externa.</a:t>
            </a:r>
            <a:endParaRPr lang="en-US" sz="2150" dirty="0"/>
          </a:p>
        </p:txBody>
      </p:sp>
      <p:sp>
        <p:nvSpPr>
          <p:cNvPr id="10" name="Text 7"/>
          <p:cNvSpPr/>
          <p:nvPr/>
        </p:nvSpPr>
        <p:spPr>
          <a:xfrm>
            <a:off x="6452473" y="5139333"/>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Reemplazo de ventiladores, capacitores u otros componentes.</a:t>
            </a:r>
            <a:endParaRPr lang="en-US" sz="2150" dirty="0"/>
          </a:p>
        </p:txBody>
      </p:sp>
      <p:sp>
        <p:nvSpPr>
          <p:cNvPr id="11" name="Text 8"/>
          <p:cNvSpPr/>
          <p:nvPr/>
        </p:nvSpPr>
        <p:spPr>
          <a:xfrm>
            <a:off x="6452473" y="5787866"/>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Ajustes o reconfiguración de parámetros.</a:t>
            </a:r>
            <a:endParaRPr lang="en-US" sz="2150" dirty="0"/>
          </a:p>
        </p:txBody>
      </p:sp>
      <p:sp>
        <p:nvSpPr>
          <p:cNvPr id="12" name="Text 9"/>
          <p:cNvSpPr/>
          <p:nvPr/>
        </p:nvSpPr>
        <p:spPr>
          <a:xfrm>
            <a:off x="6452473" y="637436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2169081"/>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Recomendaciones y seguimiento.</a:t>
            </a:r>
            <a:endParaRPr lang="en-US" sz="2150" dirty="0"/>
          </a:p>
        </p:txBody>
      </p:sp>
      <p:sp>
        <p:nvSpPr>
          <p:cNvPr id="4" name="Text 1"/>
          <p:cNvSpPr/>
          <p:nvPr/>
        </p:nvSpPr>
        <p:spPr>
          <a:xfrm>
            <a:off x="966073" y="2541627"/>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Recomendaciones para el próximo mantenimiento.</a:t>
            </a:r>
            <a:endParaRPr lang="en-US" sz="2150" dirty="0"/>
          </a:p>
        </p:txBody>
      </p:sp>
      <p:sp>
        <p:nvSpPr>
          <p:cNvPr id="5" name="Text 2"/>
          <p:cNvSpPr/>
          <p:nvPr/>
        </p:nvSpPr>
        <p:spPr>
          <a:xfrm>
            <a:off x="966073" y="3190161"/>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Observaciones sobre componentes en riesgo o en deterioro.</a:t>
            </a:r>
            <a:endParaRPr lang="en-US" sz="2150" dirty="0"/>
          </a:p>
        </p:txBody>
      </p:sp>
      <p:sp>
        <p:nvSpPr>
          <p:cNvPr id="6" name="Text 3"/>
          <p:cNvSpPr/>
          <p:nvPr/>
        </p:nvSpPr>
        <p:spPr>
          <a:xfrm>
            <a:off x="966073" y="3838694"/>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Programación de próxima revisión.</a:t>
            </a:r>
            <a:endParaRPr lang="en-US" sz="2150" dirty="0"/>
          </a:p>
        </p:txBody>
      </p:sp>
      <p:sp>
        <p:nvSpPr>
          <p:cNvPr id="7" name="Text 4"/>
          <p:cNvSpPr/>
          <p:nvPr/>
        </p:nvSpPr>
        <p:spPr>
          <a:xfrm>
            <a:off x="966073" y="442519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5011698"/>
            <a:ext cx="7211854" cy="275987"/>
          </a:xfrm>
          <a:prstGeom prst="rect">
            <a:avLst/>
          </a:prstGeom>
          <a:noFill/>
          <a:ln/>
        </p:spPr>
        <p:txBody>
          <a:bodyPr wrap="non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Firma y validación.</a:t>
            </a:r>
            <a:endParaRPr lang="en-US" sz="2150" dirty="0"/>
          </a:p>
        </p:txBody>
      </p:sp>
      <p:sp>
        <p:nvSpPr>
          <p:cNvPr id="9" name="Text 6"/>
          <p:cNvSpPr/>
          <p:nvPr/>
        </p:nvSpPr>
        <p:spPr>
          <a:xfrm>
            <a:off x="966073" y="5384244"/>
            <a:ext cx="7211854" cy="275987"/>
          </a:xfrm>
          <a:prstGeom prst="rect">
            <a:avLst/>
          </a:prstGeom>
          <a:noFill/>
          <a:ln/>
        </p:spPr>
        <p:txBody>
          <a:bodyPr wrap="non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Firma del técnico responsable.</a:t>
            </a:r>
            <a:endParaRPr lang="en-US" sz="2150" dirty="0"/>
          </a:p>
        </p:txBody>
      </p:sp>
      <p:sp>
        <p:nvSpPr>
          <p:cNvPr id="10" name="Text 7"/>
          <p:cNvSpPr/>
          <p:nvPr/>
        </p:nvSpPr>
        <p:spPr>
          <a:xfrm>
            <a:off x="966073" y="5756791"/>
            <a:ext cx="7211854" cy="551974"/>
          </a:xfrm>
          <a:prstGeom prst="rect">
            <a:avLst/>
          </a:prstGeom>
          <a:noFill/>
          <a:ln/>
        </p:spPr>
        <p:txBody>
          <a:bodyPr wrap="square" lIns="0" tIns="0" rIns="0" bIns="0" rtlCol="0" anchor="t"/>
          <a:lstStyle/>
          <a:p>
            <a:pPr algn="l" lvl="1" marL="6858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Aprobación o validación del jefe de mantenimiento o supervisor.</a:t>
            </a:r>
            <a:endParaRPr lang="en-US" sz="21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871776"/>
            <a:ext cx="7211854" cy="1552694"/>
          </a:xfrm>
          <a:prstGeom prst="rect">
            <a:avLst/>
          </a:prstGeom>
          <a:noFill/>
          <a:ln/>
        </p:spPr>
        <p:txBody>
          <a:bodyPr wrap="squar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7.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Buenas prácticas y precauciones al usar variadores de frecuencia.</a:t>
            </a:r>
            <a:endParaRPr lang="en-US" sz="3250" dirty="0"/>
          </a:p>
        </p:txBody>
      </p:sp>
      <p:sp>
        <p:nvSpPr>
          <p:cNvPr id="4" name="Text 1"/>
          <p:cNvSpPr/>
          <p:nvPr/>
        </p:nvSpPr>
        <p:spPr>
          <a:xfrm>
            <a:off x="6452473" y="283845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6452473" y="3424952"/>
            <a:ext cx="7211854" cy="1379934"/>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Leer y seguir el manual del fabricante.</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Siempre se debe consultar el manual técnico antes de instalar o programar el variador. Cada modelo puede tener características y requisitos diferentes que, si no se respetan, pueden provocar fallas graves.</a:t>
            </a:r>
            <a:endParaRPr lang="en-US" sz="2150" dirty="0"/>
          </a:p>
        </p:txBody>
      </p:sp>
      <p:sp>
        <p:nvSpPr>
          <p:cNvPr id="6" name="Text 3"/>
          <p:cNvSpPr/>
          <p:nvPr/>
        </p:nvSpPr>
        <p:spPr>
          <a:xfrm>
            <a:off x="6452473" y="5115401"/>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6452473" y="5701903"/>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0BD0D9"/>
                </a:solidFill>
                <a:latin typeface="Raleway Light" pitchFamily="34" charset="0"/>
                <a:ea typeface="Raleway Light" pitchFamily="34" charset="-122"/>
                <a:cs typeface="Raleway Light" pitchFamily="34" charset="-120"/>
              </a:rPr>
              <a:t>Verificar la correcta conexión a tierra.</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El variador y el motor deben estar bien aterrizados para evitar descargas eléctricas, interferencias electromagnéticas (EMI) y daños por sobrevoltaje. Una mala puesta a tierra es una de las causas más comunes de fallas.</a:t>
            </a:r>
            <a:endParaRPr lang="en-US" sz="21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20948" y="960596"/>
            <a:ext cx="7302103" cy="263128"/>
          </a:xfrm>
          <a:prstGeom prst="rect">
            <a:avLst/>
          </a:prstGeom>
          <a:noFill/>
          <a:ln/>
        </p:spPr>
        <p:txBody>
          <a:bodyPr wrap="none" lIns="0" tIns="0" rIns="0" bIns="0" rtlCol="0" anchor="t"/>
          <a:lstStyle/>
          <a:p>
            <a:pPr algn="l" indent="0" marL="0">
              <a:lnSpc>
                <a:spcPts val="2050"/>
              </a:lnSpc>
              <a:buNone/>
            </a:pPr>
            <a:endParaRPr lang="en-US" sz="2050" dirty="0"/>
          </a:p>
        </p:txBody>
      </p:sp>
      <p:sp>
        <p:nvSpPr>
          <p:cNvPr id="4" name="Text 1"/>
          <p:cNvSpPr/>
          <p:nvPr/>
        </p:nvSpPr>
        <p:spPr>
          <a:xfrm>
            <a:off x="920948" y="1519714"/>
            <a:ext cx="7302103" cy="263128"/>
          </a:xfrm>
          <a:prstGeom prst="rect">
            <a:avLst/>
          </a:prstGeom>
          <a:noFill/>
          <a:ln/>
        </p:spPr>
        <p:txBody>
          <a:bodyPr wrap="none" lIns="0" tIns="0" rIns="0" bIns="0" rtlCol="0" anchor="t"/>
          <a:lstStyle/>
          <a:p>
            <a:pPr algn="l" indent="0" marL="0">
              <a:lnSpc>
                <a:spcPts val="2050"/>
              </a:lnSpc>
              <a:buNone/>
            </a:pPr>
            <a:endParaRPr lang="en-US" sz="2050" dirty="0"/>
          </a:p>
        </p:txBody>
      </p:sp>
      <p:sp>
        <p:nvSpPr>
          <p:cNvPr id="5" name="Text 2"/>
          <p:cNvSpPr/>
          <p:nvPr/>
        </p:nvSpPr>
        <p:spPr>
          <a:xfrm>
            <a:off x="920948" y="2078831"/>
            <a:ext cx="7302103" cy="263128"/>
          </a:xfrm>
          <a:prstGeom prst="rect">
            <a:avLst/>
          </a:prstGeom>
          <a:noFill/>
          <a:ln/>
        </p:spPr>
        <p:txBody>
          <a:bodyPr wrap="none" lIns="0" tIns="0" rIns="0" bIns="0" rtlCol="0" anchor="t"/>
          <a:lstStyle/>
          <a:p>
            <a:pPr algn="l" indent="0" marL="0">
              <a:lnSpc>
                <a:spcPts val="2050"/>
              </a:lnSpc>
              <a:buNone/>
            </a:pPr>
            <a:endParaRPr lang="en-US" sz="2050" dirty="0"/>
          </a:p>
        </p:txBody>
      </p:sp>
      <p:sp>
        <p:nvSpPr>
          <p:cNvPr id="6" name="Text 3"/>
          <p:cNvSpPr/>
          <p:nvPr/>
        </p:nvSpPr>
        <p:spPr>
          <a:xfrm>
            <a:off x="920948" y="2637949"/>
            <a:ext cx="7302103" cy="263128"/>
          </a:xfrm>
          <a:prstGeom prst="rect">
            <a:avLst/>
          </a:prstGeom>
          <a:noFill/>
          <a:ln/>
        </p:spPr>
        <p:txBody>
          <a:bodyPr wrap="none" lIns="0" tIns="0" rIns="0" bIns="0" rtlCol="0" anchor="t"/>
          <a:lstStyle/>
          <a:p>
            <a:pPr algn="l" indent="0" marL="0">
              <a:lnSpc>
                <a:spcPts val="2050"/>
              </a:lnSpc>
              <a:buNone/>
            </a:pPr>
            <a:endParaRPr lang="en-US" sz="2050" dirty="0"/>
          </a:p>
        </p:txBody>
      </p:sp>
      <p:sp>
        <p:nvSpPr>
          <p:cNvPr id="7" name="Text 4"/>
          <p:cNvSpPr/>
          <p:nvPr/>
        </p:nvSpPr>
        <p:spPr>
          <a:xfrm>
            <a:off x="920948" y="3197066"/>
            <a:ext cx="7302103" cy="263128"/>
          </a:xfrm>
          <a:prstGeom prst="rect">
            <a:avLst/>
          </a:prstGeom>
          <a:noFill/>
          <a:ln/>
        </p:spPr>
        <p:txBody>
          <a:bodyPr wrap="none" lIns="0" tIns="0" rIns="0" bIns="0" rtlCol="0" anchor="t"/>
          <a:lstStyle/>
          <a:p>
            <a:pPr algn="l" indent="0" marL="0">
              <a:lnSpc>
                <a:spcPts val="2050"/>
              </a:lnSpc>
              <a:buNone/>
            </a:pPr>
            <a:endParaRPr lang="en-US" sz="2050" dirty="0"/>
          </a:p>
        </p:txBody>
      </p:sp>
      <p:sp>
        <p:nvSpPr>
          <p:cNvPr id="8" name="Text 5"/>
          <p:cNvSpPr/>
          <p:nvPr/>
        </p:nvSpPr>
        <p:spPr>
          <a:xfrm>
            <a:off x="920948" y="3756184"/>
            <a:ext cx="7302103" cy="1315641"/>
          </a:xfrm>
          <a:prstGeom prst="rect">
            <a:avLst/>
          </a:prstGeom>
          <a:noFill/>
          <a:ln/>
        </p:spPr>
        <p:txBody>
          <a:bodyPr wrap="square" lIns="0" tIns="0" rIns="0" bIns="0" rtlCol="0" anchor="t"/>
          <a:lstStyle/>
          <a:p>
            <a:pPr algn="l" marL="342900" indent="-342900">
              <a:lnSpc>
                <a:spcPts val="2050"/>
              </a:lnSpc>
              <a:buSzPct val="100000"/>
              <a:buChar char="•"/>
            </a:pPr>
            <a:r>
              <a:rPr lang="en-US" sz="2050" b="1" dirty="0">
                <a:solidFill>
                  <a:srgbClr val="0F6FC6"/>
                </a:solidFill>
                <a:latin typeface="Raleway Light" pitchFamily="34" charset="0"/>
                <a:ea typeface="Raleway Light" pitchFamily="34" charset="-122"/>
                <a:cs typeface="Raleway Light" pitchFamily="34" charset="-120"/>
              </a:rPr>
              <a:t>Usar filtros o reactores cuando sea necesario.</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En instalaciones donde hay muchas interferencias o motores a larga distancia, se recomienda el uso de filtros EMI o reactores para proteger tanto el variador como otros equipos electrónicos cercanos.</a:t>
            </a:r>
            <a:endParaRPr lang="en-US" sz="2050" dirty="0"/>
          </a:p>
        </p:txBody>
      </p:sp>
      <p:sp>
        <p:nvSpPr>
          <p:cNvPr id="9" name="Text 6"/>
          <p:cNvSpPr/>
          <p:nvPr/>
        </p:nvSpPr>
        <p:spPr>
          <a:xfrm>
            <a:off x="920948" y="5367814"/>
            <a:ext cx="7302103" cy="263128"/>
          </a:xfrm>
          <a:prstGeom prst="rect">
            <a:avLst/>
          </a:prstGeom>
          <a:noFill/>
          <a:ln/>
        </p:spPr>
        <p:txBody>
          <a:bodyPr wrap="none" lIns="0" tIns="0" rIns="0" bIns="0" rtlCol="0" anchor="t"/>
          <a:lstStyle/>
          <a:p>
            <a:pPr algn="l" indent="0" marL="0">
              <a:lnSpc>
                <a:spcPts val="2050"/>
              </a:lnSpc>
              <a:buNone/>
            </a:pPr>
            <a:endParaRPr lang="en-US" sz="2050" dirty="0"/>
          </a:p>
        </p:txBody>
      </p:sp>
      <p:sp>
        <p:nvSpPr>
          <p:cNvPr id="10" name="Text 7"/>
          <p:cNvSpPr/>
          <p:nvPr/>
        </p:nvSpPr>
        <p:spPr>
          <a:xfrm>
            <a:off x="920948" y="5926931"/>
            <a:ext cx="7302103" cy="1578769"/>
          </a:xfrm>
          <a:prstGeom prst="rect">
            <a:avLst/>
          </a:prstGeom>
          <a:noFill/>
          <a:ln/>
        </p:spPr>
        <p:txBody>
          <a:bodyPr wrap="square" lIns="0" tIns="0" rIns="0" bIns="0" rtlCol="0" anchor="t"/>
          <a:lstStyle/>
          <a:p>
            <a:pPr algn="l" marL="342900" indent="-342900">
              <a:lnSpc>
                <a:spcPts val="2050"/>
              </a:lnSpc>
              <a:buSzPct val="100000"/>
              <a:buChar char="•"/>
            </a:pPr>
            <a:r>
              <a:rPr lang="en-US" sz="2050" b="1" dirty="0">
                <a:solidFill>
                  <a:srgbClr val="7CCA62"/>
                </a:solidFill>
                <a:latin typeface="Raleway Light" pitchFamily="34" charset="0"/>
                <a:ea typeface="Raleway Light" pitchFamily="34" charset="-122"/>
                <a:cs typeface="Raleway Light" pitchFamily="34" charset="-120"/>
              </a:rPr>
              <a:t>No conectar ni desconectar el motor con el variador en marcha.</a:t>
            </a:r>
            <a:pPr algn="l" indent="0" marL="0">
              <a:lnSpc>
                <a:spcPts val="2050"/>
              </a:lnSpc>
              <a:buNone/>
            </a:pPr>
            <a:r>
              <a:rPr lang="en-US" sz="2050" dirty="0">
                <a:solidFill>
                  <a:srgbClr val="666666"/>
                </a:solidFill>
                <a:latin typeface="Raleway Light" pitchFamily="34" charset="0"/>
                <a:ea typeface="Raleway Light" pitchFamily="34" charset="-122"/>
                <a:cs typeface="Raleway Light" pitchFamily="34" charset="-120"/>
              </a:rPr>
              <a:t>Desconectar el motor mientras el variador está funcionando puede dañar los transistores de salida (IGBTs) del variador. Las conexiones deben realizarse siempre con el equipo apagado.</a:t>
            </a:r>
            <a:endParaRPr lang="en-US" sz="20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165027"/>
            <a:ext cx="7211854" cy="1552694"/>
          </a:xfrm>
          <a:prstGeom prst="rect">
            <a:avLst/>
          </a:prstGeom>
          <a:noFill/>
          <a:ln/>
        </p:spPr>
        <p:txBody>
          <a:bodyPr wrap="squar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7.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Buenas prácticas y precauciones al usar variadores de frecuencia.</a:t>
            </a:r>
            <a:endParaRPr lang="en-US" sz="3250" dirty="0"/>
          </a:p>
        </p:txBody>
      </p:sp>
      <p:sp>
        <p:nvSpPr>
          <p:cNvPr id="4" name="Text 1"/>
          <p:cNvSpPr/>
          <p:nvPr/>
        </p:nvSpPr>
        <p:spPr>
          <a:xfrm>
            <a:off x="6452473" y="3131701"/>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Mantener el variador limpio y bien ventilado.</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La acumulación de polvo, grasa o humedad puede causar sobrecalentamientos y fallas electrónicas. Asegúrate de que los ventiladores y disipadores estén limpios y de que el equipo tenga espacio para ventilar.</a:t>
            </a:r>
            <a:endParaRPr lang="en-US" sz="2150" dirty="0"/>
          </a:p>
        </p:txBody>
      </p:sp>
      <p:sp>
        <p:nvSpPr>
          <p:cNvPr id="5" name="Text 2"/>
          <p:cNvSpPr/>
          <p:nvPr/>
        </p:nvSpPr>
        <p:spPr>
          <a:xfrm>
            <a:off x="6452473" y="5098137"/>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6452473" y="5684639"/>
            <a:ext cx="7211854" cy="1379934"/>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Evitar la exposición a ambientes agresivos.</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El variador no debe instalarse en lugares con alta humedad, vibraciones, productos químicos o temperaturas extremas sin protección adicional, como gabinetes NEMA/IP adecuados.</a:t>
            </a:r>
            <a:endParaRPr lang="en-US" sz="21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889040"/>
            <a:ext cx="4140637" cy="517565"/>
          </a:xfrm>
          <a:prstGeom prst="rect">
            <a:avLst/>
          </a:prstGeom>
          <a:noFill/>
          <a:ln/>
        </p:spPr>
        <p:txBody>
          <a:bodyPr wrap="non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1. Objetivo</a:t>
            </a:r>
            <a:endParaRPr lang="en-US" sz="3250" dirty="0"/>
          </a:p>
        </p:txBody>
      </p:sp>
      <p:sp>
        <p:nvSpPr>
          <p:cNvPr id="4" name="Text 1"/>
          <p:cNvSpPr/>
          <p:nvPr/>
        </p:nvSpPr>
        <p:spPr>
          <a:xfrm>
            <a:off x="966073" y="1820585"/>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Entender el funcionamiento de los VFDs en la industria e informar las medidas de seguridad necesarias al trabajar con estos equipos.</a:t>
            </a:r>
            <a:endParaRPr lang="en-US" sz="2150" dirty="0"/>
          </a:p>
        </p:txBody>
      </p:sp>
      <p:sp>
        <p:nvSpPr>
          <p:cNvPr id="5" name="Text 2"/>
          <p:cNvSpPr/>
          <p:nvPr/>
        </p:nvSpPr>
        <p:spPr>
          <a:xfrm>
            <a:off x="966073" y="295906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354556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4132064"/>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471856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530506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589157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647807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7064573"/>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51071" y="992743"/>
            <a:ext cx="7241857" cy="271820"/>
          </a:xfrm>
          <a:prstGeom prst="rect">
            <a:avLst/>
          </a:prstGeom>
          <a:noFill/>
          <a:ln/>
        </p:spPr>
        <p:txBody>
          <a:bodyPr wrap="none" lIns="0" tIns="0" rIns="0" bIns="0" rtlCol="0" anchor="t"/>
          <a:lstStyle/>
          <a:p>
            <a:pPr algn="l" indent="0" marL="0">
              <a:lnSpc>
                <a:spcPts val="2100"/>
              </a:lnSpc>
              <a:buNone/>
            </a:pPr>
            <a:endParaRPr lang="en-US" sz="2100" dirty="0"/>
          </a:p>
        </p:txBody>
      </p:sp>
      <p:sp>
        <p:nvSpPr>
          <p:cNvPr id="4" name="Text 1"/>
          <p:cNvSpPr/>
          <p:nvPr/>
        </p:nvSpPr>
        <p:spPr>
          <a:xfrm>
            <a:off x="951071" y="1570196"/>
            <a:ext cx="7241857" cy="271820"/>
          </a:xfrm>
          <a:prstGeom prst="rect">
            <a:avLst/>
          </a:prstGeom>
          <a:noFill/>
          <a:ln/>
        </p:spPr>
        <p:txBody>
          <a:bodyPr wrap="none" lIns="0" tIns="0" rIns="0" bIns="0" rtlCol="0" anchor="t"/>
          <a:lstStyle/>
          <a:p>
            <a:pPr algn="l" indent="0" marL="0">
              <a:lnSpc>
                <a:spcPts val="2100"/>
              </a:lnSpc>
              <a:buNone/>
            </a:pPr>
            <a:endParaRPr lang="en-US" sz="2100" dirty="0"/>
          </a:p>
        </p:txBody>
      </p:sp>
      <p:sp>
        <p:nvSpPr>
          <p:cNvPr id="5" name="Text 2"/>
          <p:cNvSpPr/>
          <p:nvPr/>
        </p:nvSpPr>
        <p:spPr>
          <a:xfrm>
            <a:off x="951071" y="2147649"/>
            <a:ext cx="7241857" cy="271820"/>
          </a:xfrm>
          <a:prstGeom prst="rect">
            <a:avLst/>
          </a:prstGeom>
          <a:noFill/>
          <a:ln/>
        </p:spPr>
        <p:txBody>
          <a:bodyPr wrap="none" lIns="0" tIns="0" rIns="0" bIns="0" rtlCol="0" anchor="t"/>
          <a:lstStyle/>
          <a:p>
            <a:pPr algn="l" indent="0" marL="0">
              <a:lnSpc>
                <a:spcPts val="2100"/>
              </a:lnSpc>
              <a:buNone/>
            </a:pPr>
            <a:endParaRPr lang="en-US" sz="2100" dirty="0"/>
          </a:p>
        </p:txBody>
      </p:sp>
      <p:sp>
        <p:nvSpPr>
          <p:cNvPr id="6" name="Text 3"/>
          <p:cNvSpPr/>
          <p:nvPr/>
        </p:nvSpPr>
        <p:spPr>
          <a:xfrm>
            <a:off x="951071" y="2725102"/>
            <a:ext cx="7241857" cy="271820"/>
          </a:xfrm>
          <a:prstGeom prst="rect">
            <a:avLst/>
          </a:prstGeom>
          <a:noFill/>
          <a:ln/>
        </p:spPr>
        <p:txBody>
          <a:bodyPr wrap="none" lIns="0" tIns="0" rIns="0" bIns="0" rtlCol="0" anchor="t"/>
          <a:lstStyle/>
          <a:p>
            <a:pPr algn="l" indent="0" marL="0">
              <a:lnSpc>
                <a:spcPts val="2100"/>
              </a:lnSpc>
              <a:buNone/>
            </a:pPr>
            <a:endParaRPr lang="en-US" sz="2100" dirty="0"/>
          </a:p>
        </p:txBody>
      </p:sp>
      <p:sp>
        <p:nvSpPr>
          <p:cNvPr id="7" name="Text 4"/>
          <p:cNvSpPr/>
          <p:nvPr/>
        </p:nvSpPr>
        <p:spPr>
          <a:xfrm>
            <a:off x="951071" y="3302556"/>
            <a:ext cx="7241857" cy="271820"/>
          </a:xfrm>
          <a:prstGeom prst="rect">
            <a:avLst/>
          </a:prstGeom>
          <a:noFill/>
          <a:ln/>
        </p:spPr>
        <p:txBody>
          <a:bodyPr wrap="none" lIns="0" tIns="0" rIns="0" bIns="0" rtlCol="0" anchor="t"/>
          <a:lstStyle/>
          <a:p>
            <a:pPr algn="l" indent="0" marL="0">
              <a:lnSpc>
                <a:spcPts val="2100"/>
              </a:lnSpc>
              <a:buNone/>
            </a:pPr>
            <a:endParaRPr lang="en-US" sz="2100" dirty="0"/>
          </a:p>
        </p:txBody>
      </p:sp>
      <p:sp>
        <p:nvSpPr>
          <p:cNvPr id="8" name="Text 5"/>
          <p:cNvSpPr/>
          <p:nvPr/>
        </p:nvSpPr>
        <p:spPr>
          <a:xfrm>
            <a:off x="951071" y="3880009"/>
            <a:ext cx="7241857" cy="1359098"/>
          </a:xfrm>
          <a:prstGeom prst="rect">
            <a:avLst/>
          </a:prstGeom>
          <a:noFill/>
          <a:ln/>
        </p:spPr>
        <p:txBody>
          <a:bodyPr wrap="square" lIns="0" tIns="0" rIns="0" bIns="0" rtlCol="0" anchor="t"/>
          <a:lstStyle/>
          <a:p>
            <a:pPr algn="l" marL="342900" indent="-342900">
              <a:lnSpc>
                <a:spcPts val="2100"/>
              </a:lnSpc>
              <a:buSzPct val="100000"/>
              <a:buChar char="•"/>
            </a:pPr>
            <a:r>
              <a:rPr lang="en-US" sz="2100" b="1" dirty="0">
                <a:solidFill>
                  <a:srgbClr val="10CF9B"/>
                </a:solidFill>
                <a:latin typeface="Raleway Light" pitchFamily="34" charset="0"/>
                <a:ea typeface="Raleway Light" pitchFamily="34" charset="-122"/>
                <a:cs typeface="Raleway Light" pitchFamily="34" charset="-120"/>
              </a:rPr>
              <a:t>Realizar mantenimiento periódico.</a:t>
            </a:r>
            <a:pPr algn="l" indent="0" marL="0">
              <a:lnSpc>
                <a:spcPts val="2100"/>
              </a:lnSpc>
              <a:buNone/>
            </a:pPr>
            <a:r>
              <a:rPr lang="en-US" sz="2100" dirty="0">
                <a:solidFill>
                  <a:srgbClr val="666666"/>
                </a:solidFill>
                <a:latin typeface="Raleway Light" pitchFamily="34" charset="0"/>
                <a:ea typeface="Raleway Light" pitchFamily="34" charset="-122"/>
                <a:cs typeface="Raleway Light" pitchFamily="34" charset="-120"/>
              </a:rPr>
              <a:t>Limpiezas internas, verificación de ventiladores, revisión de conexiones eléctricas y respaldo de parámetros deben realizarse regularmente, según el entorno y la carga de trabajo del equipo.</a:t>
            </a:r>
            <a:endParaRPr lang="en-US" sz="2100" dirty="0"/>
          </a:p>
        </p:txBody>
      </p:sp>
      <p:sp>
        <p:nvSpPr>
          <p:cNvPr id="9" name="Text 6"/>
          <p:cNvSpPr/>
          <p:nvPr/>
        </p:nvSpPr>
        <p:spPr>
          <a:xfrm>
            <a:off x="951071" y="5544741"/>
            <a:ext cx="7241857" cy="271820"/>
          </a:xfrm>
          <a:prstGeom prst="rect">
            <a:avLst/>
          </a:prstGeom>
          <a:noFill/>
          <a:ln/>
        </p:spPr>
        <p:txBody>
          <a:bodyPr wrap="none" lIns="0" tIns="0" rIns="0" bIns="0" rtlCol="0" anchor="t"/>
          <a:lstStyle/>
          <a:p>
            <a:pPr algn="l" indent="0" marL="0">
              <a:lnSpc>
                <a:spcPts val="2100"/>
              </a:lnSpc>
              <a:buNone/>
            </a:pPr>
            <a:endParaRPr lang="en-US" sz="2100" dirty="0"/>
          </a:p>
        </p:txBody>
      </p:sp>
      <p:sp>
        <p:nvSpPr>
          <p:cNvPr id="10" name="Text 7"/>
          <p:cNvSpPr/>
          <p:nvPr/>
        </p:nvSpPr>
        <p:spPr>
          <a:xfrm>
            <a:off x="951071" y="6122194"/>
            <a:ext cx="7241857" cy="1359098"/>
          </a:xfrm>
          <a:prstGeom prst="rect">
            <a:avLst/>
          </a:prstGeom>
          <a:noFill/>
          <a:ln/>
        </p:spPr>
        <p:txBody>
          <a:bodyPr wrap="square" lIns="0" tIns="0" rIns="0" bIns="0" rtlCol="0" anchor="t"/>
          <a:lstStyle/>
          <a:p>
            <a:pPr algn="l" marL="342900" indent="-342900">
              <a:lnSpc>
                <a:spcPts val="2100"/>
              </a:lnSpc>
              <a:buSzPct val="100000"/>
              <a:buChar char="•"/>
            </a:pPr>
            <a:r>
              <a:rPr lang="en-US" sz="2100" b="1" dirty="0">
                <a:solidFill>
                  <a:srgbClr val="0BD0D9"/>
                </a:solidFill>
                <a:latin typeface="Raleway Light" pitchFamily="34" charset="0"/>
                <a:ea typeface="Raleway Light" pitchFamily="34" charset="-122"/>
                <a:cs typeface="Raleway Light" pitchFamily="34" charset="-120"/>
              </a:rPr>
              <a:t>Configurar protecciones adecuadas en el variador.</a:t>
            </a:r>
            <a:pPr algn="l" indent="0" marL="0">
              <a:lnSpc>
                <a:spcPts val="2100"/>
              </a:lnSpc>
              <a:buNone/>
            </a:pPr>
            <a:r>
              <a:rPr lang="en-US" sz="2100" dirty="0">
                <a:solidFill>
                  <a:srgbClr val="666666"/>
                </a:solidFill>
                <a:latin typeface="Raleway Light" pitchFamily="34" charset="0"/>
                <a:ea typeface="Raleway Light" pitchFamily="34" charset="-122"/>
                <a:cs typeface="Raleway Light" pitchFamily="34" charset="-120"/>
              </a:rPr>
              <a:t>Es vital ajustar correctamente las protecciones de sobrecorriente, sobretensión, sobretemperatura y pérdida de fase para proteger tanto el variador como el motor ante condiciones anormales.</a:t>
            </a:r>
            <a:endParaRPr lang="en-US" sz="21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147763"/>
            <a:ext cx="7211854" cy="1035129"/>
          </a:xfrm>
          <a:prstGeom prst="rect">
            <a:avLst/>
          </a:prstGeom>
          <a:noFill/>
          <a:ln/>
        </p:spPr>
        <p:txBody>
          <a:bodyPr wrap="squar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8.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EPP obligatorio para operar un VFD.</a:t>
            </a:r>
            <a:endParaRPr lang="en-US" sz="3250" dirty="0"/>
          </a:p>
        </p:txBody>
      </p:sp>
      <p:sp>
        <p:nvSpPr>
          <p:cNvPr id="4" name="Text 1"/>
          <p:cNvSpPr/>
          <p:nvPr/>
        </p:nvSpPr>
        <p:spPr>
          <a:xfrm>
            <a:off x="6452473" y="2596872"/>
            <a:ext cx="7211854" cy="1931908"/>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0F6FC6"/>
                </a:solidFill>
                <a:latin typeface="Raleway Light" pitchFamily="34" charset="0"/>
                <a:ea typeface="Raleway Light" pitchFamily="34" charset="-122"/>
                <a:cs typeface="Raleway Light" pitchFamily="34" charset="-120"/>
              </a:rPr>
              <a:t>Guantes dieléctricos.</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Los guantes dieléctricos protegen al técnico de posibles contactos eléctricos al manipular cables, terminales o partes internas del variador. Aunque se trabaje con el equipo desenergizado, siempre existe el riesgo de una descarga por energía residual o un error de desconexión.</a:t>
            </a:r>
            <a:endParaRPr lang="en-US" sz="2150" dirty="0"/>
          </a:p>
        </p:txBody>
      </p:sp>
      <p:sp>
        <p:nvSpPr>
          <p:cNvPr id="5" name="Text 2"/>
          <p:cNvSpPr/>
          <p:nvPr/>
        </p:nvSpPr>
        <p:spPr>
          <a:xfrm>
            <a:off x="6452473" y="4839295"/>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6452473" y="5425797"/>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Gafas de seguridad.</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Las gafas de seguridad evitan lesiones oculares por chispas, fragmentos de metal o polvo al abrir el gabinete del variador o al realizar tareas de limpieza. También son útiles ante posibles cortocircuitos o explosiones eléctricas inesperadas.</a:t>
            </a:r>
            <a:endParaRPr lang="en-US" sz="21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109954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86044"/>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27254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85904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445550"/>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Ropa de trabajo con resistencia al arco eléctrico.</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La ropa de protección con clasificación contra arco eléctrico (como tela tipo FR – Flame Resistant) es fundamental al trabajar con variadores en operación, especialmente durante pruebas. Esta ropa reduce el riesgo de quemaduras en caso de una falla por arco.</a:t>
            </a:r>
            <a:endParaRPr lang="en-US" sz="2150" dirty="0"/>
          </a:p>
        </p:txBody>
      </p:sp>
      <p:sp>
        <p:nvSpPr>
          <p:cNvPr id="8" name="Text 5"/>
          <p:cNvSpPr/>
          <p:nvPr/>
        </p:nvSpPr>
        <p:spPr>
          <a:xfrm>
            <a:off x="966073" y="541198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5998488"/>
            <a:ext cx="7211854" cy="1379934"/>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0BD0D9"/>
                </a:solidFill>
                <a:latin typeface="Raleway Light" pitchFamily="34" charset="0"/>
                <a:ea typeface="Raleway Light" pitchFamily="34" charset="-122"/>
                <a:cs typeface="Raleway Light" pitchFamily="34" charset="-120"/>
              </a:rPr>
              <a:t>Casco de seguridad con visor facial.</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El casco protege la cabeza de impactos y, junto con un visor facial transparente, protege el rostro ante posibles arcos eléctricos, explosiones o descargas al trabajar cerca del variador en tensión.</a:t>
            </a:r>
            <a:endParaRPr lang="en-US" sz="21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450550"/>
          </a:xfrm>
          <a:prstGeom prst="rect">
            <a:avLst/>
          </a:prstGeom>
        </p:spPr>
      </p:pic>
      <p:sp>
        <p:nvSpPr>
          <p:cNvPr id="3" name="Text 0"/>
          <p:cNvSpPr/>
          <p:nvPr/>
        </p:nvSpPr>
        <p:spPr>
          <a:xfrm>
            <a:off x="966073" y="4822269"/>
            <a:ext cx="8688229" cy="517565"/>
          </a:xfrm>
          <a:prstGeom prst="rect">
            <a:avLst/>
          </a:prstGeom>
          <a:noFill/>
          <a:ln/>
        </p:spPr>
        <p:txBody>
          <a:bodyPr wrap="non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8.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EPP obligatorio para operar un VFD.</a:t>
            </a:r>
            <a:endParaRPr lang="en-US" sz="3250" dirty="0"/>
          </a:p>
        </p:txBody>
      </p:sp>
      <p:sp>
        <p:nvSpPr>
          <p:cNvPr id="4" name="Text 1"/>
          <p:cNvSpPr/>
          <p:nvPr/>
        </p:nvSpPr>
        <p:spPr>
          <a:xfrm>
            <a:off x="966073" y="5753814"/>
            <a:ext cx="12698254" cy="1103948"/>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7CCA62"/>
                </a:solidFill>
                <a:latin typeface="Raleway Light" pitchFamily="34" charset="0"/>
                <a:ea typeface="Raleway Light" pitchFamily="34" charset="-122"/>
                <a:cs typeface="Raleway Light" pitchFamily="34" charset="-120"/>
              </a:rPr>
              <a:t>Calzado dieléctrico o de seguridad.</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El calzado con suela dieléctrica ayuda a aislar al trabajador del suelo, reduciendo el riesgo de electrocución. Además, protege contra golpes y objetos pesados que puedan caer durante el mantenimiento del equipo.</a:t>
            </a:r>
            <a:endParaRPr lang="en-US" sz="21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2134553"/>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10CF9B"/>
                </a:solidFill>
                <a:latin typeface="Raleway Light" pitchFamily="34" charset="0"/>
                <a:ea typeface="Raleway Light" pitchFamily="34" charset="-122"/>
                <a:cs typeface="Raleway Light" pitchFamily="34" charset="-120"/>
              </a:rPr>
              <a:t>Protección auditiva (si aplica).</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En entornos industriales ruidosos, el uso de protectores auditivos es recomendable para evitar daños a largo plazo en la audición, especialmente si los ventiladores del variador o el entorno de trabajo generan niveles altos de ruido constante.</a:t>
            </a:r>
            <a:endParaRPr lang="en-US" sz="2150" dirty="0"/>
          </a:p>
        </p:txBody>
      </p:sp>
      <p:sp>
        <p:nvSpPr>
          <p:cNvPr id="4" name="Text 1"/>
          <p:cNvSpPr/>
          <p:nvPr/>
        </p:nvSpPr>
        <p:spPr>
          <a:xfrm>
            <a:off x="6452473" y="410098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6452473" y="4687491"/>
            <a:ext cx="7211854" cy="1655921"/>
          </a:xfrm>
          <a:prstGeom prst="rect">
            <a:avLst/>
          </a:prstGeom>
          <a:noFill/>
          <a:ln/>
        </p:spPr>
        <p:txBody>
          <a:bodyPr wrap="square" lIns="0" tIns="0" rIns="0" bIns="0" rtlCol="0" anchor="t"/>
          <a:lstStyle/>
          <a:p>
            <a:pPr algn="l" marL="342900" indent="-342900">
              <a:lnSpc>
                <a:spcPts val="2150"/>
              </a:lnSpc>
              <a:buSzPct val="100000"/>
              <a:buChar char="•"/>
            </a:pPr>
            <a:r>
              <a:rPr lang="en-US" sz="2150" b="1" dirty="0">
                <a:solidFill>
                  <a:srgbClr val="0BD0D9"/>
                </a:solidFill>
                <a:latin typeface="Raleway Light" pitchFamily="34" charset="0"/>
                <a:ea typeface="Raleway Light" pitchFamily="34" charset="-122"/>
                <a:cs typeface="Raleway Light" pitchFamily="34" charset="-120"/>
              </a:rPr>
              <a:t>Detector de tensión sin contacto.</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Aunque no es parte del EPP corporal, el detector de voltaje sin contacto es una herramienta esencial de seguridad. Permite verificar la ausencia de tensión antes de tocar cualquier parte del sistema, complementando la seguridad del operador.</a:t>
            </a:r>
            <a:endParaRPr lang="en-US" sz="21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450550"/>
          </a:xfrm>
          <a:prstGeom prst="rect">
            <a:avLst/>
          </a:prstGeom>
        </p:spPr>
      </p:pic>
      <p:sp>
        <p:nvSpPr>
          <p:cNvPr id="3" name="Text 0"/>
          <p:cNvSpPr/>
          <p:nvPr/>
        </p:nvSpPr>
        <p:spPr>
          <a:xfrm>
            <a:off x="966073" y="4932521"/>
            <a:ext cx="4140637" cy="517565"/>
          </a:xfrm>
          <a:prstGeom prst="rect">
            <a:avLst/>
          </a:prstGeom>
          <a:noFill/>
          <a:ln/>
        </p:spPr>
        <p:txBody>
          <a:bodyPr wrap="non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9. Bibliografía.</a:t>
            </a:r>
            <a:endParaRPr lang="en-US" sz="3250" dirty="0"/>
          </a:p>
        </p:txBody>
      </p:sp>
      <p:sp>
        <p:nvSpPr>
          <p:cNvPr id="4" name="Text 1"/>
          <p:cNvSpPr/>
          <p:nvPr/>
        </p:nvSpPr>
        <p:spPr>
          <a:xfrm>
            <a:off x="966073" y="5864066"/>
            <a:ext cx="12698254" cy="883444"/>
          </a:xfrm>
          <a:prstGeom prst="rect">
            <a:avLst/>
          </a:prstGeom>
          <a:noFill/>
          <a:ln/>
        </p:spPr>
        <p:txBody>
          <a:bodyPr wrap="square" lIns="0" tIns="0" rIns="0" bIns="0" rtlCol="0" anchor="t"/>
          <a:lstStyle/>
          <a:p>
            <a:pPr algn="l" marL="3429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Reglamento Tipo de Seguridad en los Establecimientos Industriales para Guía de los Gobiernos y de la Industria, Capítulo II Locales de los Establecimientos Industriales; Capítulo IV Resguardos de Maquinaria; Capítulo V Equipo Eléctrico R.110 Conexión a Tierra; Capítulo IX Manipulación y Transportes de Materiales. Ginebra, 1950. Organización Internacional del Trabajo.</a:t>
            </a:r>
            <a:endParaRPr lang="en-US" sz="21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315200" y="0"/>
            <a:ext cx="7315200" cy="8229600"/>
          </a:xfrm>
          <a:prstGeom prst="rect">
            <a:avLst/>
          </a:prstGeom>
        </p:spPr>
      </p:pic>
      <p:pic>
        <p:nvPicPr>
          <p:cNvPr id="3" name="Image 1" descr="preencoded.png">    </p:cNvPr>
          <p:cNvPicPr>
            <a:picLocks noChangeAspect="1"/>
          </p:cNvPicPr>
          <p:nvPr/>
        </p:nvPicPr>
        <p:blipFill>
          <a:blip r:embed="rId2"/>
          <a:stretch>
            <a:fillRect/>
          </a:stretch>
        </p:blipFill>
        <p:spPr>
          <a:xfrm>
            <a:off x="1702713" y="2549009"/>
            <a:ext cx="3909774" cy="1682353"/>
          </a:xfrm>
          <a:prstGeom prst="rect">
            <a:avLst/>
          </a:prstGeom>
        </p:spPr>
      </p:pic>
      <p:sp>
        <p:nvSpPr>
          <p:cNvPr id="4" name="Text 0"/>
          <p:cNvSpPr/>
          <p:nvPr/>
        </p:nvSpPr>
        <p:spPr>
          <a:xfrm>
            <a:off x="966073" y="4645343"/>
            <a:ext cx="5383054" cy="1035129"/>
          </a:xfrm>
          <a:prstGeom prst="rect">
            <a:avLst/>
          </a:prstGeom>
          <a:noFill/>
          <a:ln/>
        </p:spPr>
        <p:txBody>
          <a:bodyPr wrap="square" lIns="0" tIns="0" rIns="0" bIns="0" rtlCol="0" anchor="t"/>
          <a:lstStyle/>
          <a:p>
            <a:pPr algn="ctr"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EVALUACIÓN A CONTINUACIÓN</a:t>
            </a:r>
            <a:endParaRPr lang="en-US" sz="32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1.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es la función principal de un variador de frecuencia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Para convertir CA a CC</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Para controlar la velocidad y el par de un motor de CA.</a:t>
            </a:r>
            <a:endParaRPr lang="en-US" sz="2700" dirty="0"/>
          </a:p>
        </p:txBody>
      </p:sp>
      <p:sp>
        <p:nvSpPr>
          <p:cNvPr id="17" name="Text 14"/>
          <p:cNvSpPr/>
          <p:nvPr/>
        </p:nvSpPr>
        <p:spPr>
          <a:xfrm>
            <a:off x="7659529" y="357866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Para aumentar los niveles de voltaje</a:t>
            </a:r>
            <a:endParaRPr lang="en-US" sz="2700" dirty="0"/>
          </a:p>
        </p:txBody>
      </p:sp>
      <p:sp>
        <p:nvSpPr>
          <p:cNvPr id="18" name="Text 15"/>
          <p:cNvSpPr/>
          <p:nvPr/>
        </p:nvSpPr>
        <p:spPr>
          <a:xfrm>
            <a:off x="7659529" y="451711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Para proporcionar energía de respaldo</a:t>
            </a:r>
            <a:endParaRPr lang="en-US" sz="27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1.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es la función principal de un variador de frecuencia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a) Para convertir CA a CC</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u="sng" dirty="0">
                <a:solidFill>
                  <a:srgbClr val="7CCA62"/>
                </a:solidFill>
                <a:latin typeface="Raleway Light" pitchFamily="34" charset="0"/>
                <a:ea typeface="Raleway Light" pitchFamily="34" charset="-122"/>
                <a:cs typeface="Raleway Light" pitchFamily="34" charset="-120"/>
              </a:rPr>
              <a:t>b) Para controlar la velocidad y el par de un motor de CA.</a:t>
            </a:r>
            <a:endParaRPr lang="en-US" sz="2700" dirty="0"/>
          </a:p>
        </p:txBody>
      </p:sp>
      <p:sp>
        <p:nvSpPr>
          <p:cNvPr id="17" name="Text 14"/>
          <p:cNvSpPr/>
          <p:nvPr/>
        </p:nvSpPr>
        <p:spPr>
          <a:xfrm>
            <a:off x="7659529" y="357866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Para aumentar los niveles de voltaje</a:t>
            </a:r>
            <a:endParaRPr lang="en-US" sz="2700" dirty="0"/>
          </a:p>
        </p:txBody>
      </p:sp>
      <p:sp>
        <p:nvSpPr>
          <p:cNvPr id="18" name="Text 15"/>
          <p:cNvSpPr/>
          <p:nvPr/>
        </p:nvSpPr>
        <p:spPr>
          <a:xfrm>
            <a:off x="7659529" y="451711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Para proporcionar energía de respaldo</a:t>
            </a:r>
            <a:endParaRPr lang="en-US" sz="27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2.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¿Cómo contribuyen los VFD a la eficiencia energética?</a:t>
            </a:r>
            <a:endParaRPr lang="en-US" sz="2700" dirty="0"/>
          </a:p>
        </p:txBody>
      </p:sp>
      <p:sp>
        <p:nvSpPr>
          <p:cNvPr id="15" name="Text 12"/>
          <p:cNvSpPr/>
          <p:nvPr/>
        </p:nvSpPr>
        <p:spPr>
          <a:xfrm>
            <a:off x="7659529" y="204680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Haciendo funcionar los motores a máxima velocidad de forma continua</a:t>
            </a:r>
            <a:endParaRPr lang="en-US" sz="2700" dirty="0"/>
          </a:p>
        </p:txBody>
      </p:sp>
      <p:sp>
        <p:nvSpPr>
          <p:cNvPr id="16" name="Text 13"/>
          <p:cNvSpPr/>
          <p:nvPr/>
        </p:nvSpPr>
        <p:spPr>
          <a:xfrm>
            <a:off x="7659529" y="3330297"/>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Utilizando más componentes eléctricos de los necesarios</a:t>
            </a:r>
            <a:endParaRPr lang="en-US" sz="2700" dirty="0"/>
          </a:p>
        </p:txBody>
      </p:sp>
      <p:sp>
        <p:nvSpPr>
          <p:cNvPr id="17" name="Text 14"/>
          <p:cNvSpPr/>
          <p:nvPr/>
        </p:nvSpPr>
        <p:spPr>
          <a:xfrm>
            <a:off x="7659529" y="4268748"/>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Al permitir que los motores funcionen a velocidades variables según los requisitos de carga.</a:t>
            </a:r>
            <a:endParaRPr lang="en-US" sz="2700" dirty="0"/>
          </a:p>
        </p:txBody>
      </p:sp>
      <p:sp>
        <p:nvSpPr>
          <p:cNvPr id="18" name="Text 15"/>
          <p:cNvSpPr/>
          <p:nvPr/>
        </p:nvSpPr>
        <p:spPr>
          <a:xfrm>
            <a:off x="7659529" y="555224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Convirtiendo toda la energía en calor.</a:t>
            </a:r>
            <a:endParaRPr lang="en-US" sz="2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450550"/>
          </a:xfrm>
          <a:prstGeom prst="rect">
            <a:avLst/>
          </a:prstGeom>
        </p:spPr>
      </p:pic>
      <p:sp>
        <p:nvSpPr>
          <p:cNvPr id="3" name="Text 0"/>
          <p:cNvSpPr/>
          <p:nvPr/>
        </p:nvSpPr>
        <p:spPr>
          <a:xfrm>
            <a:off x="966073" y="4391025"/>
            <a:ext cx="5118497" cy="517565"/>
          </a:xfrm>
          <a:prstGeom prst="rect">
            <a:avLst/>
          </a:prstGeom>
          <a:noFill/>
          <a:ln/>
        </p:spPr>
        <p:txBody>
          <a:bodyPr wrap="non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2. Campo de Aplicación</a:t>
            </a:r>
            <a:endParaRPr lang="en-US" sz="3250" dirty="0"/>
          </a:p>
        </p:txBody>
      </p:sp>
      <p:sp>
        <p:nvSpPr>
          <p:cNvPr id="4" name="Text 1"/>
          <p:cNvSpPr/>
          <p:nvPr/>
        </p:nvSpPr>
        <p:spPr>
          <a:xfrm>
            <a:off x="966073" y="5322570"/>
            <a:ext cx="12698254" cy="1379934"/>
          </a:xfrm>
          <a:prstGeom prst="rect">
            <a:avLst/>
          </a:prstGeom>
          <a:noFill/>
          <a:ln/>
        </p:spPr>
        <p:txBody>
          <a:bodyPr wrap="square" lIns="0" tIns="0" rIns="0" bIns="0" rtlCol="0" anchor="t"/>
          <a:lstStyle/>
          <a:p>
            <a:pPr algn="l" marL="342900" indent="-342900">
              <a:lnSpc>
                <a:spcPts val="2150"/>
              </a:lnSpc>
              <a:buSzPct val="100000"/>
              <a:buChar char="•"/>
            </a:pPr>
            <a:r>
              <a:rPr lang="en-US" sz="2150" dirty="0">
                <a:solidFill>
                  <a:srgbClr val="666666"/>
                </a:solidFill>
                <a:latin typeface="Raleway Light" pitchFamily="34" charset="0"/>
                <a:ea typeface="Raleway Light" pitchFamily="34" charset="-122"/>
                <a:cs typeface="Raleway Light" pitchFamily="34" charset="-120"/>
              </a:rPr>
              <a:t>El conocimiento obtenido acerca del funcionamiento y prevenciones al usar un VFD aplica para cualquier industria en la que se requieran variadores de frecuencia en sus procesos. Los Variadores de Frecuencia (VFD) son cruciales en la industria porque mejoran la eficiencia energética, permiten un control preciso de la velocidad y el par de los motores, y prolongan la vida útil de los equipos.</a:t>
            </a:r>
            <a:endParaRPr lang="en-US" sz="2150" dirty="0"/>
          </a:p>
        </p:txBody>
      </p:sp>
      <p:sp>
        <p:nvSpPr>
          <p:cNvPr id="5" name="Text 2"/>
          <p:cNvSpPr/>
          <p:nvPr/>
        </p:nvSpPr>
        <p:spPr>
          <a:xfrm>
            <a:off x="966073" y="7013019"/>
            <a:ext cx="126982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2.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¿Cómo contribuyen los VFD a la eficiencia energética?</a:t>
            </a:r>
            <a:endParaRPr lang="en-US" sz="2700" dirty="0"/>
          </a:p>
        </p:txBody>
      </p:sp>
      <p:sp>
        <p:nvSpPr>
          <p:cNvPr id="15" name="Text 12"/>
          <p:cNvSpPr/>
          <p:nvPr/>
        </p:nvSpPr>
        <p:spPr>
          <a:xfrm>
            <a:off x="7659529" y="204680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a) Haciendo funcionar los motores a máxima velocidad de forma continua</a:t>
            </a:r>
            <a:endParaRPr lang="en-US" sz="2700" dirty="0"/>
          </a:p>
        </p:txBody>
      </p:sp>
      <p:sp>
        <p:nvSpPr>
          <p:cNvPr id="16" name="Text 13"/>
          <p:cNvSpPr/>
          <p:nvPr/>
        </p:nvSpPr>
        <p:spPr>
          <a:xfrm>
            <a:off x="7659529" y="3330297"/>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b) Utilizando más componentes eléctricos de los necesarios</a:t>
            </a:r>
            <a:endParaRPr lang="en-US" sz="2700" dirty="0"/>
          </a:p>
        </p:txBody>
      </p:sp>
      <p:sp>
        <p:nvSpPr>
          <p:cNvPr id="17" name="Text 14"/>
          <p:cNvSpPr/>
          <p:nvPr/>
        </p:nvSpPr>
        <p:spPr>
          <a:xfrm>
            <a:off x="7659529" y="4268748"/>
            <a:ext cx="6012418" cy="1035129"/>
          </a:xfrm>
          <a:prstGeom prst="rect">
            <a:avLst/>
          </a:prstGeom>
          <a:noFill/>
          <a:ln/>
        </p:spPr>
        <p:txBody>
          <a:bodyPr wrap="square" lIns="0" tIns="0" rIns="0" bIns="0" rtlCol="0" anchor="t"/>
          <a:lstStyle/>
          <a:p>
            <a:pPr algn="l" indent="0" marL="0">
              <a:lnSpc>
                <a:spcPts val="2700"/>
              </a:lnSpc>
              <a:buNone/>
            </a:pPr>
            <a:r>
              <a:rPr lang="en-US" sz="2700" b="1" u="sng" dirty="0">
                <a:solidFill>
                  <a:srgbClr val="10CF9B"/>
                </a:solidFill>
                <a:latin typeface="Raleway Light" pitchFamily="34" charset="0"/>
                <a:ea typeface="Raleway Light" pitchFamily="34" charset="-122"/>
                <a:cs typeface="Raleway Light" pitchFamily="34" charset="-120"/>
              </a:rPr>
              <a:t>c) Al permitir que los motores funcionen a velocidades variables según los requisitos de carga.</a:t>
            </a:r>
            <a:endParaRPr lang="en-US" sz="2700" dirty="0"/>
          </a:p>
        </p:txBody>
      </p:sp>
      <p:sp>
        <p:nvSpPr>
          <p:cNvPr id="18" name="Text 15"/>
          <p:cNvSpPr/>
          <p:nvPr/>
        </p:nvSpPr>
        <p:spPr>
          <a:xfrm>
            <a:off x="7659529" y="555224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Convirtiendo toda la energía en calor.</a:t>
            </a:r>
            <a:endParaRPr lang="en-US" sz="27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3.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tipo de motor se utiliza más comúnmente con los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Motores de inducción trifásicos</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Sólo motores de inducción monofásicos</a:t>
            </a:r>
            <a:endParaRPr lang="en-US" sz="2700" dirty="0"/>
          </a:p>
        </p:txBody>
      </p:sp>
      <p:sp>
        <p:nvSpPr>
          <p:cNvPr id="17" name="Text 14"/>
          <p:cNvSpPr/>
          <p:nvPr/>
        </p:nvSpPr>
        <p:spPr>
          <a:xfrm>
            <a:off x="7659529" y="3578662"/>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Sólo motores síncronos</a:t>
            </a:r>
            <a:endParaRPr lang="en-US" sz="2700" dirty="0"/>
          </a:p>
        </p:txBody>
      </p:sp>
      <p:sp>
        <p:nvSpPr>
          <p:cNvPr id="18" name="Text 15"/>
          <p:cNvSpPr/>
          <p:nvPr/>
        </p:nvSpPr>
        <p:spPr>
          <a:xfrm>
            <a:off x="7659529" y="4172069"/>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Solo motores paso a paso</a:t>
            </a:r>
            <a:endParaRPr lang="en-US" sz="27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3.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tipo de motor se utiliza más comúnmente con los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u="sng" dirty="0">
                <a:solidFill>
                  <a:srgbClr val="0F6FC6"/>
                </a:solidFill>
                <a:latin typeface="Raleway Light" pitchFamily="34" charset="0"/>
                <a:ea typeface="Raleway Light" pitchFamily="34" charset="-122"/>
                <a:cs typeface="Raleway Light" pitchFamily="34" charset="-120"/>
              </a:rPr>
              <a:t>a) Motores de inducción trifásicos.</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b) Sólo motores de inducción monofásicos.</a:t>
            </a:r>
            <a:endParaRPr lang="en-US" sz="2700" dirty="0"/>
          </a:p>
        </p:txBody>
      </p:sp>
      <p:sp>
        <p:nvSpPr>
          <p:cNvPr id="17" name="Text 14"/>
          <p:cNvSpPr/>
          <p:nvPr/>
        </p:nvSpPr>
        <p:spPr>
          <a:xfrm>
            <a:off x="7659529" y="3578662"/>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Sólo motores síncronos.</a:t>
            </a:r>
            <a:endParaRPr lang="en-US" sz="2700" dirty="0"/>
          </a:p>
        </p:txBody>
      </p:sp>
      <p:sp>
        <p:nvSpPr>
          <p:cNvPr id="18" name="Text 15"/>
          <p:cNvSpPr/>
          <p:nvPr/>
        </p:nvSpPr>
        <p:spPr>
          <a:xfrm>
            <a:off x="7659529" y="4172069"/>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Solo motores paso a paso.</a:t>
            </a:r>
            <a:endParaRPr lang="en-US" sz="27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4.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¿En qué aplicación es más probable que se utilice un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Motores de inducción trifásicos</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Propulsión de vehículos eléctricos</a:t>
            </a:r>
            <a:endParaRPr lang="en-US" sz="2700" dirty="0"/>
          </a:p>
        </p:txBody>
      </p:sp>
      <p:sp>
        <p:nvSpPr>
          <p:cNvPr id="17" name="Text 14"/>
          <p:cNvSpPr/>
          <p:nvPr/>
        </p:nvSpPr>
        <p:spPr>
          <a:xfrm>
            <a:off x="7659529" y="357866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Conversión de energía del panel solar.</a:t>
            </a:r>
            <a:endParaRPr lang="en-US" sz="2700" dirty="0"/>
          </a:p>
        </p:txBody>
      </p:sp>
      <p:sp>
        <p:nvSpPr>
          <p:cNvPr id="18" name="Text 15"/>
          <p:cNvSpPr/>
          <p:nvPr/>
        </p:nvSpPr>
        <p:spPr>
          <a:xfrm>
            <a:off x="7659529" y="451711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Control de bombas en plantas de tratamiento de agua.</a:t>
            </a:r>
            <a:endParaRPr lang="en-US" sz="27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4.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¿En qué aplicación es más probable que se utilice un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a) Motores de inducción trifásicos</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b) Propulsión de vehículos eléctricos</a:t>
            </a:r>
            <a:endParaRPr lang="en-US" sz="2700" dirty="0"/>
          </a:p>
        </p:txBody>
      </p:sp>
      <p:sp>
        <p:nvSpPr>
          <p:cNvPr id="17" name="Text 14"/>
          <p:cNvSpPr/>
          <p:nvPr/>
        </p:nvSpPr>
        <p:spPr>
          <a:xfrm>
            <a:off x="7659529" y="357866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Conversión de energía del panel solar.</a:t>
            </a:r>
            <a:endParaRPr lang="en-US" sz="2700" dirty="0"/>
          </a:p>
        </p:txBody>
      </p:sp>
      <p:sp>
        <p:nvSpPr>
          <p:cNvPr id="18" name="Text 15"/>
          <p:cNvSpPr/>
          <p:nvPr/>
        </p:nvSpPr>
        <p:spPr>
          <a:xfrm>
            <a:off x="7659529" y="4517112"/>
            <a:ext cx="6012418" cy="690086"/>
          </a:xfrm>
          <a:prstGeom prst="rect">
            <a:avLst/>
          </a:prstGeom>
          <a:noFill/>
          <a:ln/>
        </p:spPr>
        <p:txBody>
          <a:bodyPr wrap="square" lIns="0" tIns="0" rIns="0" bIns="0" rtlCol="0" anchor="t"/>
          <a:lstStyle/>
          <a:p>
            <a:pPr algn="l" indent="0" marL="0">
              <a:lnSpc>
                <a:spcPts val="2700"/>
              </a:lnSpc>
              <a:buNone/>
            </a:pPr>
            <a:r>
              <a:rPr lang="en-US" sz="2700" b="1" u="sng" dirty="0">
                <a:solidFill>
                  <a:srgbClr val="0BD0D9"/>
                </a:solidFill>
                <a:latin typeface="Raleway Light" pitchFamily="34" charset="0"/>
                <a:ea typeface="Raleway Light" pitchFamily="34" charset="-122"/>
                <a:cs typeface="Raleway Light" pitchFamily="34" charset="-120"/>
              </a:rPr>
              <a:t>d) Control de bombas en plantas de tratamiento de agua.</a:t>
            </a:r>
            <a:endParaRPr lang="en-US" sz="27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5.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equipo de protección personal (EPP) se recomienda cuando se trabaja con VFD?</a:t>
            </a:r>
            <a:endParaRPr lang="en-US" sz="2700" dirty="0"/>
          </a:p>
        </p:txBody>
      </p:sp>
      <p:sp>
        <p:nvSpPr>
          <p:cNvPr id="15" name="Text 12"/>
          <p:cNvSpPr/>
          <p:nvPr/>
        </p:nvSpPr>
        <p:spPr>
          <a:xfrm>
            <a:off x="7659529" y="2391847"/>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Chanclas y pantalones cortos.</a:t>
            </a:r>
            <a:endParaRPr lang="en-US" sz="2700" dirty="0"/>
          </a:p>
        </p:txBody>
      </p:sp>
      <p:sp>
        <p:nvSpPr>
          <p:cNvPr id="16" name="Text 13"/>
          <p:cNvSpPr/>
          <p:nvPr/>
        </p:nvSpPr>
        <p:spPr>
          <a:xfrm>
            <a:off x="7659529" y="2985254"/>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Guantes aislantes y gafas de seguridad.</a:t>
            </a:r>
            <a:endParaRPr lang="en-US" sz="2700" dirty="0"/>
          </a:p>
        </p:txBody>
      </p:sp>
      <p:sp>
        <p:nvSpPr>
          <p:cNvPr id="17" name="Text 14"/>
          <p:cNvSpPr/>
          <p:nvPr/>
        </p:nvSpPr>
        <p:spPr>
          <a:xfrm>
            <a:off x="7659529" y="3923705"/>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Ropa normal sin ningún tipo de protección.</a:t>
            </a:r>
            <a:endParaRPr lang="en-US" sz="2700" dirty="0"/>
          </a:p>
        </p:txBody>
      </p:sp>
      <p:sp>
        <p:nvSpPr>
          <p:cNvPr id="18" name="Text 15"/>
          <p:cNvSpPr/>
          <p:nvPr/>
        </p:nvSpPr>
        <p:spPr>
          <a:xfrm>
            <a:off x="7659529" y="4862155"/>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Sólo un casco.</a:t>
            </a:r>
            <a:endParaRPr lang="en-US" sz="27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5.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equipo de protección personal (EPP) se recomienda cuando se trabaja con VFD?</a:t>
            </a:r>
            <a:endParaRPr lang="en-US" sz="2700" dirty="0"/>
          </a:p>
        </p:txBody>
      </p:sp>
      <p:sp>
        <p:nvSpPr>
          <p:cNvPr id="15" name="Text 12"/>
          <p:cNvSpPr/>
          <p:nvPr/>
        </p:nvSpPr>
        <p:spPr>
          <a:xfrm>
            <a:off x="7659529" y="2391847"/>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a) Chanclas y pantalones cortos.</a:t>
            </a:r>
            <a:endParaRPr lang="en-US" sz="2700" dirty="0"/>
          </a:p>
        </p:txBody>
      </p:sp>
      <p:sp>
        <p:nvSpPr>
          <p:cNvPr id="16" name="Text 13"/>
          <p:cNvSpPr/>
          <p:nvPr/>
        </p:nvSpPr>
        <p:spPr>
          <a:xfrm>
            <a:off x="7659529" y="2985254"/>
            <a:ext cx="6012418" cy="690086"/>
          </a:xfrm>
          <a:prstGeom prst="rect">
            <a:avLst/>
          </a:prstGeom>
          <a:noFill/>
          <a:ln/>
        </p:spPr>
        <p:txBody>
          <a:bodyPr wrap="square" lIns="0" tIns="0" rIns="0" bIns="0" rtlCol="0" anchor="t"/>
          <a:lstStyle/>
          <a:p>
            <a:pPr algn="l" indent="0" marL="0">
              <a:lnSpc>
                <a:spcPts val="2700"/>
              </a:lnSpc>
              <a:buNone/>
            </a:pPr>
            <a:r>
              <a:rPr lang="en-US" sz="2700" b="1" u="sng" dirty="0">
                <a:solidFill>
                  <a:srgbClr val="7CCA62"/>
                </a:solidFill>
                <a:latin typeface="Raleway Light" pitchFamily="34" charset="0"/>
                <a:ea typeface="Raleway Light" pitchFamily="34" charset="-122"/>
                <a:cs typeface="Raleway Light" pitchFamily="34" charset="-120"/>
              </a:rPr>
              <a:t>b) Guantes aislantes y gafas de seguridad.</a:t>
            </a:r>
            <a:endParaRPr lang="en-US" sz="2700" dirty="0"/>
          </a:p>
        </p:txBody>
      </p:sp>
      <p:sp>
        <p:nvSpPr>
          <p:cNvPr id="17" name="Text 14"/>
          <p:cNvSpPr/>
          <p:nvPr/>
        </p:nvSpPr>
        <p:spPr>
          <a:xfrm>
            <a:off x="7659529" y="3923705"/>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Ropa normal sin ningún tipo de protección.</a:t>
            </a:r>
            <a:endParaRPr lang="en-US" sz="2700" dirty="0"/>
          </a:p>
        </p:txBody>
      </p:sp>
      <p:sp>
        <p:nvSpPr>
          <p:cNvPr id="18" name="Text 15"/>
          <p:cNvSpPr/>
          <p:nvPr/>
        </p:nvSpPr>
        <p:spPr>
          <a:xfrm>
            <a:off x="7659529" y="4862155"/>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Sólo un casco.</a:t>
            </a:r>
            <a:endParaRPr lang="en-US" sz="27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6.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es la principal ventaja de utilizar un variador de frecuencia (VFD) en aplicaciones industriales?</a:t>
            </a:r>
            <a:endParaRPr lang="en-US" sz="2700" dirty="0"/>
          </a:p>
        </p:txBody>
      </p:sp>
      <p:sp>
        <p:nvSpPr>
          <p:cNvPr id="15" name="Text 12"/>
          <p:cNvSpPr/>
          <p:nvPr/>
        </p:nvSpPr>
        <p:spPr>
          <a:xfrm>
            <a:off x="7659529" y="2391847"/>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Aumenta el tamaño de los motores.</a:t>
            </a:r>
            <a:endParaRPr lang="en-US" sz="2700" dirty="0"/>
          </a:p>
        </p:txBody>
      </p:sp>
      <p:sp>
        <p:nvSpPr>
          <p:cNvPr id="16" name="Text 13"/>
          <p:cNvSpPr/>
          <p:nvPr/>
        </p:nvSpPr>
        <p:spPr>
          <a:xfrm>
            <a:off x="7659529" y="3330297"/>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Funciona sólo a máxima velocidad.</a:t>
            </a:r>
            <a:endParaRPr lang="en-US" sz="2700" dirty="0"/>
          </a:p>
        </p:txBody>
      </p:sp>
      <p:sp>
        <p:nvSpPr>
          <p:cNvPr id="17" name="Text 14"/>
          <p:cNvSpPr/>
          <p:nvPr/>
        </p:nvSpPr>
        <p:spPr>
          <a:xfrm>
            <a:off x="7659529" y="4268748"/>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Elimina la necesidad de mantenimiento eléctrico.</a:t>
            </a:r>
            <a:endParaRPr lang="en-US" sz="2700" dirty="0"/>
          </a:p>
        </p:txBody>
      </p:sp>
      <p:sp>
        <p:nvSpPr>
          <p:cNvPr id="18" name="Text 15"/>
          <p:cNvSpPr/>
          <p:nvPr/>
        </p:nvSpPr>
        <p:spPr>
          <a:xfrm>
            <a:off x="7659529" y="5207198"/>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Permite un control preciso de la velocidad y el par del motor.</a:t>
            </a:r>
            <a:endParaRPr lang="en-US" sz="27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6.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es la principal ventaja de utilizar un variador de frecuencia (VFD) en aplicaciones industriales?</a:t>
            </a:r>
            <a:endParaRPr lang="en-US" sz="2700" dirty="0"/>
          </a:p>
        </p:txBody>
      </p:sp>
      <p:sp>
        <p:nvSpPr>
          <p:cNvPr id="15" name="Text 12"/>
          <p:cNvSpPr/>
          <p:nvPr/>
        </p:nvSpPr>
        <p:spPr>
          <a:xfrm>
            <a:off x="7659529" y="2391847"/>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a) Aumenta el tamaño de los motores.</a:t>
            </a:r>
            <a:endParaRPr lang="en-US" sz="2700" dirty="0"/>
          </a:p>
        </p:txBody>
      </p:sp>
      <p:sp>
        <p:nvSpPr>
          <p:cNvPr id="16" name="Text 13"/>
          <p:cNvSpPr/>
          <p:nvPr/>
        </p:nvSpPr>
        <p:spPr>
          <a:xfrm>
            <a:off x="7659529" y="3330297"/>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b) Funciona sólo a máxima velocidad.</a:t>
            </a:r>
            <a:endParaRPr lang="en-US" sz="2700" dirty="0"/>
          </a:p>
        </p:txBody>
      </p:sp>
      <p:sp>
        <p:nvSpPr>
          <p:cNvPr id="17" name="Text 14"/>
          <p:cNvSpPr/>
          <p:nvPr/>
        </p:nvSpPr>
        <p:spPr>
          <a:xfrm>
            <a:off x="7659529" y="4268748"/>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Elimina la necesidad de mantenimiento eléctrico.</a:t>
            </a:r>
            <a:endParaRPr lang="en-US" sz="2700" dirty="0"/>
          </a:p>
        </p:txBody>
      </p:sp>
      <p:sp>
        <p:nvSpPr>
          <p:cNvPr id="18" name="Text 15"/>
          <p:cNvSpPr/>
          <p:nvPr/>
        </p:nvSpPr>
        <p:spPr>
          <a:xfrm>
            <a:off x="7659529" y="5207198"/>
            <a:ext cx="6012418" cy="690086"/>
          </a:xfrm>
          <a:prstGeom prst="rect">
            <a:avLst/>
          </a:prstGeom>
          <a:noFill/>
          <a:ln/>
        </p:spPr>
        <p:txBody>
          <a:bodyPr wrap="square" lIns="0" tIns="0" rIns="0" bIns="0" rtlCol="0" anchor="t"/>
          <a:lstStyle/>
          <a:p>
            <a:pPr algn="l" indent="0" marL="0">
              <a:lnSpc>
                <a:spcPts val="2700"/>
              </a:lnSpc>
              <a:buNone/>
            </a:pPr>
            <a:r>
              <a:rPr lang="en-US" sz="2700" b="1" u="sng" dirty="0">
                <a:solidFill>
                  <a:srgbClr val="0BD0D9"/>
                </a:solidFill>
                <a:latin typeface="Raleway Light" pitchFamily="34" charset="0"/>
                <a:ea typeface="Raleway Light" pitchFamily="34" charset="-122"/>
                <a:cs typeface="Raleway Light" pitchFamily="34" charset="-120"/>
              </a:rPr>
              <a:t>d) Permite un control preciso de la velocidad y el par del motor.</a:t>
            </a:r>
            <a:endParaRPr lang="en-US" sz="27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7.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se debe hacer antes de realizar el mantenimiento de un VFD?</a:t>
            </a:r>
            <a:endParaRPr lang="en-US" sz="2700" dirty="0"/>
          </a:p>
        </p:txBody>
      </p:sp>
      <p:sp>
        <p:nvSpPr>
          <p:cNvPr id="15" name="Text 12"/>
          <p:cNvSpPr/>
          <p:nvPr/>
        </p:nvSpPr>
        <p:spPr>
          <a:xfrm>
            <a:off x="7659529" y="204680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Desconecte la energía y asegúrese de que los capacitores estén descargados.</a:t>
            </a:r>
            <a:endParaRPr lang="en-US" sz="2700" dirty="0"/>
          </a:p>
        </p:txBody>
      </p:sp>
      <p:sp>
        <p:nvSpPr>
          <p:cNvPr id="16" name="Text 13"/>
          <p:cNvSpPr/>
          <p:nvPr/>
        </p:nvSpPr>
        <p:spPr>
          <a:xfrm>
            <a:off x="7659529" y="3330297"/>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Aumente la velocidad de funcionamiento para probar la funcionalidad.</a:t>
            </a:r>
            <a:endParaRPr lang="en-US" sz="2700" dirty="0"/>
          </a:p>
        </p:txBody>
      </p:sp>
      <p:sp>
        <p:nvSpPr>
          <p:cNvPr id="17" name="Text 14"/>
          <p:cNvSpPr/>
          <p:nvPr/>
        </p:nvSpPr>
        <p:spPr>
          <a:xfrm>
            <a:off x="7659529" y="461379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Déjelo encendido para realizar diagnósticos.</a:t>
            </a:r>
            <a:endParaRPr lang="en-US" sz="2700" dirty="0"/>
          </a:p>
        </p:txBody>
      </p:sp>
      <p:sp>
        <p:nvSpPr>
          <p:cNvPr id="18" name="Text 15"/>
          <p:cNvSpPr/>
          <p:nvPr/>
        </p:nvSpPr>
        <p:spPr>
          <a:xfrm>
            <a:off x="7659529" y="555224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Retire todas las cubiertas sin precauciones.</a:t>
            </a:r>
            <a:endParaRPr lang="en-US" sz="2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1354812"/>
            <a:ext cx="4140637" cy="517565"/>
          </a:xfrm>
          <a:prstGeom prst="rect">
            <a:avLst/>
          </a:prstGeom>
          <a:noFill/>
          <a:ln/>
        </p:spPr>
        <p:txBody>
          <a:bodyPr wrap="non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3. Definiciones</a:t>
            </a:r>
            <a:endParaRPr lang="en-US" sz="3250" dirty="0"/>
          </a:p>
        </p:txBody>
      </p:sp>
      <p:sp>
        <p:nvSpPr>
          <p:cNvPr id="4" name="Text 1"/>
          <p:cNvSpPr/>
          <p:nvPr/>
        </p:nvSpPr>
        <p:spPr>
          <a:xfrm>
            <a:off x="966073" y="2286357"/>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87285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3459361"/>
            <a:ext cx="7211854" cy="1103948"/>
          </a:xfrm>
          <a:prstGeom prst="rect">
            <a:avLst/>
          </a:prstGeom>
          <a:noFill/>
          <a:ln/>
        </p:spPr>
        <p:txBody>
          <a:bodyPr wrap="square" lIns="0" tIns="0" rIns="0" bIns="0" rtlCol="0" anchor="t"/>
          <a:lstStyle/>
          <a:p>
            <a:pPr algn="l" indent="0" marL="0">
              <a:lnSpc>
                <a:spcPts val="2150"/>
              </a:lnSpc>
              <a:buNone/>
            </a:pPr>
            <a:r>
              <a:rPr lang="en-US" sz="2150" b="1" dirty="0">
                <a:solidFill>
                  <a:srgbClr val="0F6FC6"/>
                </a:solidFill>
                <a:latin typeface="Raleway Light" pitchFamily="34" charset="0"/>
                <a:ea typeface="Raleway Light" pitchFamily="34" charset="-122"/>
                <a:cs typeface="Raleway Light" pitchFamily="34" charset="-120"/>
              </a:rPr>
              <a:t>Variación de frecuencia y voltaje:</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El VFD cambia la frecuencia (número de ciclos por segundo) y el voltaje (intensidad de la corriente) de la alimentación del motor para controlar su velocidad.</a:t>
            </a:r>
            <a:endParaRPr lang="en-US" sz="2150" dirty="0"/>
          </a:p>
        </p:txBody>
      </p:sp>
      <p:sp>
        <p:nvSpPr>
          <p:cNvPr id="7" name="Text 4"/>
          <p:cNvSpPr/>
          <p:nvPr/>
        </p:nvSpPr>
        <p:spPr>
          <a:xfrm>
            <a:off x="966073" y="4873823"/>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5460325"/>
            <a:ext cx="7211854" cy="827961"/>
          </a:xfrm>
          <a:prstGeom prst="rect">
            <a:avLst/>
          </a:prstGeom>
          <a:noFill/>
          <a:ln/>
        </p:spPr>
        <p:txBody>
          <a:bodyPr wrap="square" lIns="0" tIns="0" rIns="0" bIns="0" rtlCol="0" anchor="t"/>
          <a:lstStyle/>
          <a:p>
            <a:pPr algn="l" indent="0" marL="0">
              <a:lnSpc>
                <a:spcPts val="2150"/>
              </a:lnSpc>
              <a:buNone/>
            </a:pPr>
            <a:r>
              <a:rPr lang="en-US" sz="2150" b="1" dirty="0">
                <a:solidFill>
                  <a:srgbClr val="7CCA62"/>
                </a:solidFill>
                <a:latin typeface="Raleway Light" pitchFamily="34" charset="0"/>
                <a:ea typeface="Raleway Light" pitchFamily="34" charset="-122"/>
                <a:cs typeface="Raleway Light" pitchFamily="34" charset="-120"/>
              </a:rPr>
              <a:t>Control de velocidad: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Permite ajustar la velocidad del motor a la demanda real de la aplicación, optimizando el consumo de energía y mejorando el rendimiento.</a:t>
            </a:r>
            <a:endParaRPr lang="en-US" sz="2150" dirty="0"/>
          </a:p>
        </p:txBody>
      </p:sp>
      <p:sp>
        <p:nvSpPr>
          <p:cNvPr id="9" name="Text 6"/>
          <p:cNvSpPr/>
          <p:nvPr/>
        </p:nvSpPr>
        <p:spPr>
          <a:xfrm>
            <a:off x="966073" y="6598801"/>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7.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se debe hacer antes de realizar el mantenimiento de un VFD?</a:t>
            </a:r>
            <a:endParaRPr lang="en-US" sz="2700" dirty="0"/>
          </a:p>
        </p:txBody>
      </p:sp>
      <p:sp>
        <p:nvSpPr>
          <p:cNvPr id="15" name="Text 12"/>
          <p:cNvSpPr/>
          <p:nvPr/>
        </p:nvSpPr>
        <p:spPr>
          <a:xfrm>
            <a:off x="7659529" y="2046803"/>
            <a:ext cx="6012418" cy="1035129"/>
          </a:xfrm>
          <a:prstGeom prst="rect">
            <a:avLst/>
          </a:prstGeom>
          <a:noFill/>
          <a:ln/>
        </p:spPr>
        <p:txBody>
          <a:bodyPr wrap="square" lIns="0" tIns="0" rIns="0" bIns="0" rtlCol="0" anchor="t"/>
          <a:lstStyle/>
          <a:p>
            <a:pPr algn="l" indent="0" marL="0">
              <a:lnSpc>
                <a:spcPts val="2700"/>
              </a:lnSpc>
              <a:buNone/>
            </a:pPr>
            <a:r>
              <a:rPr lang="en-US" sz="2700" b="1" u="sng" dirty="0">
                <a:solidFill>
                  <a:srgbClr val="0F6FC6"/>
                </a:solidFill>
                <a:latin typeface="Raleway Light" pitchFamily="34" charset="0"/>
                <a:ea typeface="Raleway Light" pitchFamily="34" charset="-122"/>
                <a:cs typeface="Raleway Light" pitchFamily="34" charset="-120"/>
              </a:rPr>
              <a:t>a) Desconecte la energía y asegúrese de que los capacitores estén descargados.</a:t>
            </a:r>
            <a:endParaRPr lang="en-US" sz="2700" dirty="0"/>
          </a:p>
        </p:txBody>
      </p:sp>
      <p:sp>
        <p:nvSpPr>
          <p:cNvPr id="16" name="Text 13"/>
          <p:cNvSpPr/>
          <p:nvPr/>
        </p:nvSpPr>
        <p:spPr>
          <a:xfrm>
            <a:off x="7659529" y="3330297"/>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b) Aumente la velocidad de funcionamiento para probar la funcionalidad.</a:t>
            </a:r>
            <a:endParaRPr lang="en-US" sz="2700" dirty="0"/>
          </a:p>
        </p:txBody>
      </p:sp>
      <p:sp>
        <p:nvSpPr>
          <p:cNvPr id="17" name="Text 14"/>
          <p:cNvSpPr/>
          <p:nvPr/>
        </p:nvSpPr>
        <p:spPr>
          <a:xfrm>
            <a:off x="7659529" y="461379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Déjelo encendido para realizar diagnósticos.</a:t>
            </a:r>
            <a:endParaRPr lang="en-US" sz="2700" dirty="0"/>
          </a:p>
        </p:txBody>
      </p:sp>
      <p:sp>
        <p:nvSpPr>
          <p:cNvPr id="18" name="Text 15"/>
          <p:cNvSpPr/>
          <p:nvPr/>
        </p:nvSpPr>
        <p:spPr>
          <a:xfrm>
            <a:off x="7659529" y="5552242"/>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Retire todas las cubiertas sin precauciones.</a:t>
            </a:r>
            <a:endParaRPr lang="en-US" sz="27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8.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es un peligro potencial al operar un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Funcionamiento en baja tensión.</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Sobrecalentamiento por falta de ventilación.</a:t>
            </a:r>
            <a:endParaRPr lang="en-US" sz="2700" dirty="0"/>
          </a:p>
        </p:txBody>
      </p:sp>
      <p:sp>
        <p:nvSpPr>
          <p:cNvPr id="17" name="Text 14"/>
          <p:cNvSpPr/>
          <p:nvPr/>
        </p:nvSpPr>
        <p:spPr>
          <a:xfrm>
            <a:off x="7659529" y="3578662"/>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Mayor par de salida.</a:t>
            </a:r>
            <a:endParaRPr lang="en-US" sz="2700" dirty="0"/>
          </a:p>
        </p:txBody>
      </p:sp>
      <p:sp>
        <p:nvSpPr>
          <p:cNvPr id="18" name="Text 15"/>
          <p:cNvSpPr/>
          <p:nvPr/>
        </p:nvSpPr>
        <p:spPr>
          <a:xfrm>
            <a:off x="7659529" y="4172069"/>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Niveles de ruido reducidos.</a:t>
            </a:r>
            <a:endParaRPr lang="en-US" sz="27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8.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es un peligro potencial al operar un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a) Funcionamiento en baja tensión.</a:t>
            </a:r>
            <a:endParaRPr lang="en-US" sz="2700" dirty="0"/>
          </a:p>
        </p:txBody>
      </p:sp>
      <p:sp>
        <p:nvSpPr>
          <p:cNvPr id="16" name="Text 13"/>
          <p:cNvSpPr/>
          <p:nvPr/>
        </p:nvSpPr>
        <p:spPr>
          <a:xfrm>
            <a:off x="7659529" y="2640211"/>
            <a:ext cx="6012418" cy="690086"/>
          </a:xfrm>
          <a:prstGeom prst="rect">
            <a:avLst/>
          </a:prstGeom>
          <a:noFill/>
          <a:ln/>
        </p:spPr>
        <p:txBody>
          <a:bodyPr wrap="square" lIns="0" tIns="0" rIns="0" bIns="0" rtlCol="0" anchor="t"/>
          <a:lstStyle/>
          <a:p>
            <a:pPr algn="l" indent="0" marL="0">
              <a:lnSpc>
                <a:spcPts val="2700"/>
              </a:lnSpc>
              <a:buNone/>
            </a:pPr>
            <a:r>
              <a:rPr lang="en-US" sz="2700" b="1" u="sng" dirty="0">
                <a:solidFill>
                  <a:srgbClr val="7CCA62"/>
                </a:solidFill>
                <a:latin typeface="Raleway Light" pitchFamily="34" charset="0"/>
                <a:ea typeface="Raleway Light" pitchFamily="34" charset="-122"/>
                <a:cs typeface="Raleway Light" pitchFamily="34" charset="-120"/>
              </a:rPr>
              <a:t>b) Sobrecalentamiento por falta de ventilación.</a:t>
            </a:r>
            <a:endParaRPr lang="en-US" sz="2700" dirty="0"/>
          </a:p>
        </p:txBody>
      </p:sp>
      <p:sp>
        <p:nvSpPr>
          <p:cNvPr id="17" name="Text 14"/>
          <p:cNvSpPr/>
          <p:nvPr/>
        </p:nvSpPr>
        <p:spPr>
          <a:xfrm>
            <a:off x="7659529" y="3578662"/>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Mayor par de salida.</a:t>
            </a:r>
            <a:endParaRPr lang="en-US" sz="2700" dirty="0"/>
          </a:p>
        </p:txBody>
      </p:sp>
      <p:sp>
        <p:nvSpPr>
          <p:cNvPr id="18" name="Text 15"/>
          <p:cNvSpPr/>
          <p:nvPr/>
        </p:nvSpPr>
        <p:spPr>
          <a:xfrm>
            <a:off x="7659529" y="4172069"/>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Niveles de ruido reducidos.</a:t>
            </a:r>
            <a:endParaRPr lang="en-US" sz="27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9.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componente de un VFD convierte CC de nuevo en CA para el motor?</a:t>
            </a:r>
            <a:endParaRPr lang="en-US" sz="2700" dirty="0"/>
          </a:p>
        </p:txBody>
      </p:sp>
      <p:sp>
        <p:nvSpPr>
          <p:cNvPr id="15" name="Text 12"/>
          <p:cNvSpPr/>
          <p:nvPr/>
        </p:nvSpPr>
        <p:spPr>
          <a:xfrm>
            <a:off x="7659529" y="2391847"/>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Rectificador.</a:t>
            </a:r>
            <a:endParaRPr lang="en-US" sz="2700" dirty="0"/>
          </a:p>
        </p:txBody>
      </p:sp>
      <p:sp>
        <p:nvSpPr>
          <p:cNvPr id="16" name="Text 13"/>
          <p:cNvSpPr/>
          <p:nvPr/>
        </p:nvSpPr>
        <p:spPr>
          <a:xfrm>
            <a:off x="7659529" y="2985254"/>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Inversor.</a:t>
            </a:r>
            <a:endParaRPr lang="en-US" sz="2700" dirty="0"/>
          </a:p>
        </p:txBody>
      </p:sp>
      <p:sp>
        <p:nvSpPr>
          <p:cNvPr id="17" name="Text 14"/>
          <p:cNvSpPr/>
          <p:nvPr/>
        </p:nvSpPr>
        <p:spPr>
          <a:xfrm>
            <a:off x="7659529" y="3578662"/>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Alternador.</a:t>
            </a:r>
            <a:endParaRPr lang="en-US" sz="2700" dirty="0"/>
          </a:p>
        </p:txBody>
      </p:sp>
      <p:sp>
        <p:nvSpPr>
          <p:cNvPr id="18" name="Text 15"/>
          <p:cNvSpPr/>
          <p:nvPr/>
        </p:nvSpPr>
        <p:spPr>
          <a:xfrm>
            <a:off x="7659529" y="4172069"/>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Reductor.</a:t>
            </a:r>
            <a:endParaRPr lang="en-US" sz="27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1035129"/>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9.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¿Qué componente de un VFD convierte CC de nuevo en CA para el motor?</a:t>
            </a:r>
            <a:endParaRPr lang="en-US" sz="2700" dirty="0"/>
          </a:p>
        </p:txBody>
      </p:sp>
      <p:sp>
        <p:nvSpPr>
          <p:cNvPr id="15" name="Text 12"/>
          <p:cNvSpPr/>
          <p:nvPr/>
        </p:nvSpPr>
        <p:spPr>
          <a:xfrm>
            <a:off x="7659529" y="2391847"/>
            <a:ext cx="6012418" cy="345043"/>
          </a:xfrm>
          <a:prstGeom prst="rect">
            <a:avLst/>
          </a:prstGeom>
          <a:noFill/>
          <a:ln/>
        </p:spPr>
        <p:txBody>
          <a:bodyPr wrap="none" lIns="0" tIns="0" rIns="0" bIns="0" rtlCol="0" anchor="t"/>
          <a:lstStyle/>
          <a:p>
            <a:pPr algn="l" indent="0" marL="0">
              <a:lnSpc>
                <a:spcPts val="2700"/>
              </a:lnSpc>
              <a:buNone/>
            </a:pPr>
            <a:r>
              <a:rPr lang="en-US" sz="2700" b="1" u="sng" dirty="0">
                <a:solidFill>
                  <a:srgbClr val="0F6FC6"/>
                </a:solidFill>
                <a:latin typeface="Raleway Light" pitchFamily="34" charset="0"/>
                <a:ea typeface="Raleway Light" pitchFamily="34" charset="-122"/>
                <a:cs typeface="Raleway Light" pitchFamily="34" charset="-120"/>
              </a:rPr>
              <a:t>a) Rectificador.</a:t>
            </a:r>
            <a:endParaRPr lang="en-US" sz="2700" dirty="0"/>
          </a:p>
        </p:txBody>
      </p:sp>
      <p:sp>
        <p:nvSpPr>
          <p:cNvPr id="16" name="Text 13"/>
          <p:cNvSpPr/>
          <p:nvPr/>
        </p:nvSpPr>
        <p:spPr>
          <a:xfrm>
            <a:off x="7659529" y="2985254"/>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b) Inversor.</a:t>
            </a:r>
            <a:endParaRPr lang="en-US" sz="2700" dirty="0"/>
          </a:p>
        </p:txBody>
      </p:sp>
      <p:sp>
        <p:nvSpPr>
          <p:cNvPr id="17" name="Text 14"/>
          <p:cNvSpPr/>
          <p:nvPr/>
        </p:nvSpPr>
        <p:spPr>
          <a:xfrm>
            <a:off x="7659529" y="3578662"/>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c) Alternador.</a:t>
            </a:r>
            <a:endParaRPr lang="en-US" sz="2700" dirty="0"/>
          </a:p>
        </p:txBody>
      </p:sp>
      <p:sp>
        <p:nvSpPr>
          <p:cNvPr id="18" name="Text 15"/>
          <p:cNvSpPr/>
          <p:nvPr/>
        </p:nvSpPr>
        <p:spPr>
          <a:xfrm>
            <a:off x="7659529" y="4172069"/>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Reductor.</a:t>
            </a:r>
            <a:endParaRPr lang="en-US" sz="27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10.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de las siguientes es una aplicación común para los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F6FC6"/>
                </a:solidFill>
                <a:latin typeface="Raleway Light" pitchFamily="34" charset="0"/>
                <a:ea typeface="Raleway Light" pitchFamily="34" charset="-122"/>
                <a:cs typeface="Raleway Light" pitchFamily="34" charset="-120"/>
              </a:rPr>
              <a:t>a) Sistemas de calefacción.</a:t>
            </a:r>
            <a:endParaRPr lang="en-US" sz="2700" dirty="0"/>
          </a:p>
        </p:txBody>
      </p:sp>
      <p:sp>
        <p:nvSpPr>
          <p:cNvPr id="16" name="Text 13"/>
          <p:cNvSpPr/>
          <p:nvPr/>
        </p:nvSpPr>
        <p:spPr>
          <a:xfrm>
            <a:off x="7659529" y="2640211"/>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7CCA62"/>
                </a:solidFill>
                <a:latin typeface="Raleway Light" pitchFamily="34" charset="0"/>
                <a:ea typeface="Raleway Light" pitchFamily="34" charset="-122"/>
                <a:cs typeface="Raleway Light" pitchFamily="34" charset="-120"/>
              </a:rPr>
              <a:t>b) Control de iluminación.</a:t>
            </a:r>
            <a:endParaRPr lang="en-US" sz="2700" dirty="0"/>
          </a:p>
        </p:txBody>
      </p:sp>
      <p:sp>
        <p:nvSpPr>
          <p:cNvPr id="17" name="Text 14"/>
          <p:cNvSpPr/>
          <p:nvPr/>
        </p:nvSpPr>
        <p:spPr>
          <a:xfrm>
            <a:off x="7659529" y="3233618"/>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10CF9B"/>
                </a:solidFill>
                <a:latin typeface="Raleway Light" pitchFamily="34" charset="0"/>
                <a:ea typeface="Raleway Light" pitchFamily="34" charset="-122"/>
                <a:cs typeface="Raleway Light" pitchFamily="34" charset="-120"/>
              </a:rPr>
              <a:t>c) Sistemas de cinta transportadora.</a:t>
            </a:r>
            <a:endParaRPr lang="en-US" sz="2700" dirty="0"/>
          </a:p>
        </p:txBody>
      </p:sp>
      <p:sp>
        <p:nvSpPr>
          <p:cNvPr id="18" name="Text 15"/>
          <p:cNvSpPr/>
          <p:nvPr/>
        </p:nvSpPr>
        <p:spPr>
          <a:xfrm>
            <a:off x="7659529" y="3827026"/>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0BD0D9"/>
                </a:solidFill>
                <a:latin typeface="Raleway Light" pitchFamily="34" charset="0"/>
                <a:ea typeface="Raleway Light" pitchFamily="34" charset="-122"/>
                <a:cs typeface="Raleway Light" pitchFamily="34" charset="-120"/>
              </a:rPr>
              <a:t>d) Sistemas de gestión de baterías.</a:t>
            </a:r>
            <a:endParaRPr lang="en-US" sz="27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Text 0"/>
          <p:cNvSpPr/>
          <p:nvPr/>
        </p:nvSpPr>
        <p:spPr>
          <a:xfrm>
            <a:off x="966073" y="110835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966073" y="163270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2157055"/>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966073" y="2681407"/>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3205758"/>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966073" y="3730109"/>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966073" y="4254460"/>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966073" y="4778812"/>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1" name="Text 8"/>
          <p:cNvSpPr/>
          <p:nvPr/>
        </p:nvSpPr>
        <p:spPr>
          <a:xfrm>
            <a:off x="966073" y="5303163"/>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2" name="Text 9"/>
          <p:cNvSpPr/>
          <p:nvPr/>
        </p:nvSpPr>
        <p:spPr>
          <a:xfrm>
            <a:off x="966073" y="5827514"/>
            <a:ext cx="6012418"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3" name="Text 10"/>
          <p:cNvSpPr/>
          <p:nvPr/>
        </p:nvSpPr>
        <p:spPr>
          <a:xfrm>
            <a:off x="1115258" y="6379488"/>
            <a:ext cx="5714048" cy="714137"/>
          </a:xfrm>
          <a:prstGeom prst="rect">
            <a:avLst/>
          </a:prstGeom>
          <a:noFill/>
          <a:ln/>
        </p:spPr>
        <p:txBody>
          <a:bodyPr wrap="none" lIns="0" tIns="0" rIns="0" bIns="0" rtlCol="0" anchor="t"/>
          <a:lstStyle/>
          <a:p>
            <a:pPr algn="ctr" indent="0" marL="0">
              <a:lnSpc>
                <a:spcPts val="5600"/>
              </a:lnSpc>
              <a:buNone/>
            </a:pPr>
            <a:r>
              <a:rPr lang="en-US" sz="4450" b="1" dirty="0">
                <a:solidFill>
                  <a:srgbClr val="0F6FC6"/>
                </a:solidFill>
                <a:latin typeface="Raleway Bold" pitchFamily="34" charset="0"/>
                <a:ea typeface="Raleway Bold" pitchFamily="34" charset="-122"/>
                <a:cs typeface="Raleway Bold" pitchFamily="34" charset="-120"/>
              </a:rPr>
              <a:t>EVALUACIÓN</a:t>
            </a:r>
            <a:endParaRPr lang="en-US" sz="4450" dirty="0"/>
          </a:p>
        </p:txBody>
      </p:sp>
      <p:sp>
        <p:nvSpPr>
          <p:cNvPr id="14" name="Text 11"/>
          <p:cNvSpPr/>
          <p:nvPr/>
        </p:nvSpPr>
        <p:spPr>
          <a:xfrm>
            <a:off x="7659529" y="1108353"/>
            <a:ext cx="6012418" cy="690086"/>
          </a:xfrm>
          <a:prstGeom prst="rect">
            <a:avLst/>
          </a:prstGeom>
          <a:noFill/>
          <a:ln/>
        </p:spPr>
        <p:txBody>
          <a:bodyPr wrap="squar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10. </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¿Cuál de las siguientes es una aplicación común para los VFD?</a:t>
            </a:r>
            <a:endParaRPr lang="en-US" sz="2700" dirty="0"/>
          </a:p>
        </p:txBody>
      </p:sp>
      <p:sp>
        <p:nvSpPr>
          <p:cNvPr id="15" name="Text 12"/>
          <p:cNvSpPr/>
          <p:nvPr/>
        </p:nvSpPr>
        <p:spPr>
          <a:xfrm>
            <a:off x="7659529" y="2046803"/>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a) Sistemas de calefacción</a:t>
            </a:r>
            <a:pPr algn="l" indent="0" marL="0">
              <a:lnSpc>
                <a:spcPts val="2700"/>
              </a:lnSpc>
              <a:buNone/>
            </a:pPr>
            <a:r>
              <a:rPr lang="en-US" sz="2700" dirty="0">
                <a:solidFill>
                  <a:srgbClr val="666666"/>
                </a:solidFill>
                <a:latin typeface="Raleway Light" pitchFamily="34" charset="0"/>
                <a:ea typeface="Raleway Light" pitchFamily="34" charset="-122"/>
                <a:cs typeface="Raleway Light" pitchFamily="34" charset="-120"/>
              </a:rPr>
              <a:t>.</a:t>
            </a:r>
            <a:endParaRPr lang="en-US" sz="2700" dirty="0"/>
          </a:p>
        </p:txBody>
      </p:sp>
      <p:sp>
        <p:nvSpPr>
          <p:cNvPr id="16" name="Text 13"/>
          <p:cNvSpPr/>
          <p:nvPr/>
        </p:nvSpPr>
        <p:spPr>
          <a:xfrm>
            <a:off x="7659529" y="2640211"/>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b) Control de iluminación.</a:t>
            </a:r>
            <a:endParaRPr lang="en-US" sz="2700" dirty="0"/>
          </a:p>
        </p:txBody>
      </p:sp>
      <p:sp>
        <p:nvSpPr>
          <p:cNvPr id="17" name="Text 14"/>
          <p:cNvSpPr/>
          <p:nvPr/>
        </p:nvSpPr>
        <p:spPr>
          <a:xfrm>
            <a:off x="7659529" y="3233618"/>
            <a:ext cx="6012418" cy="345043"/>
          </a:xfrm>
          <a:prstGeom prst="rect">
            <a:avLst/>
          </a:prstGeom>
          <a:noFill/>
          <a:ln/>
        </p:spPr>
        <p:txBody>
          <a:bodyPr wrap="none" lIns="0" tIns="0" rIns="0" bIns="0" rtlCol="0" anchor="t"/>
          <a:lstStyle/>
          <a:p>
            <a:pPr algn="l" indent="0" marL="0">
              <a:lnSpc>
                <a:spcPts val="2700"/>
              </a:lnSpc>
              <a:buNone/>
            </a:pPr>
            <a:r>
              <a:rPr lang="en-US" sz="2700" b="1" u="sng" dirty="0">
                <a:solidFill>
                  <a:srgbClr val="10CF9B"/>
                </a:solidFill>
                <a:latin typeface="Raleway Light" pitchFamily="34" charset="0"/>
                <a:ea typeface="Raleway Light" pitchFamily="34" charset="-122"/>
                <a:cs typeface="Raleway Light" pitchFamily="34" charset="-120"/>
              </a:rPr>
              <a:t>c) Sistemas de cinta transportadora.</a:t>
            </a:r>
            <a:endParaRPr lang="en-US" sz="2700" dirty="0"/>
          </a:p>
        </p:txBody>
      </p:sp>
      <p:sp>
        <p:nvSpPr>
          <p:cNvPr id="18" name="Text 15"/>
          <p:cNvSpPr/>
          <p:nvPr/>
        </p:nvSpPr>
        <p:spPr>
          <a:xfrm>
            <a:off x="7659529" y="3827026"/>
            <a:ext cx="6012418" cy="345043"/>
          </a:xfrm>
          <a:prstGeom prst="rect">
            <a:avLst/>
          </a:prstGeom>
          <a:noFill/>
          <a:ln/>
        </p:spPr>
        <p:txBody>
          <a:bodyPr wrap="none" lIns="0" tIns="0" rIns="0" bIns="0" rtlCol="0" anchor="t"/>
          <a:lstStyle/>
          <a:p>
            <a:pPr algn="l" indent="0" marL="0">
              <a:lnSpc>
                <a:spcPts val="2700"/>
              </a:lnSpc>
              <a:buNone/>
            </a:pPr>
            <a:r>
              <a:rPr lang="en-US" sz="2700" b="1" dirty="0">
                <a:solidFill>
                  <a:srgbClr val="204C8E"/>
                </a:solidFill>
                <a:latin typeface="Raleway Light" pitchFamily="34" charset="0"/>
                <a:ea typeface="Raleway Light" pitchFamily="34" charset="-122"/>
                <a:cs typeface="Raleway Light" pitchFamily="34" charset="-120"/>
              </a:rPr>
              <a:t>d) Sistemas de gestión de baterías.</a:t>
            </a:r>
            <a:endParaRPr lang="en-US" sz="2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1065014"/>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4" name="Text 1"/>
          <p:cNvSpPr/>
          <p:nvPr/>
        </p:nvSpPr>
        <p:spPr>
          <a:xfrm>
            <a:off x="6452473" y="1651516"/>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6452473" y="223801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6452473" y="282452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6452473" y="341102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6452473" y="3997523"/>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9" name="Text 6"/>
          <p:cNvSpPr/>
          <p:nvPr/>
        </p:nvSpPr>
        <p:spPr>
          <a:xfrm>
            <a:off x="6452473" y="4584025"/>
            <a:ext cx="7211854" cy="1103948"/>
          </a:xfrm>
          <a:prstGeom prst="rect">
            <a:avLst/>
          </a:prstGeom>
          <a:noFill/>
          <a:ln/>
        </p:spPr>
        <p:txBody>
          <a:bodyPr wrap="square" lIns="0" tIns="0" rIns="0" bIns="0" rtlCol="0" anchor="t"/>
          <a:lstStyle/>
          <a:p>
            <a:pPr algn="l" indent="0" marL="0">
              <a:lnSpc>
                <a:spcPts val="2150"/>
              </a:lnSpc>
              <a:buNone/>
            </a:pPr>
            <a:r>
              <a:rPr lang="en-US" sz="2150" b="1" dirty="0">
                <a:solidFill>
                  <a:srgbClr val="7CCA62"/>
                </a:solidFill>
                <a:latin typeface="Raleway Light" pitchFamily="34" charset="0"/>
                <a:ea typeface="Raleway Light" pitchFamily="34" charset="-122"/>
                <a:cs typeface="Raleway Light" pitchFamily="34" charset="-120"/>
              </a:rPr>
              <a:t>Control de par (torque):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También permite controlar la fuerza de giro del motor, lo cual es importante en aplicaciones donde se requiere una potencia constante o variable.</a:t>
            </a:r>
            <a:endParaRPr lang="en-US" sz="2150" dirty="0"/>
          </a:p>
        </p:txBody>
      </p:sp>
      <p:sp>
        <p:nvSpPr>
          <p:cNvPr id="10" name="Text 7"/>
          <p:cNvSpPr/>
          <p:nvPr/>
        </p:nvSpPr>
        <p:spPr>
          <a:xfrm>
            <a:off x="6452473" y="5998488"/>
            <a:ext cx="7211854" cy="827961"/>
          </a:xfrm>
          <a:prstGeom prst="rect">
            <a:avLst/>
          </a:prstGeom>
          <a:noFill/>
          <a:ln/>
        </p:spPr>
        <p:txBody>
          <a:bodyPr wrap="square" lIns="0" tIns="0" rIns="0" bIns="0" rtlCol="0" anchor="t"/>
          <a:lstStyle/>
          <a:p>
            <a:pPr algn="l" indent="0" marL="0">
              <a:lnSpc>
                <a:spcPts val="2150"/>
              </a:lnSpc>
              <a:buNone/>
            </a:pPr>
            <a:r>
              <a:rPr lang="en-US" sz="2150" b="1" dirty="0">
                <a:solidFill>
                  <a:srgbClr val="10CF9B"/>
                </a:solidFill>
                <a:latin typeface="Raleway Light" pitchFamily="34" charset="0"/>
                <a:ea typeface="Raleway Light" pitchFamily="34" charset="-122"/>
                <a:cs typeface="Raleway Light" pitchFamily="34" charset="-120"/>
              </a:rPr>
              <a:t>Frecuencia:</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Número de ciclos por segundo de una señal eléctrica, medido en Hertz (Hz). En variadores, controlar la frecuencia permite modificar la velocidad del motor.</a:t>
            </a:r>
            <a:endParaRPr lang="en-US" sz="2150" dirty="0"/>
          </a:p>
        </p:txBody>
      </p:sp>
      <p:sp>
        <p:nvSpPr>
          <p:cNvPr id="11" name="Text 8"/>
          <p:cNvSpPr/>
          <p:nvPr/>
        </p:nvSpPr>
        <p:spPr>
          <a:xfrm>
            <a:off x="6452473" y="7136963"/>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2100024"/>
            <a:ext cx="7211854" cy="827961"/>
          </a:xfrm>
          <a:prstGeom prst="rect">
            <a:avLst/>
          </a:prstGeom>
          <a:noFill/>
          <a:ln/>
        </p:spPr>
        <p:txBody>
          <a:bodyPr wrap="square" lIns="0" tIns="0" rIns="0" bIns="0" rtlCol="0" anchor="t"/>
          <a:lstStyle/>
          <a:p>
            <a:pPr algn="l" indent="0" marL="0">
              <a:lnSpc>
                <a:spcPts val="2150"/>
              </a:lnSpc>
              <a:buNone/>
            </a:pPr>
            <a:r>
              <a:rPr lang="en-US" sz="2150" b="1" dirty="0">
                <a:solidFill>
                  <a:srgbClr val="10CF9B"/>
                </a:solidFill>
                <a:latin typeface="Raleway Light" pitchFamily="34" charset="0"/>
                <a:ea typeface="Raleway Light" pitchFamily="34" charset="-122"/>
                <a:cs typeface="Raleway Light" pitchFamily="34" charset="-120"/>
              </a:rPr>
              <a:t>Tensión:</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Voltaje aplicado al motor. Los variadores ajustan la tensión en relación con la frecuencia para mantener un rendimiento eficiente.</a:t>
            </a:r>
            <a:endParaRPr lang="en-US" sz="2150" dirty="0"/>
          </a:p>
        </p:txBody>
      </p:sp>
      <p:sp>
        <p:nvSpPr>
          <p:cNvPr id="4" name="Text 1"/>
          <p:cNvSpPr/>
          <p:nvPr/>
        </p:nvSpPr>
        <p:spPr>
          <a:xfrm>
            <a:off x="966073" y="323850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3825002"/>
            <a:ext cx="7211854" cy="827961"/>
          </a:xfrm>
          <a:prstGeom prst="rect">
            <a:avLst/>
          </a:prstGeom>
          <a:noFill/>
          <a:ln/>
        </p:spPr>
        <p:txBody>
          <a:bodyPr wrap="square" lIns="0" tIns="0" rIns="0" bIns="0" rtlCol="0" anchor="t"/>
          <a:lstStyle/>
          <a:p>
            <a:pPr algn="l" indent="0" marL="0">
              <a:lnSpc>
                <a:spcPts val="2150"/>
              </a:lnSpc>
              <a:buNone/>
            </a:pPr>
            <a:r>
              <a:rPr lang="en-US" sz="2150" b="1" dirty="0">
                <a:solidFill>
                  <a:srgbClr val="0BD0D9"/>
                </a:solidFill>
                <a:latin typeface="Raleway Light" pitchFamily="34" charset="0"/>
                <a:ea typeface="Raleway Light" pitchFamily="34" charset="-122"/>
                <a:cs typeface="Raleway Light" pitchFamily="34" charset="-120"/>
              </a:rPr>
              <a:t>Inversor:</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Circuito dentro del variador que convierte la corriente continua en corriente alterna de frecuencia variable para alimentar el motor</a:t>
            </a:r>
            <a:endParaRPr lang="en-US" sz="2150" dirty="0"/>
          </a:p>
        </p:txBody>
      </p:sp>
      <p:sp>
        <p:nvSpPr>
          <p:cNvPr id="6" name="Text 3"/>
          <p:cNvSpPr/>
          <p:nvPr/>
        </p:nvSpPr>
        <p:spPr>
          <a:xfrm>
            <a:off x="966073" y="4963478"/>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7" name="Text 4"/>
          <p:cNvSpPr/>
          <p:nvPr/>
        </p:nvSpPr>
        <p:spPr>
          <a:xfrm>
            <a:off x="966073" y="5549979"/>
            <a:ext cx="7211854" cy="827961"/>
          </a:xfrm>
          <a:prstGeom prst="rect">
            <a:avLst/>
          </a:prstGeom>
          <a:noFill/>
          <a:ln/>
        </p:spPr>
        <p:txBody>
          <a:bodyPr wrap="square" lIns="0" tIns="0" rIns="0" bIns="0" rtlCol="0" anchor="t"/>
          <a:lstStyle/>
          <a:p>
            <a:pPr algn="l" indent="0" marL="0">
              <a:lnSpc>
                <a:spcPts val="2150"/>
              </a:lnSpc>
              <a:buNone/>
            </a:pPr>
            <a:r>
              <a:rPr lang="en-US" sz="2150" b="1" dirty="0">
                <a:solidFill>
                  <a:srgbClr val="0F6FC6"/>
                </a:solidFill>
                <a:latin typeface="Raleway Light" pitchFamily="34" charset="0"/>
                <a:ea typeface="Raleway Light" pitchFamily="34" charset="-122"/>
                <a:cs typeface="Raleway Light" pitchFamily="34" charset="-120"/>
              </a:rPr>
              <a:t>Rectificador:</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Parte del variador que convierte la corriente alterna en corriente continua para su posterior modulación.</a:t>
            </a:r>
            <a:endParaRPr lang="en-US" sz="21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52473" y="785574"/>
            <a:ext cx="4140637" cy="517565"/>
          </a:xfrm>
          <a:prstGeom prst="rect">
            <a:avLst/>
          </a:prstGeom>
          <a:noFill/>
          <a:ln/>
        </p:spPr>
        <p:txBody>
          <a:bodyPr wrap="none" lIns="0" tIns="0" rIns="0" bIns="0" rtlCol="0" anchor="t"/>
          <a:lstStyle/>
          <a:p>
            <a:pPr algn="l" indent="0" marL="0">
              <a:lnSpc>
                <a:spcPts val="4050"/>
              </a:lnSpc>
              <a:buNone/>
            </a:pPr>
            <a:endParaRPr lang="en-US" sz="3250" dirty="0"/>
          </a:p>
        </p:txBody>
      </p:sp>
      <p:sp>
        <p:nvSpPr>
          <p:cNvPr id="4" name="Text 1"/>
          <p:cNvSpPr/>
          <p:nvPr/>
        </p:nvSpPr>
        <p:spPr>
          <a:xfrm>
            <a:off x="6452473" y="1717119"/>
            <a:ext cx="7211854" cy="1103948"/>
          </a:xfrm>
          <a:prstGeom prst="rect">
            <a:avLst/>
          </a:prstGeom>
          <a:noFill/>
          <a:ln/>
        </p:spPr>
        <p:txBody>
          <a:bodyPr wrap="square" lIns="0" tIns="0" rIns="0" bIns="0" rtlCol="0" anchor="t"/>
          <a:lstStyle/>
          <a:p>
            <a:pPr algn="l" indent="0" marL="0">
              <a:lnSpc>
                <a:spcPts val="2150"/>
              </a:lnSpc>
              <a:buNone/>
            </a:pPr>
            <a:r>
              <a:rPr lang="en-US" sz="2150" b="1" dirty="0">
                <a:solidFill>
                  <a:srgbClr val="0F6FC6"/>
                </a:solidFill>
                <a:latin typeface="Raleway Light" pitchFamily="34" charset="0"/>
                <a:ea typeface="Raleway Light" pitchFamily="34" charset="-122"/>
                <a:cs typeface="Raleway Light" pitchFamily="34" charset="-120"/>
              </a:rPr>
              <a:t>Rampas de aceleración y desaceleración:</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Programas que regulan cómo el motor aumenta o disminuye su velocidad de manera suave, protegiendo el sistema y evitando picos de corriente.</a:t>
            </a:r>
            <a:endParaRPr lang="en-US" sz="2150" dirty="0"/>
          </a:p>
        </p:txBody>
      </p:sp>
      <p:sp>
        <p:nvSpPr>
          <p:cNvPr id="5" name="Text 2"/>
          <p:cNvSpPr/>
          <p:nvPr/>
        </p:nvSpPr>
        <p:spPr>
          <a:xfrm>
            <a:off x="6452473" y="3131582"/>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6" name="Text 3"/>
          <p:cNvSpPr/>
          <p:nvPr/>
        </p:nvSpPr>
        <p:spPr>
          <a:xfrm>
            <a:off x="6452473" y="3718084"/>
            <a:ext cx="7211854" cy="827961"/>
          </a:xfrm>
          <a:prstGeom prst="rect">
            <a:avLst/>
          </a:prstGeom>
          <a:noFill/>
          <a:ln/>
        </p:spPr>
        <p:txBody>
          <a:bodyPr wrap="square" lIns="0" tIns="0" rIns="0" bIns="0" rtlCol="0" anchor="t"/>
          <a:lstStyle/>
          <a:p>
            <a:pPr algn="l" indent="0" marL="0">
              <a:lnSpc>
                <a:spcPts val="2150"/>
              </a:lnSpc>
              <a:buNone/>
            </a:pPr>
            <a:r>
              <a:rPr lang="en-US" sz="2150" b="1" dirty="0">
                <a:solidFill>
                  <a:srgbClr val="7CCA62"/>
                </a:solidFill>
                <a:latin typeface="Raleway Light" pitchFamily="34" charset="0"/>
                <a:ea typeface="Raleway Light" pitchFamily="34" charset="-122"/>
                <a:cs typeface="Raleway Light" pitchFamily="34" charset="-120"/>
              </a:rPr>
              <a:t>Protecciones:</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Funciones integradas en el variador que previenen daños por sobrecarga, sobrecalentamiento, cortocircuitos, entre otros riesgos.</a:t>
            </a:r>
            <a:endParaRPr lang="en-US" sz="2150" dirty="0"/>
          </a:p>
        </p:txBody>
      </p:sp>
      <p:sp>
        <p:nvSpPr>
          <p:cNvPr id="7" name="Text 4"/>
          <p:cNvSpPr/>
          <p:nvPr/>
        </p:nvSpPr>
        <p:spPr>
          <a:xfrm>
            <a:off x="6452473" y="485655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8" name="Text 5"/>
          <p:cNvSpPr/>
          <p:nvPr/>
        </p:nvSpPr>
        <p:spPr>
          <a:xfrm>
            <a:off x="6452473" y="5443061"/>
            <a:ext cx="7211854" cy="827961"/>
          </a:xfrm>
          <a:prstGeom prst="rect">
            <a:avLst/>
          </a:prstGeom>
          <a:noFill/>
          <a:ln/>
        </p:spPr>
        <p:txBody>
          <a:bodyPr wrap="square" lIns="0" tIns="0" rIns="0" bIns="0" rtlCol="0" anchor="t"/>
          <a:lstStyle/>
          <a:p>
            <a:pPr algn="l" indent="0" marL="0">
              <a:lnSpc>
                <a:spcPts val="2150"/>
              </a:lnSpc>
              <a:buNone/>
            </a:pPr>
            <a:r>
              <a:rPr lang="en-US" sz="2150" b="1" dirty="0">
                <a:solidFill>
                  <a:srgbClr val="10CF9B"/>
                </a:solidFill>
                <a:latin typeface="Raleway Light" pitchFamily="34" charset="0"/>
                <a:ea typeface="Raleway Light" pitchFamily="34" charset="-122"/>
                <a:cs typeface="Raleway Light" pitchFamily="34" charset="-120"/>
              </a:rPr>
              <a:t>Filtro:</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Componente que reduce las interferencias eléctricas y las variaciones en la señal, asegurando un funcionamiento estable del variador.</a:t>
            </a:r>
            <a:endParaRPr lang="en-US" sz="2150" dirty="0"/>
          </a:p>
        </p:txBody>
      </p:sp>
      <p:sp>
        <p:nvSpPr>
          <p:cNvPr id="9" name="Text 6"/>
          <p:cNvSpPr/>
          <p:nvPr/>
        </p:nvSpPr>
        <p:spPr>
          <a:xfrm>
            <a:off x="6452473" y="6581537"/>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10" name="Text 7"/>
          <p:cNvSpPr/>
          <p:nvPr/>
        </p:nvSpPr>
        <p:spPr>
          <a:xfrm>
            <a:off x="6452473" y="7168039"/>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966073" y="1285756"/>
            <a:ext cx="7211854" cy="1552694"/>
          </a:xfrm>
          <a:prstGeom prst="rect">
            <a:avLst/>
          </a:prstGeom>
          <a:noFill/>
          <a:ln/>
        </p:spPr>
        <p:txBody>
          <a:bodyPr wrap="square" lIns="0" tIns="0" rIns="0" bIns="0" rtlCol="0" anchor="t"/>
          <a:lstStyle/>
          <a:p>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4. </a:t>
            </a:r>
            <a:pPr algn="l" indent="0" marL="0">
              <a:lnSpc>
                <a:spcPts val="4050"/>
              </a:lnSpc>
              <a:buNone/>
            </a:pPr>
            <a:r>
              <a:rPr lang="en-US" sz="3250" b="1" dirty="0">
                <a:solidFill>
                  <a:srgbClr val="086FB0"/>
                </a:solidFill>
                <a:latin typeface="Raleway Bold" pitchFamily="34" charset="0"/>
                <a:ea typeface="Raleway Bold" pitchFamily="34" charset="-122"/>
                <a:cs typeface="Raleway Bold" pitchFamily="34" charset="-120"/>
              </a:rPr>
              <a:t>Fundamentos del funcionamiento de los variadores de frecuencia</a:t>
            </a:r>
            <a:endParaRPr lang="en-US" sz="3250" dirty="0"/>
          </a:p>
        </p:txBody>
      </p:sp>
      <p:sp>
        <p:nvSpPr>
          <p:cNvPr id="4" name="Text 1"/>
          <p:cNvSpPr/>
          <p:nvPr/>
        </p:nvSpPr>
        <p:spPr>
          <a:xfrm>
            <a:off x="966073" y="3252430"/>
            <a:ext cx="7211854" cy="275987"/>
          </a:xfrm>
          <a:prstGeom prst="rect">
            <a:avLst/>
          </a:prstGeom>
          <a:noFill/>
          <a:ln/>
        </p:spPr>
        <p:txBody>
          <a:bodyPr wrap="none" lIns="0" tIns="0" rIns="0" bIns="0" rtlCol="0" anchor="t"/>
          <a:lstStyle/>
          <a:p>
            <a:pPr algn="l" indent="0" marL="0">
              <a:lnSpc>
                <a:spcPts val="2150"/>
              </a:lnSpc>
              <a:buNone/>
            </a:pPr>
            <a:endParaRPr lang="en-US" sz="2150" dirty="0"/>
          </a:p>
        </p:txBody>
      </p:sp>
      <p:sp>
        <p:nvSpPr>
          <p:cNvPr id="5" name="Text 2"/>
          <p:cNvSpPr/>
          <p:nvPr/>
        </p:nvSpPr>
        <p:spPr>
          <a:xfrm>
            <a:off x="966073" y="3838932"/>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Un variador de frecuencia es un </a:t>
            </a:r>
            <a:pPr algn="l" indent="0" marL="0">
              <a:lnSpc>
                <a:spcPts val="2150"/>
              </a:lnSpc>
              <a:buNone/>
            </a:pPr>
            <a:r>
              <a:rPr lang="en-US" sz="2150" b="1" dirty="0">
                <a:solidFill>
                  <a:srgbClr val="0F6FC6"/>
                </a:solidFill>
                <a:latin typeface="Raleway Light" pitchFamily="34" charset="0"/>
                <a:ea typeface="Raleway Light" pitchFamily="34" charset="-122"/>
                <a:cs typeface="Raleway Light" pitchFamily="34" charset="-120"/>
              </a:rPr>
              <a:t>dispositivo electrónico</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que permite co</a:t>
            </a:r>
            <a:pPr algn="l" indent="0" marL="0">
              <a:lnSpc>
                <a:spcPts val="2150"/>
              </a:lnSpc>
              <a:buNone/>
            </a:pPr>
            <a:r>
              <a:rPr lang="en-US" sz="2150" dirty="0">
                <a:solidFill>
                  <a:srgbClr val="7F7F7F"/>
                </a:solidFill>
                <a:latin typeface="Raleway Light" pitchFamily="34" charset="0"/>
                <a:ea typeface="Raleway Light" pitchFamily="34" charset="-122"/>
                <a:cs typeface="Raleway Light" pitchFamily="34" charset="-120"/>
              </a:rPr>
              <a:t>ntrolar la velocidad y el par de un motor eléctrico ajustando la fre</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cuencia y la tensión que recibe. </a:t>
            </a:r>
            <a:endParaRPr lang="en-US" sz="2150" dirty="0"/>
          </a:p>
        </p:txBody>
      </p:sp>
      <p:sp>
        <p:nvSpPr>
          <p:cNvPr id="6" name="Text 3"/>
          <p:cNvSpPr/>
          <p:nvPr/>
        </p:nvSpPr>
        <p:spPr>
          <a:xfrm>
            <a:off x="966073" y="4977408"/>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Su funcionamiento comienza con el </a:t>
            </a:r>
            <a:pPr algn="l" indent="0" marL="0">
              <a:lnSpc>
                <a:spcPts val="2150"/>
              </a:lnSpc>
              <a:buNone/>
            </a:pPr>
            <a:r>
              <a:rPr lang="en-US" sz="2150" b="1" dirty="0">
                <a:solidFill>
                  <a:srgbClr val="7CCA62"/>
                </a:solidFill>
                <a:latin typeface="Raleway Light" pitchFamily="34" charset="0"/>
                <a:ea typeface="Raleway Light" pitchFamily="34" charset="-122"/>
                <a:cs typeface="Raleway Light" pitchFamily="34" charset="-120"/>
              </a:rPr>
              <a:t>rectificador</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 un componente que convierte la corriente alterna (AC) de la red eléctrica en corriente continua (DC). </a:t>
            </a:r>
            <a:endParaRPr lang="en-US" sz="2150" dirty="0"/>
          </a:p>
        </p:txBody>
      </p:sp>
      <p:sp>
        <p:nvSpPr>
          <p:cNvPr id="7" name="Text 4"/>
          <p:cNvSpPr/>
          <p:nvPr/>
        </p:nvSpPr>
        <p:spPr>
          <a:xfrm>
            <a:off x="966073" y="6115883"/>
            <a:ext cx="7211854" cy="827961"/>
          </a:xfrm>
          <a:prstGeom prst="rect">
            <a:avLst/>
          </a:prstGeom>
          <a:noFill/>
          <a:ln/>
        </p:spPr>
        <p:txBody>
          <a:bodyPr wrap="square" lIns="0" tIns="0" rIns="0" bIns="0" rtlCol="0" anchor="t"/>
          <a:lstStyle/>
          <a:p>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Esta conversión es fundamental, ya que prepara la energía </a:t>
            </a:r>
            <a:pPr algn="l" indent="0" marL="0">
              <a:lnSpc>
                <a:spcPts val="2150"/>
              </a:lnSpc>
              <a:buNone/>
            </a:pPr>
            <a:r>
              <a:rPr lang="en-US" sz="2150" b="1" dirty="0">
                <a:solidFill>
                  <a:srgbClr val="10CF9B"/>
                </a:solidFill>
                <a:latin typeface="Raleway Light" pitchFamily="34" charset="0"/>
                <a:ea typeface="Raleway Light" pitchFamily="34" charset="-122"/>
                <a:cs typeface="Raleway Light" pitchFamily="34" charset="-120"/>
              </a:rPr>
              <a:t>para ser modulada </a:t>
            </a:r>
            <a:pPr algn="l" indent="0" marL="0">
              <a:lnSpc>
                <a:spcPts val="2150"/>
              </a:lnSpc>
              <a:buNone/>
            </a:pPr>
            <a:r>
              <a:rPr lang="en-US" sz="2150" dirty="0">
                <a:solidFill>
                  <a:srgbClr val="666666"/>
                </a:solidFill>
                <a:latin typeface="Raleway Light" pitchFamily="34" charset="0"/>
                <a:ea typeface="Raleway Light" pitchFamily="34" charset="-122"/>
                <a:cs typeface="Raleway Light" pitchFamily="34" charset="-120"/>
              </a:rPr>
              <a:t>y enviada al motor en la forma deseada.</a:t>
            </a:r>
            <a:endParaRPr lang="en-US" sz="21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56</Slides>
  <Notes>56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2025-08-01T02:55:43Z</dcterms:created>
  <dcterms:modified xsi:type="dcterms:W3CDTF">2025-08-01T02:55:43Z</dcterms:modified>
</cp:coreProperties>
</file>