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sldSz cx="14630400" cy="8229600"/>
  <p:notesSz cx="8229600" cy="14630400"/>
  <p:embeddedFontLst>
    <p:embeddedFont>
      <p:font typeface="Raleway Light" panose="020B0403030101060003" pitchFamily="34" charset="0"/>
      <p:regular r:id="rId84"/>
      <p:italic r:id="rId85"/>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B7B03-DCF5-4968-92CE-C5B13463D3AB}" v="2" dt="2025-06-23T20:09:16.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9" d="100"/>
          <a:sy n="69" d="100"/>
        </p:scale>
        <p:origin x="6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avi Rv Belmont" userId="377f155679a73340" providerId="LiveId" clId="{5A4B7B03-DCF5-4968-92CE-C5B13463D3AB}"/>
    <pc:docChg chg="undo custSel modSld">
      <pc:chgData name="Xavi Rv Belmont" userId="377f155679a73340" providerId="LiveId" clId="{5A4B7B03-DCF5-4968-92CE-C5B13463D3AB}" dt="2025-06-23T20:09:16.003" v="3"/>
      <pc:docMkLst>
        <pc:docMk/>
      </pc:docMkLst>
      <pc:sldChg chg="modSp mod">
        <pc:chgData name="Xavi Rv Belmont" userId="377f155679a73340" providerId="LiveId" clId="{5A4B7B03-DCF5-4968-92CE-C5B13463D3AB}" dt="2025-06-23T20:09:04.885" v="2" actId="404"/>
        <pc:sldMkLst>
          <pc:docMk/>
          <pc:sldMk cId="0" sldId="317"/>
        </pc:sldMkLst>
        <pc:spChg chg="mod">
          <ac:chgData name="Xavi Rv Belmont" userId="377f155679a73340" providerId="LiveId" clId="{5A4B7B03-DCF5-4968-92CE-C5B13463D3AB}" dt="2025-06-23T20:09:04.885" v="2" actId="404"/>
          <ac:spMkLst>
            <pc:docMk/>
            <pc:sldMk cId="0" sldId="317"/>
            <ac:spMk id="15" creationId="{00000000-0000-0000-0000-000000000000}"/>
          </ac:spMkLst>
        </pc:spChg>
      </pc:sldChg>
      <pc:sldChg chg="modSp">
        <pc:chgData name="Xavi Rv Belmont" userId="377f155679a73340" providerId="LiveId" clId="{5A4B7B03-DCF5-4968-92CE-C5B13463D3AB}" dt="2025-06-23T20:09:16.003" v="3"/>
        <pc:sldMkLst>
          <pc:docMk/>
          <pc:sldMk cId="0" sldId="318"/>
        </pc:sldMkLst>
        <pc:spChg chg="mod">
          <ac:chgData name="Xavi Rv Belmont" userId="377f155679a73340" providerId="LiveId" clId="{5A4B7B03-DCF5-4968-92CE-C5B13463D3AB}" dt="2025-06-23T20:09:16.003" v="3"/>
          <ac:spMkLst>
            <pc:docMk/>
            <pc:sldMk cId="0" sldId="318"/>
            <ac:spMk id="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7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5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5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5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5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5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5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5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lide 5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lide 5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lide 6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lide 6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lide 6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lide 6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lide 6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lide 6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lide 6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lide 6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lide 6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lide 6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lide 7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lide 7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lide 7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lide 7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lide 7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lide 7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lide 7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lide 7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lide 7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lide 7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ide 8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lide 8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EEFF5"/>
          </a:solidFill>
          <a:ln/>
        </p:spPr>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43.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56.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61.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6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65.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71.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77.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78.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9.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8347829" y="812602"/>
            <a:ext cx="3421023" cy="1471970"/>
          </a:xfrm>
          <a:prstGeom prst="rect">
            <a:avLst/>
          </a:prstGeom>
        </p:spPr>
      </p:pic>
      <p:sp>
        <p:nvSpPr>
          <p:cNvPr id="4" name="Text 0"/>
          <p:cNvSpPr/>
          <p:nvPr/>
        </p:nvSpPr>
        <p:spPr>
          <a:xfrm>
            <a:off x="6452473" y="255627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1"/>
          <p:cNvSpPr/>
          <p:nvPr/>
        </p:nvSpPr>
        <p:spPr>
          <a:xfrm>
            <a:off x="6452473" y="3069550"/>
            <a:ext cx="7211854" cy="301943"/>
          </a:xfrm>
          <a:prstGeom prst="rect">
            <a:avLst/>
          </a:prstGeom>
          <a:noFill/>
          <a:ln/>
        </p:spPr>
        <p:txBody>
          <a:bodyPr wrap="non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CURSO</a:t>
            </a:r>
            <a:endParaRPr lang="en-US" sz="2350" dirty="0"/>
          </a:p>
        </p:txBody>
      </p:sp>
      <p:sp>
        <p:nvSpPr>
          <p:cNvPr id="6" name="Text 2"/>
          <p:cNvSpPr/>
          <p:nvPr/>
        </p:nvSpPr>
        <p:spPr>
          <a:xfrm>
            <a:off x="6452473" y="3733800"/>
            <a:ext cx="7211854" cy="3018830"/>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Colores y Señales de Seguridad e Higiene, e Identificación de riesgos por Fluidos Conducidos en Tuberias.</a:t>
            </a:r>
            <a:endParaRPr lang="en-US" sz="3800" dirty="0"/>
          </a:p>
        </p:txBody>
      </p:sp>
      <p:sp>
        <p:nvSpPr>
          <p:cNvPr id="7" name="Text 3"/>
          <p:cNvSpPr/>
          <p:nvPr/>
        </p:nvSpPr>
        <p:spPr>
          <a:xfrm>
            <a:off x="6452473" y="7114937"/>
            <a:ext cx="7211854" cy="301943"/>
          </a:xfrm>
          <a:prstGeom prst="rect">
            <a:avLst/>
          </a:prstGeom>
          <a:noFill/>
          <a:ln/>
        </p:spPr>
        <p:txBody>
          <a:bodyPr wrap="none" lIns="0" tIns="0" rIns="0" bIns="0" rtlCol="0" anchor="t"/>
          <a:lstStyle/>
          <a:p>
            <a:pPr marL="0" indent="0" algn="l">
              <a:lnSpc>
                <a:spcPts val="2350"/>
              </a:lnSpc>
              <a:buNone/>
            </a:pPr>
            <a:r>
              <a:rPr lang="en-US" sz="2350" b="1" dirty="0">
                <a:solidFill>
                  <a:srgbClr val="7F7F7F"/>
                </a:solidFill>
                <a:latin typeface="Raleway Light" pitchFamily="34" charset="0"/>
                <a:ea typeface="Raleway Light" pitchFamily="34" charset="-122"/>
                <a:cs typeface="Raleway Light" pitchFamily="34" charset="-120"/>
              </a:rPr>
              <a:t>NOM-026-STPS-2008</a:t>
            </a:r>
            <a:endParaRPr lang="en-US" sz="2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18066"/>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4. Definiciones</a:t>
            </a:r>
            <a:endParaRPr lang="en-US" sz="3800" dirty="0"/>
          </a:p>
        </p:txBody>
      </p:sp>
      <p:sp>
        <p:nvSpPr>
          <p:cNvPr id="4" name="Text 1"/>
          <p:cNvSpPr/>
          <p:nvPr/>
        </p:nvSpPr>
        <p:spPr>
          <a:xfrm>
            <a:off x="966073" y="168413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197418"/>
            <a:ext cx="7211854" cy="3019425"/>
          </a:xfrm>
          <a:prstGeom prst="rect">
            <a:avLst/>
          </a:prstGeom>
          <a:noFill/>
          <a:ln/>
        </p:spPr>
        <p:txBody>
          <a:bodyPr wrap="squar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Fluidos peligrosos:</a:t>
            </a:r>
            <a:r>
              <a:rPr lang="en-US" sz="2350" dirty="0">
                <a:solidFill>
                  <a:srgbClr val="10CF9B"/>
                </a:solidFill>
                <a:latin typeface="Raleway Light" pitchFamily="34" charset="0"/>
                <a:ea typeface="Raleway Light" pitchFamily="34" charset="-122"/>
                <a:cs typeface="Raleway Light" pitchFamily="34" charset="-120"/>
              </a:rPr>
              <a:t> </a:t>
            </a:r>
            <a:r>
              <a:rPr lang="en-US" sz="2350" dirty="0">
                <a:solidFill>
                  <a:srgbClr val="666666"/>
                </a:solidFill>
                <a:latin typeface="Raleway Light" pitchFamily="34" charset="0"/>
                <a:ea typeface="Raleway Light" pitchFamily="34" charset="-122"/>
                <a:cs typeface="Raleway Light" pitchFamily="34" charset="-120"/>
              </a:rPr>
              <a:t>líquidos y gases que pueden ocasionar un accidente o enfermedad de trabajo por sus características intrínsecas; entre éstos se encuentran los inflamables, combustibles, inestables que puedan causar explosión, irritantes, corrosivos, tóxicos, reactivos, radiactivos, los que impliquen riesgos por agentes biológicos, o que se encuentren sometidos a condiciones extremas de presión o temperatura enun proceso.</a:t>
            </a:r>
            <a:endParaRPr lang="en-US" sz="2350" dirty="0"/>
          </a:p>
        </p:txBody>
      </p:sp>
      <p:sp>
        <p:nvSpPr>
          <p:cNvPr id="6" name="Text 3"/>
          <p:cNvSpPr/>
          <p:nvPr/>
        </p:nvSpPr>
        <p:spPr>
          <a:xfrm>
            <a:off x="966073" y="5488543"/>
            <a:ext cx="7211854" cy="1509713"/>
          </a:xfrm>
          <a:prstGeom prst="rect">
            <a:avLst/>
          </a:prstGeom>
          <a:noFill/>
          <a:ln/>
        </p:spPr>
        <p:txBody>
          <a:bodyPr wrap="squar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Fluidos de bajo riesgo:</a:t>
            </a:r>
            <a:r>
              <a:rPr lang="en-US" sz="2350" dirty="0">
                <a:solidFill>
                  <a:srgbClr val="666666"/>
                </a:solidFill>
                <a:latin typeface="Raleway Light" pitchFamily="34" charset="0"/>
                <a:ea typeface="Raleway Light" pitchFamily="34" charset="-122"/>
                <a:cs typeface="Raleway Light" pitchFamily="34" charset="-120"/>
              </a:rPr>
              <a:t> líquidos y gases cuyas características intrínsecas no son peligrosas por naturaleza, y cuyas condiciones de presión y temperatura en el proceso no rebasan los límites establecidos en la presente Norma.</a:t>
            </a:r>
            <a:endParaRPr lang="en-US" sz="2350" dirty="0"/>
          </a:p>
        </p:txBody>
      </p:sp>
      <p:sp>
        <p:nvSpPr>
          <p:cNvPr id="7" name="Text 4"/>
          <p:cNvSpPr/>
          <p:nvPr/>
        </p:nvSpPr>
        <p:spPr>
          <a:xfrm>
            <a:off x="966073" y="726995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748308"/>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4. Definiciones</a:t>
            </a:r>
            <a:endParaRPr lang="en-US" sz="3800" dirty="0"/>
          </a:p>
        </p:txBody>
      </p:sp>
      <p:sp>
        <p:nvSpPr>
          <p:cNvPr id="4" name="Text 1"/>
          <p:cNvSpPr/>
          <p:nvPr/>
        </p:nvSpPr>
        <p:spPr>
          <a:xfrm>
            <a:off x="6452473" y="1714381"/>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227659"/>
            <a:ext cx="7211854" cy="1207770"/>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Procedimiento para la evaluación de la conformidad (PEC):</a:t>
            </a:r>
            <a:r>
              <a:rPr lang="en-US" sz="2350" dirty="0">
                <a:solidFill>
                  <a:srgbClr val="666666"/>
                </a:solidFill>
                <a:latin typeface="Raleway Light" pitchFamily="34" charset="0"/>
                <a:ea typeface="Raleway Light" pitchFamily="34" charset="-122"/>
                <a:cs typeface="Raleway Light" pitchFamily="34" charset="-120"/>
              </a:rPr>
              <a:t> metodología establecida para determinar el grado de cumplimiento con la presente Norma Oficial Mexicana.</a:t>
            </a:r>
            <a:endParaRPr lang="en-US" sz="2350" dirty="0"/>
          </a:p>
        </p:txBody>
      </p:sp>
      <p:sp>
        <p:nvSpPr>
          <p:cNvPr id="6" name="Text 3"/>
          <p:cNvSpPr/>
          <p:nvPr/>
        </p:nvSpPr>
        <p:spPr>
          <a:xfrm>
            <a:off x="6452473" y="3707130"/>
            <a:ext cx="7211854" cy="1207770"/>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Señal de seguridad e higiene:</a:t>
            </a:r>
            <a:r>
              <a:rPr lang="en-US" sz="2350" dirty="0">
                <a:solidFill>
                  <a:srgbClr val="666666"/>
                </a:solidFill>
                <a:latin typeface="Raleway Light" pitchFamily="34" charset="0"/>
                <a:ea typeface="Raleway Light" pitchFamily="34" charset="-122"/>
                <a:cs typeface="Raleway Light" pitchFamily="34" charset="-120"/>
              </a:rPr>
              <a:t> sistema que proporciona información de seguridad e higiene. Consta de una forma geométrica, un color de seguridad, un color contrastante y un símbolo.</a:t>
            </a:r>
            <a:endParaRPr lang="en-US" sz="2350" dirty="0"/>
          </a:p>
        </p:txBody>
      </p:sp>
      <p:sp>
        <p:nvSpPr>
          <p:cNvPr id="7" name="Text 4"/>
          <p:cNvSpPr/>
          <p:nvPr/>
        </p:nvSpPr>
        <p:spPr>
          <a:xfrm>
            <a:off x="6452473" y="5186601"/>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6452473" y="569987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6452473" y="621315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6452473" y="672643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6452473" y="723971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838914"/>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4. Definiciones</a:t>
            </a:r>
            <a:endParaRPr lang="en-US" sz="3800" dirty="0"/>
          </a:p>
        </p:txBody>
      </p:sp>
      <p:sp>
        <p:nvSpPr>
          <p:cNvPr id="4" name="Text 1"/>
          <p:cNvSpPr/>
          <p:nvPr/>
        </p:nvSpPr>
        <p:spPr>
          <a:xfrm>
            <a:off x="966073" y="180498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318266"/>
            <a:ext cx="7211854" cy="603885"/>
          </a:xfrm>
          <a:prstGeom prst="rect">
            <a:avLst/>
          </a:prstGeom>
          <a:noFill/>
          <a:ln/>
        </p:spPr>
        <p:txBody>
          <a:bodyPr wrap="squar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Símbolo:</a:t>
            </a:r>
            <a:r>
              <a:rPr lang="en-US" sz="2350" dirty="0">
                <a:solidFill>
                  <a:srgbClr val="666666"/>
                </a:solidFill>
                <a:latin typeface="Raleway Light" pitchFamily="34" charset="0"/>
                <a:ea typeface="Raleway Light" pitchFamily="34" charset="-122"/>
                <a:cs typeface="Raleway Light" pitchFamily="34" charset="-120"/>
              </a:rPr>
              <a:t> elemento gráfico para proporcionar información de manera concisa.</a:t>
            </a:r>
            <a:endParaRPr lang="en-US" sz="2350" dirty="0"/>
          </a:p>
        </p:txBody>
      </p:sp>
      <p:sp>
        <p:nvSpPr>
          <p:cNvPr id="6" name="Text 3"/>
          <p:cNvSpPr/>
          <p:nvPr/>
        </p:nvSpPr>
        <p:spPr>
          <a:xfrm>
            <a:off x="966073" y="3193852"/>
            <a:ext cx="7211854" cy="603885"/>
          </a:xfrm>
          <a:prstGeom prst="rect">
            <a:avLst/>
          </a:prstGeom>
          <a:noFill/>
          <a:ln/>
        </p:spPr>
        <p:txBody>
          <a:bodyPr wrap="squar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Tuberías:</a:t>
            </a:r>
            <a:r>
              <a:rPr lang="en-US" sz="2350" dirty="0">
                <a:solidFill>
                  <a:srgbClr val="666666"/>
                </a:solidFill>
                <a:latin typeface="Raleway Light" pitchFamily="34" charset="0"/>
                <a:ea typeface="Raleway Light" pitchFamily="34" charset="-122"/>
                <a:cs typeface="Raleway Light" pitchFamily="34" charset="-120"/>
              </a:rPr>
              <a:t> conducto formado por tubos, conexiones y accesorios instalados para conducir fluidos.</a:t>
            </a:r>
            <a:endParaRPr lang="en-US" sz="2350" dirty="0"/>
          </a:p>
        </p:txBody>
      </p:sp>
      <p:sp>
        <p:nvSpPr>
          <p:cNvPr id="7" name="Text 4"/>
          <p:cNvSpPr/>
          <p:nvPr/>
        </p:nvSpPr>
        <p:spPr>
          <a:xfrm>
            <a:off x="966073" y="406943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458271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509599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560927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6122551"/>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663582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714910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853916"/>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4. Definiciones</a:t>
            </a:r>
            <a:endParaRPr lang="en-US" sz="3800" dirty="0"/>
          </a:p>
        </p:txBody>
      </p:sp>
      <p:sp>
        <p:nvSpPr>
          <p:cNvPr id="4" name="Text 1"/>
          <p:cNvSpPr/>
          <p:nvPr/>
        </p:nvSpPr>
        <p:spPr>
          <a:xfrm>
            <a:off x="6452473" y="181998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333268"/>
            <a:ext cx="7211854" cy="1207770"/>
          </a:xfrm>
          <a:prstGeom prst="rect">
            <a:avLst/>
          </a:prstGeom>
          <a:noFill/>
          <a:ln/>
        </p:spPr>
        <p:txBody>
          <a:bodyPr wrap="squar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Unidad de verificación (UV):</a:t>
            </a:r>
            <a:r>
              <a:rPr lang="en-US" sz="2350" b="1" dirty="0">
                <a:solidFill>
                  <a:srgbClr val="666666"/>
                </a:solidFill>
                <a:latin typeface="Raleway Light" pitchFamily="34" charset="0"/>
                <a:ea typeface="Raleway Light" pitchFamily="34" charset="-122"/>
                <a:cs typeface="Raleway Light" pitchFamily="34" charset="-120"/>
              </a:rPr>
              <a:t> </a:t>
            </a:r>
            <a:r>
              <a:rPr lang="en-US" sz="2350" dirty="0">
                <a:solidFill>
                  <a:srgbClr val="666666"/>
                </a:solidFill>
                <a:latin typeface="Raleway Light" pitchFamily="34" charset="0"/>
                <a:ea typeface="Raleway Light" pitchFamily="34" charset="-122"/>
                <a:cs typeface="Raleway Light" pitchFamily="34" charset="-120"/>
              </a:rPr>
              <a:t>persona física o moral acreditada y aprobada para llevar acabo la verificación del cumplimiento con la Norma Oficial Mexicana.</a:t>
            </a:r>
            <a:endParaRPr lang="en-US" sz="2350" dirty="0"/>
          </a:p>
        </p:txBody>
      </p:sp>
      <p:sp>
        <p:nvSpPr>
          <p:cNvPr id="6" name="Text 3"/>
          <p:cNvSpPr/>
          <p:nvPr/>
        </p:nvSpPr>
        <p:spPr>
          <a:xfrm>
            <a:off x="6452473" y="3812738"/>
            <a:ext cx="7211854" cy="1509713"/>
          </a:xfrm>
          <a:prstGeom prst="rect">
            <a:avLst/>
          </a:prstGeom>
          <a:noFill/>
          <a:ln/>
        </p:spPr>
        <p:txBody>
          <a:bodyPr wrap="squar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Verificación:</a:t>
            </a:r>
            <a:r>
              <a:rPr lang="en-US" sz="2350" b="1" dirty="0">
                <a:solidFill>
                  <a:srgbClr val="666666"/>
                </a:solidFill>
                <a:latin typeface="Raleway Light" pitchFamily="34" charset="0"/>
                <a:ea typeface="Raleway Light" pitchFamily="34" charset="-122"/>
                <a:cs typeface="Raleway Light" pitchFamily="34" charset="-120"/>
              </a:rPr>
              <a:t> </a:t>
            </a:r>
            <a:r>
              <a:rPr lang="en-US" sz="2350" dirty="0">
                <a:solidFill>
                  <a:srgbClr val="666666"/>
                </a:solidFill>
                <a:latin typeface="Raleway Light" pitchFamily="34" charset="0"/>
                <a:ea typeface="Raleway Light" pitchFamily="34" charset="-122"/>
                <a:cs typeface="Raleway Light" pitchFamily="34" charset="-120"/>
              </a:rPr>
              <a:t>constatación ocular y comprobación mediante muestreo, medición, pruebas de laboratorio, o examen de documentos que se realizan para evaluar la conformidad en un momento determinado.</a:t>
            </a:r>
            <a:endParaRPr lang="en-US" sz="2350" dirty="0"/>
          </a:p>
        </p:txBody>
      </p:sp>
      <p:sp>
        <p:nvSpPr>
          <p:cNvPr id="7" name="Text 4"/>
          <p:cNvSpPr/>
          <p:nvPr/>
        </p:nvSpPr>
        <p:spPr>
          <a:xfrm>
            <a:off x="6452473" y="559415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6452473" y="610743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6452473" y="662070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6452473" y="713398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926663" y="636984"/>
            <a:ext cx="4633436" cy="579239"/>
          </a:xfrm>
          <a:prstGeom prst="rect">
            <a:avLst/>
          </a:prstGeom>
          <a:noFill/>
          <a:ln/>
        </p:spPr>
        <p:txBody>
          <a:bodyPr wrap="none" lIns="0" tIns="0" rIns="0" bIns="0" rtlCol="0" anchor="t"/>
          <a:lstStyle/>
          <a:p>
            <a:pPr marL="0" indent="0" algn="l">
              <a:lnSpc>
                <a:spcPts val="4550"/>
              </a:lnSpc>
              <a:buNone/>
            </a:pPr>
            <a:r>
              <a:rPr lang="en-US" sz="3600" b="1" dirty="0">
                <a:solidFill>
                  <a:srgbClr val="086FB0"/>
                </a:solidFill>
                <a:latin typeface="Raleway Bold" pitchFamily="34" charset="0"/>
                <a:ea typeface="Raleway Bold" pitchFamily="34" charset="-122"/>
                <a:cs typeface="Raleway Bold" pitchFamily="34" charset="-120"/>
              </a:rPr>
              <a:t>4. Simbología</a:t>
            </a:r>
            <a:endParaRPr lang="en-US" sz="3600" dirty="0"/>
          </a:p>
        </p:txBody>
      </p:sp>
      <p:sp>
        <p:nvSpPr>
          <p:cNvPr id="3" name="Text 1"/>
          <p:cNvSpPr/>
          <p:nvPr/>
        </p:nvSpPr>
        <p:spPr>
          <a:xfrm>
            <a:off x="926663" y="1772126"/>
            <a:ext cx="2703671" cy="231696"/>
          </a:xfrm>
          <a:prstGeom prst="rect">
            <a:avLst/>
          </a:prstGeom>
          <a:noFill/>
          <a:ln/>
        </p:spPr>
        <p:txBody>
          <a:bodyPr wrap="none" lIns="0" tIns="0" rIns="0" bIns="0" rtlCol="0" anchor="t"/>
          <a:lstStyle/>
          <a:p>
            <a:pPr marL="0" indent="0" algn="l">
              <a:lnSpc>
                <a:spcPts val="1800"/>
              </a:lnSpc>
              <a:buNone/>
            </a:pPr>
            <a:endParaRPr lang="en-US" sz="1800" dirty="0"/>
          </a:p>
        </p:txBody>
      </p:sp>
      <p:pic>
        <p:nvPicPr>
          <p:cNvPr id="4" name="Image 0" descr="preencoded.png"/>
          <p:cNvPicPr>
            <a:picLocks noChangeAspect="1"/>
          </p:cNvPicPr>
          <p:nvPr/>
        </p:nvPicPr>
        <p:blipFill>
          <a:blip r:embed="rId3"/>
          <a:stretch>
            <a:fillRect/>
          </a:stretch>
        </p:blipFill>
        <p:spPr>
          <a:xfrm>
            <a:off x="4203025" y="1824276"/>
            <a:ext cx="6239351" cy="5788462"/>
          </a:xfrm>
          <a:prstGeom prst="rect">
            <a:avLst/>
          </a:prstGeom>
        </p:spPr>
      </p:pic>
      <p:sp>
        <p:nvSpPr>
          <p:cNvPr id="5" name="Text 2"/>
          <p:cNvSpPr/>
          <p:nvPr/>
        </p:nvSpPr>
        <p:spPr>
          <a:xfrm>
            <a:off x="11015067" y="1772126"/>
            <a:ext cx="2703671" cy="231696"/>
          </a:xfrm>
          <a:prstGeom prst="rect">
            <a:avLst/>
          </a:prstGeom>
          <a:noFill/>
          <a:ln/>
        </p:spPr>
        <p:txBody>
          <a:bodyPr wrap="none" lIns="0" tIns="0" rIns="0" bIns="0" rtlCol="0" anchor="t"/>
          <a:lstStyle/>
          <a:p>
            <a:pPr marL="0" indent="0" algn="l">
              <a:lnSpc>
                <a:spcPts val="1800"/>
              </a:lnSpc>
              <a:buNone/>
            </a:pPr>
            <a:endParaRPr lang="en-US"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733187"/>
            <a:ext cx="7112437"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5. Obligaciones del PatrÓn</a:t>
            </a:r>
            <a:endParaRPr lang="en-US" sz="3800" dirty="0"/>
          </a:p>
        </p:txBody>
      </p:sp>
      <p:sp>
        <p:nvSpPr>
          <p:cNvPr id="4" name="Text 1"/>
          <p:cNvSpPr/>
          <p:nvPr/>
        </p:nvSpPr>
        <p:spPr>
          <a:xfrm>
            <a:off x="6452473" y="169926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21253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6452473" y="272581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6452473" y="3239095"/>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Mostrar a la autoridad del trabajo, cuando ésta así se lo solicite, los documentos que la presente Norma le obligue a elaborar o poseer.</a:t>
            </a:r>
            <a:endParaRPr lang="en-US" sz="1900" dirty="0"/>
          </a:p>
        </p:txBody>
      </p:sp>
      <p:sp>
        <p:nvSpPr>
          <p:cNvPr id="8" name="Text 5"/>
          <p:cNvSpPr/>
          <p:nvPr/>
        </p:nvSpPr>
        <p:spPr>
          <a:xfrm>
            <a:off x="6452473" y="4416623"/>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9" name="Text 6"/>
          <p:cNvSpPr/>
          <p:nvPr/>
        </p:nvSpPr>
        <p:spPr>
          <a:xfrm>
            <a:off x="6452473" y="4990267"/>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Proporcionar capacitación a los trabajadores sobre la correcta interpretación de los elementos de señalización del centro de trabajo.</a:t>
            </a:r>
            <a:endParaRPr lang="en-US" sz="1900" dirty="0"/>
          </a:p>
        </p:txBody>
      </p:sp>
      <p:sp>
        <p:nvSpPr>
          <p:cNvPr id="10" name="Text 7"/>
          <p:cNvSpPr/>
          <p:nvPr/>
        </p:nvSpPr>
        <p:spPr>
          <a:xfrm>
            <a:off x="6452473" y="6167795"/>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1" name="Text 8"/>
          <p:cNvSpPr/>
          <p:nvPr/>
        </p:nvSpPr>
        <p:spPr>
          <a:xfrm>
            <a:off x="6452473" y="674143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6452473" y="725471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78431"/>
            <a:ext cx="7112437"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5. Obligaciones del Patron</a:t>
            </a:r>
            <a:endParaRPr lang="en-US" sz="3800" dirty="0"/>
          </a:p>
        </p:txBody>
      </p:sp>
      <p:sp>
        <p:nvSpPr>
          <p:cNvPr id="4" name="Text 1"/>
          <p:cNvSpPr/>
          <p:nvPr/>
        </p:nvSpPr>
        <p:spPr>
          <a:xfrm>
            <a:off x="966073" y="174450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25778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771061"/>
            <a:ext cx="7211854" cy="120777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Garantizar que la aplicación del color, la señalización y la identificación de la tubería estén sujetos a un mantenimiento que asegure en todo momento su visibilidad y legibilidad.</a:t>
            </a:r>
            <a:endParaRPr lang="en-US" sz="1900" dirty="0"/>
          </a:p>
        </p:txBody>
      </p:sp>
      <p:sp>
        <p:nvSpPr>
          <p:cNvPr id="7" name="Text 4"/>
          <p:cNvSpPr/>
          <p:nvPr/>
        </p:nvSpPr>
        <p:spPr>
          <a:xfrm>
            <a:off x="966073" y="4250531"/>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8" name="Text 5"/>
          <p:cNvSpPr/>
          <p:nvPr/>
        </p:nvSpPr>
        <p:spPr>
          <a:xfrm>
            <a:off x="966073" y="4824174"/>
            <a:ext cx="7211854" cy="211359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Ubicar las señales de seguridad e higiene de tal manera que puedan ser observadas e interpretadas por los trabajadores a los que están destinadas, evitando que sean obstruidas o que la eficacia de éstas sea disminuida por la saturación de avisos diferentes a la prevención de riesgos de trabajo.</a:t>
            </a:r>
            <a:endParaRPr lang="en-US" sz="1900" dirty="0"/>
          </a:p>
        </p:txBody>
      </p:sp>
      <p:sp>
        <p:nvSpPr>
          <p:cNvPr id="9" name="Text 6"/>
          <p:cNvSpPr/>
          <p:nvPr/>
        </p:nvSpPr>
        <p:spPr>
          <a:xfrm>
            <a:off x="966073" y="720947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696992"/>
            <a:ext cx="7112437"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5. Obligaciones del Patron</a:t>
            </a:r>
            <a:endParaRPr lang="en-US" sz="3800" dirty="0"/>
          </a:p>
        </p:txBody>
      </p:sp>
      <p:sp>
        <p:nvSpPr>
          <p:cNvPr id="4" name="Text 1"/>
          <p:cNvSpPr/>
          <p:nvPr/>
        </p:nvSpPr>
        <p:spPr>
          <a:xfrm>
            <a:off x="6452473" y="1663065"/>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17634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6452473" y="2689622"/>
            <a:ext cx="7211854" cy="603885"/>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Las señales deben advertir oportunamente al observador sobre:</a:t>
            </a:r>
            <a:endParaRPr lang="en-US" sz="1900" dirty="0"/>
          </a:p>
        </p:txBody>
      </p:sp>
      <p:sp>
        <p:nvSpPr>
          <p:cNvPr id="7" name="Text 4"/>
          <p:cNvSpPr/>
          <p:nvPr/>
        </p:nvSpPr>
        <p:spPr>
          <a:xfrm>
            <a:off x="6452473" y="3565208"/>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8" name="Text 5"/>
          <p:cNvSpPr/>
          <p:nvPr/>
        </p:nvSpPr>
        <p:spPr>
          <a:xfrm>
            <a:off x="6452473" y="4138851"/>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a:pPr>
            <a:r>
              <a:rPr lang="en-US" sz="1900" dirty="0">
                <a:solidFill>
                  <a:srgbClr val="666666"/>
                </a:solidFill>
                <a:latin typeface="Raleway Light" pitchFamily="34" charset="0"/>
                <a:ea typeface="Raleway Light" pitchFamily="34" charset="-122"/>
                <a:cs typeface="Raleway Light" pitchFamily="34" charset="-120"/>
              </a:rPr>
              <a:t>La ubicación de equipos o instalaciones de emergencia.</a:t>
            </a:r>
            <a:endParaRPr lang="en-US" sz="1900" dirty="0"/>
          </a:p>
        </p:txBody>
      </p:sp>
      <p:sp>
        <p:nvSpPr>
          <p:cNvPr id="9" name="Text 6"/>
          <p:cNvSpPr/>
          <p:nvPr/>
        </p:nvSpPr>
        <p:spPr>
          <a:xfrm>
            <a:off x="6452473" y="4827270"/>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2"/>
            </a:pPr>
            <a:r>
              <a:rPr lang="en-US" sz="1900" dirty="0">
                <a:solidFill>
                  <a:srgbClr val="666666"/>
                </a:solidFill>
                <a:latin typeface="Raleway Light" pitchFamily="34" charset="0"/>
                <a:ea typeface="Raleway Light" pitchFamily="34" charset="-122"/>
                <a:cs typeface="Raleway Light" pitchFamily="34" charset="-120"/>
              </a:rPr>
              <a:t>La existencia de riesgos o peligros, en su caso.</a:t>
            </a:r>
            <a:endParaRPr lang="en-US" sz="1900" dirty="0"/>
          </a:p>
        </p:txBody>
      </p:sp>
      <p:sp>
        <p:nvSpPr>
          <p:cNvPr id="10" name="Text 7"/>
          <p:cNvSpPr/>
          <p:nvPr/>
        </p:nvSpPr>
        <p:spPr>
          <a:xfrm>
            <a:off x="6452473" y="5515689"/>
            <a:ext cx="7211854" cy="301943"/>
          </a:xfrm>
          <a:prstGeom prst="rect">
            <a:avLst/>
          </a:prstGeom>
          <a:noFill/>
          <a:ln/>
        </p:spPr>
        <p:txBody>
          <a:bodyPr wrap="none" lIns="0" tIns="0" rIns="0" bIns="0" rtlCol="0" anchor="t"/>
          <a:lstStyle/>
          <a:p>
            <a:pPr marL="685800" lvl="1" indent="-342900" algn="l">
              <a:lnSpc>
                <a:spcPts val="1900"/>
              </a:lnSpc>
              <a:buSzPct val="100000"/>
              <a:buFont typeface="+mj-lt"/>
              <a:buAutoNum type="arabicPeriod" startAt="3"/>
            </a:pPr>
            <a:r>
              <a:rPr lang="en-US" sz="1900" dirty="0">
                <a:solidFill>
                  <a:srgbClr val="666666"/>
                </a:solidFill>
                <a:latin typeface="Raleway Light" pitchFamily="34" charset="0"/>
                <a:ea typeface="Raleway Light" pitchFamily="34" charset="-122"/>
                <a:cs typeface="Raleway Light" pitchFamily="34" charset="-120"/>
              </a:rPr>
              <a:t>La realización de una acción obligatoria.</a:t>
            </a:r>
            <a:endParaRPr lang="en-US" sz="1900" dirty="0"/>
          </a:p>
        </p:txBody>
      </p:sp>
      <p:sp>
        <p:nvSpPr>
          <p:cNvPr id="11" name="Text 8"/>
          <p:cNvSpPr/>
          <p:nvPr/>
        </p:nvSpPr>
        <p:spPr>
          <a:xfrm>
            <a:off x="6452473" y="5902166"/>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4"/>
            </a:pPr>
            <a:r>
              <a:rPr lang="en-US" sz="1900" dirty="0">
                <a:solidFill>
                  <a:srgbClr val="666666"/>
                </a:solidFill>
                <a:latin typeface="Raleway Light" pitchFamily="34" charset="0"/>
                <a:ea typeface="Raleway Light" pitchFamily="34" charset="-122"/>
                <a:cs typeface="Raleway Light" pitchFamily="34" charset="-120"/>
              </a:rPr>
              <a:t>La prohibición de un acto susceptible de causar un riesgo.</a:t>
            </a:r>
            <a:endParaRPr lang="en-US" sz="1900" dirty="0"/>
          </a:p>
        </p:txBody>
      </p:sp>
      <p:sp>
        <p:nvSpPr>
          <p:cNvPr id="12" name="Text 9"/>
          <p:cNvSpPr/>
          <p:nvPr/>
        </p:nvSpPr>
        <p:spPr>
          <a:xfrm>
            <a:off x="6452473" y="677775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6452473" y="729103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4528780"/>
          </a:xfrm>
          <a:prstGeom prst="rect">
            <a:avLst/>
          </a:prstGeom>
        </p:spPr>
      </p:pic>
      <p:sp>
        <p:nvSpPr>
          <p:cNvPr id="3" name="Text 0"/>
          <p:cNvSpPr/>
          <p:nvPr/>
        </p:nvSpPr>
        <p:spPr>
          <a:xfrm>
            <a:off x="966073" y="5551884"/>
            <a:ext cx="9747290"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6. Obligaciones de los Trabajadores</a:t>
            </a:r>
            <a:endParaRPr lang="en-US" sz="3800" dirty="0"/>
          </a:p>
        </p:txBody>
      </p:sp>
      <p:sp>
        <p:nvSpPr>
          <p:cNvPr id="4" name="Text 1"/>
          <p:cNvSpPr/>
          <p:nvPr/>
        </p:nvSpPr>
        <p:spPr>
          <a:xfrm>
            <a:off x="966073" y="6517958"/>
            <a:ext cx="12698254" cy="301943"/>
          </a:xfrm>
          <a:prstGeom prst="rect">
            <a:avLst/>
          </a:prstGeom>
          <a:noFill/>
          <a:ln/>
        </p:spPr>
        <p:txBody>
          <a:bodyPr wrap="non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Participar en las actividades de capacitación organizadas por el Patrón.</a:t>
            </a:r>
            <a:endParaRPr lang="en-US" sz="1900" dirty="0"/>
          </a:p>
        </p:txBody>
      </p:sp>
      <p:sp>
        <p:nvSpPr>
          <p:cNvPr id="5" name="Text 2"/>
          <p:cNvSpPr/>
          <p:nvPr/>
        </p:nvSpPr>
        <p:spPr>
          <a:xfrm>
            <a:off x="966073" y="6904434"/>
            <a:ext cx="12698254" cy="301943"/>
          </a:xfrm>
          <a:prstGeom prst="rect">
            <a:avLst/>
          </a:prstGeom>
          <a:noFill/>
          <a:ln/>
        </p:spPr>
        <p:txBody>
          <a:bodyPr wrap="non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Respetar y aplicar los elementos de señalización establecidos por el patrón.</a:t>
            </a:r>
            <a:endParaRPr lang="en-US" sz="1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3019187"/>
          </a:xfrm>
          <a:prstGeom prst="rect">
            <a:avLst/>
          </a:prstGeom>
        </p:spPr>
      </p:pic>
      <p:sp>
        <p:nvSpPr>
          <p:cNvPr id="3" name="Text 0"/>
          <p:cNvSpPr/>
          <p:nvPr/>
        </p:nvSpPr>
        <p:spPr>
          <a:xfrm>
            <a:off x="966073" y="3900488"/>
            <a:ext cx="126982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7. Colores de seguridad y colores contrastantes</a:t>
            </a:r>
            <a:endParaRPr lang="en-US" sz="3800" dirty="0"/>
          </a:p>
        </p:txBody>
      </p:sp>
      <p:sp>
        <p:nvSpPr>
          <p:cNvPr id="4" name="Shape 1"/>
          <p:cNvSpPr/>
          <p:nvPr/>
        </p:nvSpPr>
        <p:spPr>
          <a:xfrm>
            <a:off x="966073" y="5470327"/>
            <a:ext cx="12698254" cy="1364575"/>
          </a:xfrm>
          <a:prstGeom prst="roundRect">
            <a:avLst>
              <a:gd name="adj" fmla="val 15931"/>
            </a:avLst>
          </a:prstGeom>
          <a:solidFill>
            <a:srgbClr val="B6D6FC"/>
          </a:solidFill>
          <a:ln/>
        </p:spPr>
        <p:txBody>
          <a:bodyPr/>
          <a:lstStyle/>
          <a:p>
            <a:endParaRPr lang="es-MX"/>
          </a:p>
        </p:txBody>
      </p:sp>
      <p:pic>
        <p:nvPicPr>
          <p:cNvPr id="5" name="Image 1" descr="preencoded.png"/>
          <p:cNvPicPr>
            <a:picLocks noChangeAspect="1"/>
          </p:cNvPicPr>
          <p:nvPr/>
        </p:nvPicPr>
        <p:blipFill>
          <a:blip r:embed="rId4"/>
          <a:stretch>
            <a:fillRect/>
          </a:stretch>
        </p:blipFill>
        <p:spPr>
          <a:xfrm>
            <a:off x="1207532" y="5772150"/>
            <a:ext cx="301823" cy="241459"/>
          </a:xfrm>
          <a:prstGeom prst="rect">
            <a:avLst/>
          </a:prstGeom>
        </p:spPr>
      </p:pic>
      <p:sp>
        <p:nvSpPr>
          <p:cNvPr id="6" name="Text 2"/>
          <p:cNvSpPr/>
          <p:nvPr/>
        </p:nvSpPr>
        <p:spPr>
          <a:xfrm>
            <a:off x="1750814" y="5772150"/>
            <a:ext cx="11672054" cy="724733"/>
          </a:xfrm>
          <a:prstGeom prst="rect">
            <a:avLst/>
          </a:prstGeom>
          <a:noFill/>
          <a:ln/>
        </p:spPr>
        <p:txBody>
          <a:bodyPr wrap="square" lIns="0" tIns="0" rIns="0" bIns="0" rtlCol="0" anchor="t"/>
          <a:lstStyle/>
          <a:p>
            <a:pPr marL="0" indent="0" algn="l">
              <a:lnSpc>
                <a:spcPts val="1900"/>
              </a:lnSpc>
              <a:buNone/>
            </a:pPr>
            <a:r>
              <a:rPr lang="en-US" sz="1900" dirty="0">
                <a:solidFill>
                  <a:srgbClr val="000000"/>
                </a:solidFill>
                <a:latin typeface="Raleway Light" pitchFamily="34" charset="0"/>
                <a:ea typeface="Raleway Light" pitchFamily="34" charset="-122"/>
                <a:cs typeface="Raleway Light" pitchFamily="34" charset="-120"/>
              </a:rPr>
              <a:t>En el presente capítulo se indican los colores de seguridad y contrastantes, así como su significado. No se incluye el significado de colores utilizados en códigos específicos ni los establecidos en la NOM‑018‑STPS‑2000.</a:t>
            </a:r>
            <a:endParaRPr lang="en-US" sz="1900" dirty="0"/>
          </a:p>
        </p:txBody>
      </p:sp>
      <p:sp>
        <p:nvSpPr>
          <p:cNvPr id="7" name="Text 3"/>
          <p:cNvSpPr/>
          <p:nvPr/>
        </p:nvSpPr>
        <p:spPr>
          <a:xfrm>
            <a:off x="966073" y="7106603"/>
            <a:ext cx="126982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691277"/>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Temario</a:t>
            </a:r>
            <a:endParaRPr lang="en-US" sz="3800" dirty="0"/>
          </a:p>
        </p:txBody>
      </p:sp>
      <p:sp>
        <p:nvSpPr>
          <p:cNvPr id="4" name="Text 1"/>
          <p:cNvSpPr/>
          <p:nvPr/>
        </p:nvSpPr>
        <p:spPr>
          <a:xfrm>
            <a:off x="966073" y="1874639"/>
            <a:ext cx="3311366"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1. </a:t>
            </a:r>
            <a:r>
              <a:rPr lang="en-US" sz="2350" dirty="0">
                <a:solidFill>
                  <a:srgbClr val="666666"/>
                </a:solidFill>
                <a:latin typeface="Raleway Light" pitchFamily="34" charset="0"/>
                <a:ea typeface="Raleway Light" pitchFamily="34" charset="-122"/>
                <a:cs typeface="Raleway Light" pitchFamily="34" charset="-120"/>
              </a:rPr>
              <a:t>Objetivo</a:t>
            </a:r>
            <a:endParaRPr lang="en-US" sz="2350" dirty="0"/>
          </a:p>
        </p:txBody>
      </p:sp>
      <p:sp>
        <p:nvSpPr>
          <p:cNvPr id="5" name="Text 2"/>
          <p:cNvSpPr/>
          <p:nvPr/>
        </p:nvSpPr>
        <p:spPr>
          <a:xfrm>
            <a:off x="966073" y="2393871"/>
            <a:ext cx="3311366"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2. </a:t>
            </a:r>
            <a:r>
              <a:rPr lang="en-US" sz="2350" dirty="0">
                <a:solidFill>
                  <a:srgbClr val="666666"/>
                </a:solidFill>
                <a:latin typeface="Raleway Light" pitchFamily="34" charset="0"/>
                <a:ea typeface="Raleway Light" pitchFamily="34" charset="-122"/>
                <a:cs typeface="Raleway Light" pitchFamily="34" charset="-120"/>
              </a:rPr>
              <a:t>Campo de aplicación</a:t>
            </a:r>
            <a:endParaRPr lang="en-US" sz="2350" dirty="0"/>
          </a:p>
        </p:txBody>
      </p:sp>
      <p:sp>
        <p:nvSpPr>
          <p:cNvPr id="6" name="Text 3"/>
          <p:cNvSpPr/>
          <p:nvPr/>
        </p:nvSpPr>
        <p:spPr>
          <a:xfrm>
            <a:off x="966073" y="2913102"/>
            <a:ext cx="3311366"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3. </a:t>
            </a:r>
            <a:r>
              <a:rPr lang="en-US" sz="2350" dirty="0">
                <a:solidFill>
                  <a:srgbClr val="666666"/>
                </a:solidFill>
                <a:latin typeface="Raleway Light" pitchFamily="34" charset="0"/>
                <a:ea typeface="Raleway Light" pitchFamily="34" charset="-122"/>
                <a:cs typeface="Raleway Light" pitchFamily="34" charset="-120"/>
              </a:rPr>
              <a:t>Referencias</a:t>
            </a:r>
            <a:endParaRPr lang="en-US" sz="2350" dirty="0"/>
          </a:p>
        </p:txBody>
      </p:sp>
      <p:sp>
        <p:nvSpPr>
          <p:cNvPr id="7" name="Text 4"/>
          <p:cNvSpPr/>
          <p:nvPr/>
        </p:nvSpPr>
        <p:spPr>
          <a:xfrm>
            <a:off x="966073" y="3432334"/>
            <a:ext cx="3311366" cy="603885"/>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4. </a:t>
            </a:r>
            <a:r>
              <a:rPr lang="en-US" sz="2350" dirty="0">
                <a:solidFill>
                  <a:srgbClr val="666666"/>
                </a:solidFill>
                <a:latin typeface="Raleway Light" pitchFamily="34" charset="0"/>
                <a:ea typeface="Raleway Light" pitchFamily="34" charset="-122"/>
                <a:cs typeface="Raleway Light" pitchFamily="34" charset="-120"/>
              </a:rPr>
              <a:t>Definiciones y simbología</a:t>
            </a:r>
            <a:endParaRPr lang="en-US" sz="2350" dirty="0"/>
          </a:p>
        </p:txBody>
      </p:sp>
      <p:sp>
        <p:nvSpPr>
          <p:cNvPr id="8" name="Text 5"/>
          <p:cNvSpPr/>
          <p:nvPr/>
        </p:nvSpPr>
        <p:spPr>
          <a:xfrm>
            <a:off x="966073" y="4253508"/>
            <a:ext cx="3311366" cy="603885"/>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5. </a:t>
            </a:r>
            <a:r>
              <a:rPr lang="en-US" sz="2350" dirty="0">
                <a:solidFill>
                  <a:srgbClr val="666666"/>
                </a:solidFill>
                <a:latin typeface="Raleway Light" pitchFamily="34" charset="0"/>
                <a:ea typeface="Raleway Light" pitchFamily="34" charset="-122"/>
                <a:cs typeface="Raleway Light" pitchFamily="34" charset="-120"/>
              </a:rPr>
              <a:t>Obligaciones del patrón</a:t>
            </a:r>
            <a:endParaRPr lang="en-US" sz="2350" dirty="0"/>
          </a:p>
        </p:txBody>
      </p:sp>
      <p:sp>
        <p:nvSpPr>
          <p:cNvPr id="9" name="Text 6"/>
          <p:cNvSpPr/>
          <p:nvPr/>
        </p:nvSpPr>
        <p:spPr>
          <a:xfrm>
            <a:off x="966073" y="5074682"/>
            <a:ext cx="3311366" cy="603885"/>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6. </a:t>
            </a:r>
            <a:r>
              <a:rPr lang="en-US" sz="2350" dirty="0">
                <a:solidFill>
                  <a:srgbClr val="666666"/>
                </a:solidFill>
                <a:latin typeface="Raleway Light" pitchFamily="34" charset="0"/>
                <a:ea typeface="Raleway Light" pitchFamily="34" charset="-122"/>
                <a:cs typeface="Raleway Light" pitchFamily="34" charset="-120"/>
              </a:rPr>
              <a:t>Obligaciones de los trabajadores</a:t>
            </a:r>
            <a:endParaRPr lang="en-US" sz="2350" dirty="0"/>
          </a:p>
        </p:txBody>
      </p:sp>
      <p:sp>
        <p:nvSpPr>
          <p:cNvPr id="10" name="Text 7"/>
          <p:cNvSpPr/>
          <p:nvPr/>
        </p:nvSpPr>
        <p:spPr>
          <a:xfrm>
            <a:off x="966073" y="5895856"/>
            <a:ext cx="3311366" cy="603885"/>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7. </a:t>
            </a:r>
            <a:r>
              <a:rPr lang="en-US" sz="2350" dirty="0">
                <a:solidFill>
                  <a:srgbClr val="666666"/>
                </a:solidFill>
                <a:latin typeface="Raleway Light" pitchFamily="34" charset="0"/>
                <a:ea typeface="Raleway Light" pitchFamily="34" charset="-122"/>
                <a:cs typeface="Raleway Light" pitchFamily="34" charset="-120"/>
              </a:rPr>
              <a:t>Colores de seguridad y colores contrastantes</a:t>
            </a:r>
            <a:endParaRPr lang="en-US" sz="2350" dirty="0"/>
          </a:p>
        </p:txBody>
      </p:sp>
      <p:sp>
        <p:nvSpPr>
          <p:cNvPr id="11" name="Text 8"/>
          <p:cNvSpPr/>
          <p:nvPr/>
        </p:nvSpPr>
        <p:spPr>
          <a:xfrm>
            <a:off x="966073" y="6717030"/>
            <a:ext cx="3311366" cy="603885"/>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8. </a:t>
            </a:r>
            <a:r>
              <a:rPr lang="en-US" sz="2350" dirty="0">
                <a:solidFill>
                  <a:srgbClr val="666666"/>
                </a:solidFill>
                <a:latin typeface="Raleway Light" pitchFamily="34" charset="0"/>
                <a:ea typeface="Raleway Light" pitchFamily="34" charset="-122"/>
                <a:cs typeface="Raleway Light" pitchFamily="34" charset="-120"/>
              </a:rPr>
              <a:t>Señales de seguridad e higiene</a:t>
            </a:r>
            <a:endParaRPr lang="en-US" sz="2350" dirty="0"/>
          </a:p>
        </p:txBody>
      </p:sp>
      <p:sp>
        <p:nvSpPr>
          <p:cNvPr id="12" name="Text 9"/>
          <p:cNvSpPr/>
          <p:nvPr/>
        </p:nvSpPr>
        <p:spPr>
          <a:xfrm>
            <a:off x="4874181" y="1874639"/>
            <a:ext cx="3311366" cy="905828"/>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9. </a:t>
            </a:r>
            <a:r>
              <a:rPr lang="en-US" sz="2350" dirty="0">
                <a:solidFill>
                  <a:srgbClr val="666666"/>
                </a:solidFill>
                <a:latin typeface="Raleway Light" pitchFamily="34" charset="0"/>
                <a:ea typeface="Raleway Light" pitchFamily="34" charset="-122"/>
                <a:cs typeface="Raleway Light" pitchFamily="34" charset="-120"/>
              </a:rPr>
              <a:t>Identificación de riesgos por fluidos conducidos en tuberías</a:t>
            </a:r>
            <a:endParaRPr lang="en-US" sz="2350" dirty="0"/>
          </a:p>
        </p:txBody>
      </p:sp>
      <p:sp>
        <p:nvSpPr>
          <p:cNvPr id="13" name="Text 10"/>
          <p:cNvSpPr/>
          <p:nvPr/>
        </p:nvSpPr>
        <p:spPr>
          <a:xfrm>
            <a:off x="4874181" y="2997756"/>
            <a:ext cx="3311366" cy="603885"/>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10. </a:t>
            </a:r>
            <a:r>
              <a:rPr lang="en-US" sz="2350" dirty="0">
                <a:solidFill>
                  <a:srgbClr val="666666"/>
                </a:solidFill>
                <a:latin typeface="Raleway Light" pitchFamily="34" charset="0"/>
                <a:ea typeface="Raleway Light" pitchFamily="34" charset="-122"/>
                <a:cs typeface="Raleway Light" pitchFamily="34" charset="-120"/>
              </a:rPr>
              <a:t>Unidades de verificación</a:t>
            </a:r>
            <a:endParaRPr lang="en-US" sz="2350" dirty="0"/>
          </a:p>
        </p:txBody>
      </p:sp>
      <p:sp>
        <p:nvSpPr>
          <p:cNvPr id="14" name="Text 11"/>
          <p:cNvSpPr/>
          <p:nvPr/>
        </p:nvSpPr>
        <p:spPr>
          <a:xfrm>
            <a:off x="4874181" y="3818930"/>
            <a:ext cx="3311366" cy="905828"/>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11. </a:t>
            </a:r>
            <a:r>
              <a:rPr lang="en-US" sz="2350" dirty="0">
                <a:solidFill>
                  <a:srgbClr val="666666"/>
                </a:solidFill>
                <a:latin typeface="Raleway Light" pitchFamily="34" charset="0"/>
                <a:ea typeface="Raleway Light" pitchFamily="34" charset="-122"/>
                <a:cs typeface="Raleway Light" pitchFamily="34" charset="-120"/>
              </a:rPr>
              <a:t>Procedimiento para la evaluación de la conformidad</a:t>
            </a:r>
            <a:endParaRPr lang="en-US" sz="2350" dirty="0"/>
          </a:p>
        </p:txBody>
      </p:sp>
      <p:sp>
        <p:nvSpPr>
          <p:cNvPr id="15" name="Text 12"/>
          <p:cNvSpPr/>
          <p:nvPr/>
        </p:nvSpPr>
        <p:spPr>
          <a:xfrm>
            <a:off x="4874181" y="4942046"/>
            <a:ext cx="3311366"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12. </a:t>
            </a:r>
            <a:r>
              <a:rPr lang="en-US" sz="2350" dirty="0">
                <a:solidFill>
                  <a:srgbClr val="666666"/>
                </a:solidFill>
                <a:latin typeface="Raleway Light" pitchFamily="34" charset="0"/>
                <a:ea typeface="Raleway Light" pitchFamily="34" charset="-122"/>
                <a:cs typeface="Raleway Light" pitchFamily="34" charset="-120"/>
              </a:rPr>
              <a:t>Vigilancia</a:t>
            </a:r>
            <a:endParaRPr lang="en-US" sz="2350" dirty="0"/>
          </a:p>
        </p:txBody>
      </p:sp>
      <p:sp>
        <p:nvSpPr>
          <p:cNvPr id="16" name="Text 13"/>
          <p:cNvSpPr/>
          <p:nvPr/>
        </p:nvSpPr>
        <p:spPr>
          <a:xfrm>
            <a:off x="4874181" y="5461278"/>
            <a:ext cx="3311366"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13. </a:t>
            </a:r>
            <a:r>
              <a:rPr lang="en-US" sz="2350" dirty="0">
                <a:solidFill>
                  <a:srgbClr val="666666"/>
                </a:solidFill>
                <a:latin typeface="Raleway Light" pitchFamily="34" charset="0"/>
                <a:ea typeface="Raleway Light" pitchFamily="34" charset="-122"/>
                <a:cs typeface="Raleway Light" pitchFamily="34" charset="-120"/>
              </a:rPr>
              <a:t>Bibliografía</a:t>
            </a:r>
            <a:endParaRPr lang="en-US" sz="2350" dirty="0"/>
          </a:p>
        </p:txBody>
      </p:sp>
      <p:sp>
        <p:nvSpPr>
          <p:cNvPr id="17" name="Text 14"/>
          <p:cNvSpPr/>
          <p:nvPr/>
        </p:nvSpPr>
        <p:spPr>
          <a:xfrm>
            <a:off x="4874181" y="5980509"/>
            <a:ext cx="3311366" cy="603885"/>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14. </a:t>
            </a:r>
            <a:r>
              <a:rPr lang="en-US" sz="2350" dirty="0">
                <a:solidFill>
                  <a:srgbClr val="666666"/>
                </a:solidFill>
                <a:latin typeface="Raleway Light" pitchFamily="34" charset="0"/>
                <a:ea typeface="Raleway Light" pitchFamily="34" charset="-122"/>
                <a:cs typeface="Raleway Light" pitchFamily="34" charset="-120"/>
              </a:rPr>
              <a:t>Concordancia con normas internacionales</a:t>
            </a:r>
            <a:endParaRPr lang="en-US" sz="23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31282"/>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7. Colores de seguridad y colores contrastantes</a:t>
            </a:r>
            <a:endParaRPr lang="en-US" sz="3800" dirty="0"/>
          </a:p>
        </p:txBody>
      </p:sp>
      <p:sp>
        <p:nvSpPr>
          <p:cNvPr id="4" name="Text 1"/>
          <p:cNvSpPr/>
          <p:nvPr/>
        </p:nvSpPr>
        <p:spPr>
          <a:xfrm>
            <a:off x="966073" y="2301121"/>
            <a:ext cx="7211854" cy="483156"/>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Los colores de seguridad, su significado y ejemplos de aplicación se establecen en la tabla 1 de la presente Norma.</a:t>
            </a:r>
            <a:endParaRPr lang="en-US" sz="1900" dirty="0"/>
          </a:p>
        </p:txBody>
      </p:sp>
      <p:pic>
        <p:nvPicPr>
          <p:cNvPr id="5" name="Image 1" descr="preencoded.png"/>
          <p:cNvPicPr>
            <a:picLocks noChangeAspect="1"/>
          </p:cNvPicPr>
          <p:nvPr/>
        </p:nvPicPr>
        <p:blipFill>
          <a:blip r:embed="rId4"/>
          <a:stretch>
            <a:fillRect/>
          </a:stretch>
        </p:blipFill>
        <p:spPr>
          <a:xfrm>
            <a:off x="966073" y="3055977"/>
            <a:ext cx="7211854" cy="444234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46031"/>
          </a:xfrm>
          <a:prstGeom prst="rect">
            <a:avLst/>
          </a:prstGeom>
        </p:spPr>
      </p:pic>
      <p:sp>
        <p:nvSpPr>
          <p:cNvPr id="3" name="Text 0"/>
          <p:cNvSpPr/>
          <p:nvPr/>
        </p:nvSpPr>
        <p:spPr>
          <a:xfrm>
            <a:off x="6446282" y="659844"/>
            <a:ext cx="7224236" cy="1199674"/>
          </a:xfrm>
          <a:prstGeom prst="rect">
            <a:avLst/>
          </a:prstGeom>
          <a:noFill/>
          <a:ln/>
        </p:spPr>
        <p:txBody>
          <a:bodyPr wrap="square" lIns="0" tIns="0" rIns="0" bIns="0" rtlCol="0" anchor="t"/>
          <a:lstStyle/>
          <a:p>
            <a:pPr marL="0" indent="0" algn="l">
              <a:lnSpc>
                <a:spcPts val="4700"/>
              </a:lnSpc>
              <a:buNone/>
            </a:pPr>
            <a:r>
              <a:rPr lang="en-US" sz="3750" b="1" dirty="0">
                <a:solidFill>
                  <a:srgbClr val="086FB0"/>
                </a:solidFill>
                <a:latin typeface="Raleway Bold" pitchFamily="34" charset="0"/>
                <a:ea typeface="Raleway Bold" pitchFamily="34" charset="-122"/>
                <a:cs typeface="Raleway Bold" pitchFamily="34" charset="-120"/>
              </a:rPr>
              <a:t>7. Colores de seguridad y colores contrastantes</a:t>
            </a:r>
            <a:endParaRPr lang="en-US" sz="3750" dirty="0"/>
          </a:p>
        </p:txBody>
      </p:sp>
      <p:sp>
        <p:nvSpPr>
          <p:cNvPr id="4" name="Text 1"/>
          <p:cNvSpPr/>
          <p:nvPr/>
        </p:nvSpPr>
        <p:spPr>
          <a:xfrm>
            <a:off x="6446282" y="2219444"/>
            <a:ext cx="7224236" cy="2100263"/>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Colores contrastantes: Cuando se utilice un color contrastante para mejorar la percepción de los colores de seguridad, la selección del primero debe estar de acuerdo a lo establecido en la tabla 2. El color de seguridad debe cubrir al menos 50% del área total de la señal, excepto para las señales de prohibición. </a:t>
            </a:r>
            <a:endParaRPr lang="en-US" sz="1850" dirty="0"/>
          </a:p>
        </p:txBody>
      </p:sp>
      <p:sp>
        <p:nvSpPr>
          <p:cNvPr id="5" name="Text 2"/>
          <p:cNvSpPr/>
          <p:nvPr/>
        </p:nvSpPr>
        <p:spPr>
          <a:xfrm>
            <a:off x="6446282" y="4589621"/>
            <a:ext cx="7224236" cy="300038"/>
          </a:xfrm>
          <a:prstGeom prst="rect">
            <a:avLst/>
          </a:prstGeom>
          <a:noFill/>
          <a:ln/>
        </p:spPr>
        <p:txBody>
          <a:bodyPr wrap="none" lIns="0" tIns="0" rIns="0" bIns="0" rtlCol="0" anchor="t"/>
          <a:lstStyle/>
          <a:p>
            <a:pPr marL="0" indent="0" algn="l">
              <a:lnSpc>
                <a:spcPts val="2350"/>
              </a:lnSpc>
              <a:buNone/>
            </a:pPr>
            <a:endParaRPr lang="en-US" sz="2350" dirty="0"/>
          </a:p>
        </p:txBody>
      </p:sp>
      <p:pic>
        <p:nvPicPr>
          <p:cNvPr id="6" name="Image 1" descr="preencoded.png"/>
          <p:cNvPicPr>
            <a:picLocks noChangeAspect="1"/>
          </p:cNvPicPr>
          <p:nvPr/>
        </p:nvPicPr>
        <p:blipFill>
          <a:blip r:embed="rId4"/>
          <a:stretch>
            <a:fillRect/>
          </a:stretch>
        </p:blipFill>
        <p:spPr>
          <a:xfrm>
            <a:off x="6446282" y="5159573"/>
            <a:ext cx="7224236" cy="242661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934045" y="643890"/>
            <a:ext cx="8454509" cy="583763"/>
          </a:xfrm>
          <a:prstGeom prst="rect">
            <a:avLst/>
          </a:prstGeom>
          <a:noFill/>
          <a:ln/>
        </p:spPr>
        <p:txBody>
          <a:bodyPr wrap="none" lIns="0" tIns="0" rIns="0" bIns="0" rtlCol="0" anchor="t"/>
          <a:lstStyle/>
          <a:p>
            <a:pPr marL="0" indent="0" algn="l">
              <a:lnSpc>
                <a:spcPts val="4550"/>
              </a:lnSpc>
              <a:buNone/>
            </a:pPr>
            <a:r>
              <a:rPr lang="en-US" sz="3650" b="1" dirty="0">
                <a:solidFill>
                  <a:srgbClr val="086FB0"/>
                </a:solidFill>
                <a:latin typeface="Raleway Bold" pitchFamily="34" charset="0"/>
                <a:ea typeface="Raleway Bold" pitchFamily="34" charset="-122"/>
                <a:cs typeface="Raleway Bold" pitchFamily="34" charset="-120"/>
              </a:rPr>
              <a:t>8. Señales de seguridad e higiene</a:t>
            </a:r>
            <a:endParaRPr lang="en-US" sz="3650" dirty="0"/>
          </a:p>
        </p:txBody>
      </p:sp>
      <p:sp>
        <p:nvSpPr>
          <p:cNvPr id="3" name="Text 1"/>
          <p:cNvSpPr/>
          <p:nvPr/>
        </p:nvSpPr>
        <p:spPr>
          <a:xfrm>
            <a:off x="934045" y="1788081"/>
            <a:ext cx="4524375" cy="233482"/>
          </a:xfrm>
          <a:prstGeom prst="rect">
            <a:avLst/>
          </a:prstGeom>
          <a:noFill/>
          <a:ln/>
        </p:spPr>
        <p:txBody>
          <a:bodyPr wrap="none" lIns="0" tIns="0" rIns="0" bIns="0" rtlCol="0" anchor="t"/>
          <a:lstStyle/>
          <a:p>
            <a:pPr marL="0" indent="0" algn="l">
              <a:lnSpc>
                <a:spcPts val="1800"/>
              </a:lnSpc>
              <a:buNone/>
            </a:pPr>
            <a:endParaRPr lang="en-US" sz="1800" dirty="0"/>
          </a:p>
        </p:txBody>
      </p:sp>
      <p:sp>
        <p:nvSpPr>
          <p:cNvPr id="4" name="Text 2"/>
          <p:cNvSpPr/>
          <p:nvPr/>
        </p:nvSpPr>
        <p:spPr>
          <a:xfrm>
            <a:off x="934045" y="2231708"/>
            <a:ext cx="4524375" cy="233482"/>
          </a:xfrm>
          <a:prstGeom prst="rect">
            <a:avLst/>
          </a:prstGeom>
          <a:noFill/>
          <a:ln/>
        </p:spPr>
        <p:txBody>
          <a:bodyPr wrap="none" lIns="0" tIns="0" rIns="0" bIns="0" rtlCol="0" anchor="t"/>
          <a:lstStyle/>
          <a:p>
            <a:pPr marL="0" indent="0" algn="l">
              <a:lnSpc>
                <a:spcPts val="1800"/>
              </a:lnSpc>
              <a:buNone/>
            </a:pPr>
            <a:endParaRPr lang="en-US" sz="1800" dirty="0"/>
          </a:p>
        </p:txBody>
      </p:sp>
      <p:sp>
        <p:nvSpPr>
          <p:cNvPr id="5" name="Text 3"/>
          <p:cNvSpPr/>
          <p:nvPr/>
        </p:nvSpPr>
        <p:spPr>
          <a:xfrm>
            <a:off x="934045" y="2675334"/>
            <a:ext cx="4524375" cy="233482"/>
          </a:xfrm>
          <a:prstGeom prst="rect">
            <a:avLst/>
          </a:prstGeom>
          <a:noFill/>
          <a:ln/>
        </p:spPr>
        <p:txBody>
          <a:bodyPr wrap="none" lIns="0" tIns="0" rIns="0" bIns="0" rtlCol="0" anchor="t"/>
          <a:lstStyle/>
          <a:p>
            <a:pPr marL="0" indent="0" algn="l">
              <a:lnSpc>
                <a:spcPts val="1800"/>
              </a:lnSpc>
              <a:buNone/>
            </a:pPr>
            <a:endParaRPr lang="en-US" sz="1800" dirty="0"/>
          </a:p>
        </p:txBody>
      </p:sp>
      <p:sp>
        <p:nvSpPr>
          <p:cNvPr id="6" name="Text 4"/>
          <p:cNvSpPr/>
          <p:nvPr/>
        </p:nvSpPr>
        <p:spPr>
          <a:xfrm>
            <a:off x="934045" y="3118961"/>
            <a:ext cx="4524375" cy="233482"/>
          </a:xfrm>
          <a:prstGeom prst="rect">
            <a:avLst/>
          </a:prstGeom>
          <a:noFill/>
          <a:ln/>
        </p:spPr>
        <p:txBody>
          <a:bodyPr wrap="none" lIns="0" tIns="0" rIns="0" bIns="0" rtlCol="0" anchor="t"/>
          <a:lstStyle/>
          <a:p>
            <a:pPr marL="0" indent="0" algn="l">
              <a:lnSpc>
                <a:spcPts val="1800"/>
              </a:lnSpc>
              <a:buNone/>
            </a:pPr>
            <a:endParaRPr lang="en-US" sz="1800" dirty="0"/>
          </a:p>
        </p:txBody>
      </p:sp>
      <p:sp>
        <p:nvSpPr>
          <p:cNvPr id="7" name="Text 5"/>
          <p:cNvSpPr/>
          <p:nvPr/>
        </p:nvSpPr>
        <p:spPr>
          <a:xfrm>
            <a:off x="934045" y="3562588"/>
            <a:ext cx="4524375" cy="233482"/>
          </a:xfrm>
          <a:prstGeom prst="rect">
            <a:avLst/>
          </a:prstGeom>
          <a:noFill/>
          <a:ln/>
        </p:spPr>
        <p:txBody>
          <a:bodyPr wrap="none" lIns="0" tIns="0" rIns="0" bIns="0" rtlCol="0" anchor="t"/>
          <a:lstStyle/>
          <a:p>
            <a:pPr marL="0" indent="0" algn="l">
              <a:lnSpc>
                <a:spcPts val="1800"/>
              </a:lnSpc>
              <a:buNone/>
            </a:pPr>
            <a:endParaRPr lang="en-US" sz="1800" dirty="0"/>
          </a:p>
        </p:txBody>
      </p:sp>
      <p:sp>
        <p:nvSpPr>
          <p:cNvPr id="8" name="Text 6"/>
          <p:cNvSpPr/>
          <p:nvPr/>
        </p:nvSpPr>
        <p:spPr>
          <a:xfrm>
            <a:off x="934045" y="4006215"/>
            <a:ext cx="4524375" cy="291941"/>
          </a:xfrm>
          <a:prstGeom prst="rect">
            <a:avLst/>
          </a:prstGeom>
          <a:noFill/>
          <a:ln/>
        </p:spPr>
        <p:txBody>
          <a:bodyPr wrap="none" lIns="0" tIns="0" rIns="0" bIns="0" rtlCol="0" anchor="t"/>
          <a:lstStyle/>
          <a:p>
            <a:pPr marL="0" indent="0" algn="l">
              <a:lnSpc>
                <a:spcPts val="2250"/>
              </a:lnSpc>
              <a:buNone/>
            </a:pPr>
            <a:endParaRPr lang="en-US" sz="2250" dirty="0"/>
          </a:p>
        </p:txBody>
      </p:sp>
      <p:sp>
        <p:nvSpPr>
          <p:cNvPr id="9" name="Text 7"/>
          <p:cNvSpPr/>
          <p:nvPr/>
        </p:nvSpPr>
        <p:spPr>
          <a:xfrm>
            <a:off x="934045" y="4508302"/>
            <a:ext cx="4524375" cy="291941"/>
          </a:xfrm>
          <a:prstGeom prst="rect">
            <a:avLst/>
          </a:prstGeom>
          <a:noFill/>
          <a:ln/>
        </p:spPr>
        <p:txBody>
          <a:bodyPr wrap="none" lIns="0" tIns="0" rIns="0" bIns="0" rtlCol="0" anchor="t"/>
          <a:lstStyle/>
          <a:p>
            <a:pPr marL="0" indent="0" algn="l">
              <a:lnSpc>
                <a:spcPts val="2250"/>
              </a:lnSpc>
              <a:buNone/>
            </a:pPr>
            <a:endParaRPr lang="en-US" sz="2250" dirty="0"/>
          </a:p>
        </p:txBody>
      </p:sp>
      <p:sp>
        <p:nvSpPr>
          <p:cNvPr id="10" name="Text 8"/>
          <p:cNvSpPr/>
          <p:nvPr/>
        </p:nvSpPr>
        <p:spPr>
          <a:xfrm>
            <a:off x="934045" y="5010388"/>
            <a:ext cx="4524375" cy="291941"/>
          </a:xfrm>
          <a:prstGeom prst="rect">
            <a:avLst/>
          </a:prstGeom>
          <a:noFill/>
          <a:ln/>
        </p:spPr>
        <p:txBody>
          <a:bodyPr wrap="none" lIns="0" tIns="0" rIns="0" bIns="0" rtlCol="0" anchor="t"/>
          <a:lstStyle/>
          <a:p>
            <a:pPr marL="0" indent="0" algn="l">
              <a:lnSpc>
                <a:spcPts val="2250"/>
              </a:lnSpc>
              <a:buNone/>
            </a:pPr>
            <a:endParaRPr lang="en-US" sz="2250" dirty="0"/>
          </a:p>
        </p:txBody>
      </p:sp>
      <p:sp>
        <p:nvSpPr>
          <p:cNvPr id="11" name="Text 9"/>
          <p:cNvSpPr/>
          <p:nvPr/>
        </p:nvSpPr>
        <p:spPr>
          <a:xfrm>
            <a:off x="934045" y="5512475"/>
            <a:ext cx="4524375" cy="1751648"/>
          </a:xfrm>
          <a:prstGeom prst="rect">
            <a:avLst/>
          </a:prstGeom>
          <a:noFill/>
          <a:ln/>
        </p:spPr>
        <p:txBody>
          <a:bodyPr wrap="square" lIns="0" tIns="0" rIns="0" bIns="0" rtlCol="0" anchor="t"/>
          <a:lstStyle/>
          <a:p>
            <a:pPr marL="342900" indent="-342900" algn="l">
              <a:lnSpc>
                <a:spcPts val="1800"/>
              </a:lnSpc>
              <a:buSzPct val="100000"/>
              <a:buChar char="•"/>
            </a:pPr>
            <a:r>
              <a:rPr lang="en-US" sz="1800" dirty="0">
                <a:solidFill>
                  <a:srgbClr val="666666"/>
                </a:solidFill>
                <a:latin typeface="Raleway Light" pitchFamily="34" charset="0"/>
                <a:ea typeface="Raleway Light" pitchFamily="34" charset="-122"/>
                <a:cs typeface="Raleway Light" pitchFamily="34" charset="-120"/>
              </a:rPr>
              <a:t>Formas geométricas: Las formas geométricas de las señales de seguridad e higiene y su significado asociado se establecen en la tabla 3.</a:t>
            </a:r>
            <a:endParaRPr lang="en-US" sz="1800" dirty="0"/>
          </a:p>
        </p:txBody>
      </p:sp>
      <p:pic>
        <p:nvPicPr>
          <p:cNvPr id="12" name="Image 0" descr="preencoded.png"/>
          <p:cNvPicPr>
            <a:picLocks noChangeAspect="1"/>
          </p:cNvPicPr>
          <p:nvPr/>
        </p:nvPicPr>
        <p:blipFill>
          <a:blip r:embed="rId3"/>
          <a:stretch>
            <a:fillRect/>
          </a:stretch>
        </p:blipFill>
        <p:spPr>
          <a:xfrm>
            <a:off x="6945154" y="1840587"/>
            <a:ext cx="5849303" cy="548247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44496" y="659368"/>
            <a:ext cx="7227808" cy="1197769"/>
          </a:xfrm>
          <a:prstGeom prst="rect">
            <a:avLst/>
          </a:prstGeom>
          <a:noFill/>
          <a:ln/>
        </p:spPr>
        <p:txBody>
          <a:bodyPr wrap="square" lIns="0" tIns="0" rIns="0" bIns="0" rtlCol="0" anchor="t"/>
          <a:lstStyle/>
          <a:p>
            <a:pPr marL="0" indent="0" algn="l">
              <a:lnSpc>
                <a:spcPts val="4700"/>
              </a:lnSpc>
              <a:buNone/>
            </a:pPr>
            <a:r>
              <a:rPr lang="en-US" sz="3750" b="1" dirty="0">
                <a:solidFill>
                  <a:srgbClr val="086FB0"/>
                </a:solidFill>
                <a:latin typeface="Raleway Bold" pitchFamily="34" charset="0"/>
                <a:ea typeface="Raleway Bold" pitchFamily="34" charset="-122"/>
                <a:cs typeface="Raleway Bold" pitchFamily="34" charset="-120"/>
              </a:rPr>
              <a:t>8. Señales de seguridad e higiene</a:t>
            </a:r>
            <a:endParaRPr lang="en-US" sz="3750" dirty="0"/>
          </a:p>
        </p:txBody>
      </p:sp>
      <p:sp>
        <p:nvSpPr>
          <p:cNvPr id="4" name="Text 1"/>
          <p:cNvSpPr/>
          <p:nvPr/>
        </p:nvSpPr>
        <p:spPr>
          <a:xfrm>
            <a:off x="6444496" y="2216348"/>
            <a:ext cx="7227808" cy="299442"/>
          </a:xfrm>
          <a:prstGeom prst="rect">
            <a:avLst/>
          </a:prstGeom>
          <a:noFill/>
          <a:ln/>
        </p:spPr>
        <p:txBody>
          <a:bodyPr wrap="none" lIns="0" tIns="0" rIns="0" bIns="0" rtlCol="0" anchor="t"/>
          <a:lstStyle/>
          <a:p>
            <a:pPr marL="0" indent="0" algn="l">
              <a:lnSpc>
                <a:spcPts val="2350"/>
              </a:lnSpc>
              <a:buNone/>
            </a:pPr>
            <a:endParaRPr lang="en-US" sz="2350" dirty="0"/>
          </a:p>
        </p:txBody>
      </p:sp>
      <p:sp>
        <p:nvSpPr>
          <p:cNvPr id="5" name="Text 2"/>
          <p:cNvSpPr/>
          <p:nvPr/>
        </p:nvSpPr>
        <p:spPr>
          <a:xfrm>
            <a:off x="6444496" y="2785229"/>
            <a:ext cx="7227808" cy="299442"/>
          </a:xfrm>
          <a:prstGeom prst="rect">
            <a:avLst/>
          </a:prstGeom>
          <a:noFill/>
          <a:ln/>
        </p:spPr>
        <p:txBody>
          <a:bodyPr wrap="non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Símbolos de seguridad e higiene.</a:t>
            </a:r>
            <a:endParaRPr lang="en-US" sz="2350" dirty="0"/>
          </a:p>
        </p:txBody>
      </p:sp>
      <p:sp>
        <p:nvSpPr>
          <p:cNvPr id="6" name="Text 3"/>
          <p:cNvSpPr/>
          <p:nvPr/>
        </p:nvSpPr>
        <p:spPr>
          <a:xfrm>
            <a:off x="6444496" y="3354110"/>
            <a:ext cx="7227808" cy="299442"/>
          </a:xfrm>
          <a:prstGeom prst="rect">
            <a:avLst/>
          </a:prstGeom>
          <a:noFill/>
          <a:ln/>
        </p:spPr>
        <p:txBody>
          <a:bodyPr wrap="none" lIns="0" tIns="0" rIns="0" bIns="0" rtlCol="0" anchor="t"/>
          <a:lstStyle/>
          <a:p>
            <a:pPr marL="0" indent="0" algn="l">
              <a:lnSpc>
                <a:spcPts val="2350"/>
              </a:lnSpc>
              <a:buNone/>
            </a:pPr>
            <a:endParaRPr lang="en-US" sz="2350" dirty="0"/>
          </a:p>
        </p:txBody>
      </p:sp>
      <p:sp>
        <p:nvSpPr>
          <p:cNvPr id="7" name="Text 4"/>
          <p:cNvSpPr/>
          <p:nvPr/>
        </p:nvSpPr>
        <p:spPr>
          <a:xfrm>
            <a:off x="6444496" y="3922990"/>
            <a:ext cx="7227808" cy="1497211"/>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El color de los símbolos debe ser el mismo que el color contrastante, correspondiente a la señal de seguridad e higiene, excepto en las señales de seguridad e higiene de prohibición, que deben cumplir con el apartado 8.5.2.</a:t>
            </a:r>
            <a:endParaRPr lang="en-US" sz="1850" dirty="0"/>
          </a:p>
        </p:txBody>
      </p:sp>
      <p:sp>
        <p:nvSpPr>
          <p:cNvPr id="8" name="Text 5"/>
          <p:cNvSpPr/>
          <p:nvPr/>
        </p:nvSpPr>
        <p:spPr>
          <a:xfrm>
            <a:off x="6444496" y="5504021"/>
            <a:ext cx="7227808" cy="1497211"/>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Los símbolos que deben utilizarse en las señales de seguridad e higiene, deben cumplir con el contenido de imagen que se establece en los apéndices A, B, C, D y E, en los cuales se incluyen una serie de ejemplos.</a:t>
            </a:r>
            <a:endParaRPr lang="en-US" sz="1850" dirty="0"/>
          </a:p>
        </p:txBody>
      </p:sp>
      <p:sp>
        <p:nvSpPr>
          <p:cNvPr id="9" name="Text 6"/>
          <p:cNvSpPr/>
          <p:nvPr/>
        </p:nvSpPr>
        <p:spPr>
          <a:xfrm>
            <a:off x="6444496" y="7270671"/>
            <a:ext cx="7227808" cy="299442"/>
          </a:xfrm>
          <a:prstGeom prst="rect">
            <a:avLst/>
          </a:prstGeom>
          <a:noFill/>
          <a:ln/>
        </p:spPr>
        <p:txBody>
          <a:bodyPr wrap="none" lIns="0" tIns="0" rIns="0" bIns="0" rtlCol="0" anchor="t"/>
          <a:lstStyle/>
          <a:p>
            <a:pPr marL="0" indent="0" algn="l">
              <a:lnSpc>
                <a:spcPts val="2350"/>
              </a:lnSpc>
              <a:buNone/>
            </a:pPr>
            <a:endParaRPr lang="en-US" sz="23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78550"/>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8. Señales de seguridad e higiene</a:t>
            </a:r>
            <a:endParaRPr lang="en-US" sz="3800" dirty="0"/>
          </a:p>
        </p:txBody>
      </p:sp>
      <p:sp>
        <p:nvSpPr>
          <p:cNvPr id="4" name="Text 1"/>
          <p:cNvSpPr/>
          <p:nvPr/>
        </p:nvSpPr>
        <p:spPr>
          <a:xfrm>
            <a:off x="966073" y="234838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861667"/>
            <a:ext cx="7211854" cy="603885"/>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Al menos una de las dimensiones del símbolo debe ser mayor al 60% de la altura de la señal.</a:t>
            </a:r>
            <a:endParaRPr lang="en-US" sz="1900" dirty="0"/>
          </a:p>
        </p:txBody>
      </p:sp>
      <p:sp>
        <p:nvSpPr>
          <p:cNvPr id="6" name="Text 3"/>
          <p:cNvSpPr/>
          <p:nvPr/>
        </p:nvSpPr>
        <p:spPr>
          <a:xfrm>
            <a:off x="966073" y="3737253"/>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7" name="Text 4"/>
          <p:cNvSpPr/>
          <p:nvPr/>
        </p:nvSpPr>
        <p:spPr>
          <a:xfrm>
            <a:off x="966073" y="4310896"/>
            <a:ext cx="7211854" cy="211359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Cuando se requiera elaborar un símbolo para una señal de seguridad e higiene en un caso específico que no esté contemplado en los apéndices, se permite el diseño particular que se requiera siempre y cuando se establezca la indicación por escrito y su contenido de imagen asociado.</a:t>
            </a:r>
            <a:endParaRPr lang="en-US" sz="1900" dirty="0"/>
          </a:p>
        </p:txBody>
      </p:sp>
      <p:sp>
        <p:nvSpPr>
          <p:cNvPr id="8" name="Text 5"/>
          <p:cNvSpPr/>
          <p:nvPr/>
        </p:nvSpPr>
        <p:spPr>
          <a:xfrm>
            <a:off x="966073" y="669619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720947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748308"/>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8. Señales de seguridad e higiene</a:t>
            </a:r>
            <a:endParaRPr lang="en-US" sz="3800" dirty="0"/>
          </a:p>
        </p:txBody>
      </p:sp>
      <p:sp>
        <p:nvSpPr>
          <p:cNvPr id="4" name="Text 1"/>
          <p:cNvSpPr/>
          <p:nvPr/>
        </p:nvSpPr>
        <p:spPr>
          <a:xfrm>
            <a:off x="6452473" y="231814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831425"/>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6452473" y="3344704"/>
            <a:ext cx="7211854" cy="241554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En el caso de las señales de obligación y precaución, podrá utilizarse el símbolo general consistente en un signo de admiración como se muestra en las figuras B.1 y C.1 de los apéndices B y C, respectivamente, debiendo agregar un texto breve y concreto fuera de los límites de la señal. Este texto deberá cumplir con lo establecido en el apartado de la siguiente slide.</a:t>
            </a:r>
            <a:endParaRPr lang="en-US" sz="1900" dirty="0"/>
          </a:p>
        </p:txBody>
      </p:sp>
      <p:sp>
        <p:nvSpPr>
          <p:cNvPr id="7" name="Text 4"/>
          <p:cNvSpPr/>
          <p:nvPr/>
        </p:nvSpPr>
        <p:spPr>
          <a:xfrm>
            <a:off x="6452473" y="6031944"/>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8" name="Text 5"/>
          <p:cNvSpPr/>
          <p:nvPr/>
        </p:nvSpPr>
        <p:spPr>
          <a:xfrm>
            <a:off x="6452473" y="6605588"/>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9" name="Text 6"/>
          <p:cNvSpPr/>
          <p:nvPr/>
        </p:nvSpPr>
        <p:spPr>
          <a:xfrm>
            <a:off x="6452473" y="7179231"/>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1143595"/>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8. Señales de seguridad e higiene</a:t>
            </a:r>
            <a:endParaRPr lang="en-US" sz="3800" dirty="0"/>
          </a:p>
        </p:txBody>
      </p:sp>
      <p:sp>
        <p:nvSpPr>
          <p:cNvPr id="4" name="Text 1"/>
          <p:cNvSpPr/>
          <p:nvPr/>
        </p:nvSpPr>
        <p:spPr>
          <a:xfrm>
            <a:off x="966073" y="2713434"/>
            <a:ext cx="7211854" cy="724733"/>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Toda señal de seguridad e higiene podrá complementarse con un texto fuera de sus límites y este texto cumplirá con lo siguiente:</a:t>
            </a:r>
            <a:endParaRPr lang="en-US" sz="1900" dirty="0"/>
          </a:p>
        </p:txBody>
      </p:sp>
      <p:sp>
        <p:nvSpPr>
          <p:cNvPr id="5" name="Text 2"/>
          <p:cNvSpPr/>
          <p:nvPr/>
        </p:nvSpPr>
        <p:spPr>
          <a:xfrm>
            <a:off x="966073" y="3522702"/>
            <a:ext cx="7211854" cy="483156"/>
          </a:xfrm>
          <a:prstGeom prst="rect">
            <a:avLst/>
          </a:prstGeom>
          <a:noFill/>
          <a:ln/>
        </p:spPr>
        <p:txBody>
          <a:bodyPr wrap="square" lIns="0" tIns="0" rIns="0" bIns="0" rtlCol="0" anchor="t"/>
          <a:lstStyle/>
          <a:p>
            <a:pPr marL="685800" lvl="1" indent="-342900" algn="l">
              <a:lnSpc>
                <a:spcPts val="1900"/>
              </a:lnSpc>
              <a:buSzPct val="100000"/>
              <a:buFont typeface="+mj-lt"/>
              <a:buAutoNum type="arabicPeriod"/>
            </a:pPr>
            <a:r>
              <a:rPr lang="en-US" sz="1900" dirty="0">
                <a:solidFill>
                  <a:srgbClr val="666666"/>
                </a:solidFill>
                <a:latin typeface="Raleway Light" pitchFamily="34" charset="0"/>
                <a:ea typeface="Raleway Light" pitchFamily="34" charset="-122"/>
                <a:cs typeface="Raleway Light" pitchFamily="34" charset="-120"/>
              </a:rPr>
              <a:t>Ser un refuerzo a la información que proporciona la señal de seguridad e higiene.</a:t>
            </a:r>
            <a:endParaRPr lang="en-US" sz="1900" dirty="0"/>
          </a:p>
        </p:txBody>
      </p:sp>
      <p:sp>
        <p:nvSpPr>
          <p:cNvPr id="6" name="Text 3"/>
          <p:cNvSpPr/>
          <p:nvPr/>
        </p:nvSpPr>
        <p:spPr>
          <a:xfrm>
            <a:off x="966073" y="4090392"/>
            <a:ext cx="7211854" cy="724733"/>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2"/>
            </a:pPr>
            <a:r>
              <a:rPr lang="en-US" sz="1900" dirty="0">
                <a:solidFill>
                  <a:srgbClr val="666666"/>
                </a:solidFill>
                <a:latin typeface="Raleway Light" pitchFamily="34" charset="0"/>
                <a:ea typeface="Raleway Light" pitchFamily="34" charset="-122"/>
                <a:cs typeface="Raleway Light" pitchFamily="34" charset="-120"/>
              </a:rPr>
              <a:t>La altura del texto, incluyendo todos sus renglones, no será mayor a la mitad de la altura de la señal de seguridad e higiene.</a:t>
            </a:r>
            <a:endParaRPr lang="en-US" sz="1900" dirty="0"/>
          </a:p>
        </p:txBody>
      </p:sp>
      <p:sp>
        <p:nvSpPr>
          <p:cNvPr id="7" name="Text 4"/>
          <p:cNvSpPr/>
          <p:nvPr/>
        </p:nvSpPr>
        <p:spPr>
          <a:xfrm>
            <a:off x="966073" y="4899660"/>
            <a:ext cx="7211854" cy="483156"/>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3"/>
            </a:pPr>
            <a:r>
              <a:rPr lang="en-US" sz="1900" dirty="0">
                <a:solidFill>
                  <a:srgbClr val="666666"/>
                </a:solidFill>
                <a:latin typeface="Raleway Light" pitchFamily="34" charset="0"/>
                <a:ea typeface="Raleway Light" pitchFamily="34" charset="-122"/>
                <a:cs typeface="Raleway Light" pitchFamily="34" charset="-120"/>
              </a:rPr>
              <a:t>El ancho de texto no será mayor al ancho de la señal de seguridad e higiene.</a:t>
            </a:r>
            <a:endParaRPr lang="en-US" sz="1900" dirty="0"/>
          </a:p>
        </p:txBody>
      </p:sp>
      <p:sp>
        <p:nvSpPr>
          <p:cNvPr id="8" name="Text 5"/>
          <p:cNvSpPr/>
          <p:nvPr/>
        </p:nvSpPr>
        <p:spPr>
          <a:xfrm>
            <a:off x="966073" y="5467350"/>
            <a:ext cx="7211854" cy="241578"/>
          </a:xfrm>
          <a:prstGeom prst="rect">
            <a:avLst/>
          </a:prstGeom>
          <a:noFill/>
          <a:ln/>
        </p:spPr>
        <p:txBody>
          <a:bodyPr wrap="none" lIns="0" tIns="0" rIns="0" bIns="0" rtlCol="0" anchor="t"/>
          <a:lstStyle/>
          <a:p>
            <a:pPr marL="685800" lvl="1" indent="-342900" algn="l">
              <a:lnSpc>
                <a:spcPts val="1900"/>
              </a:lnSpc>
              <a:buSzPct val="100000"/>
              <a:buFont typeface="+mj-lt"/>
              <a:buAutoNum type="arabicPeriod" startAt="4"/>
            </a:pPr>
            <a:r>
              <a:rPr lang="en-US" sz="1900" dirty="0">
                <a:solidFill>
                  <a:srgbClr val="666666"/>
                </a:solidFill>
                <a:latin typeface="Raleway Light" pitchFamily="34" charset="0"/>
                <a:ea typeface="Raleway Light" pitchFamily="34" charset="-122"/>
                <a:cs typeface="Raleway Light" pitchFamily="34" charset="-120"/>
              </a:rPr>
              <a:t>Estar ubicado abajo de la señal de seguridad e higiene;</a:t>
            </a:r>
            <a:endParaRPr lang="en-US" sz="1900" dirty="0"/>
          </a:p>
        </p:txBody>
      </p:sp>
      <p:sp>
        <p:nvSpPr>
          <p:cNvPr id="9" name="Text 6"/>
          <p:cNvSpPr/>
          <p:nvPr/>
        </p:nvSpPr>
        <p:spPr>
          <a:xfrm>
            <a:off x="966073" y="5793462"/>
            <a:ext cx="7211854" cy="241578"/>
          </a:xfrm>
          <a:prstGeom prst="rect">
            <a:avLst/>
          </a:prstGeom>
          <a:noFill/>
          <a:ln/>
        </p:spPr>
        <p:txBody>
          <a:bodyPr wrap="none" lIns="0" tIns="0" rIns="0" bIns="0" rtlCol="0" anchor="t"/>
          <a:lstStyle/>
          <a:p>
            <a:pPr marL="685800" lvl="1" indent="-342900" algn="l">
              <a:lnSpc>
                <a:spcPts val="1900"/>
              </a:lnSpc>
              <a:buSzPct val="100000"/>
              <a:buFont typeface="+mj-lt"/>
              <a:buAutoNum type="arabicPeriod" startAt="5"/>
            </a:pPr>
            <a:r>
              <a:rPr lang="en-US" sz="1900" dirty="0">
                <a:solidFill>
                  <a:srgbClr val="666666"/>
                </a:solidFill>
                <a:latin typeface="Raleway Light" pitchFamily="34" charset="0"/>
                <a:ea typeface="Raleway Light" pitchFamily="34" charset="-122"/>
                <a:cs typeface="Raleway Light" pitchFamily="34" charset="-120"/>
              </a:rPr>
              <a:t>Ser breve y concreto.</a:t>
            </a:r>
            <a:endParaRPr lang="en-US" sz="1900" dirty="0"/>
          </a:p>
        </p:txBody>
      </p:sp>
      <p:sp>
        <p:nvSpPr>
          <p:cNvPr id="10" name="Text 7"/>
          <p:cNvSpPr/>
          <p:nvPr/>
        </p:nvSpPr>
        <p:spPr>
          <a:xfrm>
            <a:off x="966073" y="6119574"/>
            <a:ext cx="7211854" cy="966311"/>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6"/>
            </a:pPr>
            <a:r>
              <a:rPr lang="en-US" sz="1900" dirty="0">
                <a:solidFill>
                  <a:srgbClr val="666666"/>
                </a:solidFill>
                <a:latin typeface="Raleway Light" pitchFamily="34" charset="0"/>
                <a:ea typeface="Raleway Light" pitchFamily="34" charset="-122"/>
                <a:cs typeface="Raleway Light" pitchFamily="34" charset="-120"/>
              </a:rPr>
              <a:t>Ser en color contrastante sobre el color de seguridad correspondiente a la señal de seguridad e higiene que complementa, texto en color negro sobre fondo blanco, o texto en blanco sobre negro.</a:t>
            </a:r>
            <a:endParaRPr lang="en-US" sz="1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911304"/>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8. Señales de seguridad e higiene</a:t>
            </a:r>
            <a:endParaRPr lang="en-US" sz="3800" dirty="0"/>
          </a:p>
        </p:txBody>
      </p:sp>
      <p:sp>
        <p:nvSpPr>
          <p:cNvPr id="4" name="Text 1"/>
          <p:cNvSpPr/>
          <p:nvPr/>
        </p:nvSpPr>
        <p:spPr>
          <a:xfrm>
            <a:off x="6452473" y="2481143"/>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5" name="Text 2"/>
          <p:cNvSpPr/>
          <p:nvPr/>
        </p:nvSpPr>
        <p:spPr>
          <a:xfrm>
            <a:off x="6452473" y="3054787"/>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Unicamente las señales de información se pueden complementar con textos dentro de sus límites, debiendo cumplir con lo siguiente:</a:t>
            </a:r>
            <a:endParaRPr lang="en-US" sz="1900" dirty="0"/>
          </a:p>
        </p:txBody>
      </p:sp>
      <p:sp>
        <p:nvSpPr>
          <p:cNvPr id="6" name="Text 3"/>
          <p:cNvSpPr/>
          <p:nvPr/>
        </p:nvSpPr>
        <p:spPr>
          <a:xfrm>
            <a:off x="6452473" y="4045148"/>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a:pPr>
            <a:r>
              <a:rPr lang="en-US" sz="1900" dirty="0">
                <a:solidFill>
                  <a:srgbClr val="666666"/>
                </a:solidFill>
                <a:latin typeface="Raleway Light" pitchFamily="34" charset="0"/>
                <a:ea typeface="Raleway Light" pitchFamily="34" charset="-122"/>
                <a:cs typeface="Raleway Light" pitchFamily="34" charset="-120"/>
              </a:rPr>
              <a:t>Ser un refuerzo a la información que proporciona la señal.</a:t>
            </a:r>
            <a:endParaRPr lang="en-US" sz="1900" dirty="0"/>
          </a:p>
        </p:txBody>
      </p:sp>
      <p:sp>
        <p:nvSpPr>
          <p:cNvPr id="7" name="Text 4"/>
          <p:cNvSpPr/>
          <p:nvPr/>
        </p:nvSpPr>
        <p:spPr>
          <a:xfrm>
            <a:off x="6452473" y="4733568"/>
            <a:ext cx="7211854" cy="905828"/>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2"/>
            </a:pPr>
            <a:r>
              <a:rPr lang="en-US" sz="1900" dirty="0">
                <a:solidFill>
                  <a:srgbClr val="666666"/>
                </a:solidFill>
                <a:latin typeface="Raleway Light" pitchFamily="34" charset="0"/>
                <a:ea typeface="Raleway Light" pitchFamily="34" charset="-122"/>
                <a:cs typeface="Raleway Light" pitchFamily="34" charset="-120"/>
              </a:rPr>
              <a:t>No deben dominar sobre los símbolos, para lo cual se limita la altura máxima de las letras a la tercera parte de la altura del símbolo.</a:t>
            </a:r>
            <a:endParaRPr lang="en-US" sz="1900" dirty="0"/>
          </a:p>
        </p:txBody>
      </p:sp>
      <p:sp>
        <p:nvSpPr>
          <p:cNvPr id="8" name="Text 5"/>
          <p:cNvSpPr/>
          <p:nvPr/>
        </p:nvSpPr>
        <p:spPr>
          <a:xfrm>
            <a:off x="6452473" y="5723930"/>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3"/>
            </a:pPr>
            <a:r>
              <a:rPr lang="en-US" sz="1900" dirty="0">
                <a:solidFill>
                  <a:srgbClr val="666666"/>
                </a:solidFill>
                <a:latin typeface="Raleway Light" pitchFamily="34" charset="0"/>
                <a:ea typeface="Raleway Light" pitchFamily="34" charset="-122"/>
                <a:cs typeface="Raleway Light" pitchFamily="34" charset="-120"/>
              </a:rPr>
              <a:t>Deben ser breves y concretos, con un máximo de tres palabras.</a:t>
            </a:r>
            <a:endParaRPr lang="en-US" sz="1900" dirty="0"/>
          </a:p>
        </p:txBody>
      </p:sp>
      <p:sp>
        <p:nvSpPr>
          <p:cNvPr id="9" name="Text 6"/>
          <p:cNvSpPr/>
          <p:nvPr/>
        </p:nvSpPr>
        <p:spPr>
          <a:xfrm>
            <a:off x="6452473" y="6412349"/>
            <a:ext cx="7211854" cy="905828"/>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4"/>
            </a:pPr>
            <a:r>
              <a:rPr lang="en-US" sz="1900" dirty="0">
                <a:solidFill>
                  <a:srgbClr val="666666"/>
                </a:solidFill>
                <a:latin typeface="Raleway Light" pitchFamily="34" charset="0"/>
                <a:ea typeface="Raleway Light" pitchFamily="34" charset="-122"/>
                <a:cs typeface="Raleway Light" pitchFamily="34" charset="-120"/>
              </a:rPr>
              <a:t>El color del texto será el mismo que el color contrastante correspondiente a la señal de seguridad e higiene que complementa.</a:t>
            </a:r>
            <a:endParaRPr lang="en-US" sz="19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57263" y="658297"/>
            <a:ext cx="7229475" cy="1196578"/>
          </a:xfrm>
          <a:prstGeom prst="rect">
            <a:avLst/>
          </a:prstGeom>
          <a:noFill/>
          <a:ln/>
        </p:spPr>
        <p:txBody>
          <a:bodyPr wrap="square" lIns="0" tIns="0" rIns="0" bIns="0" rtlCol="0" anchor="t"/>
          <a:lstStyle/>
          <a:p>
            <a:pPr marL="0" indent="0" algn="l">
              <a:lnSpc>
                <a:spcPts val="4700"/>
              </a:lnSpc>
              <a:buNone/>
            </a:pPr>
            <a:r>
              <a:rPr lang="en-US" sz="3750" b="1" dirty="0">
                <a:solidFill>
                  <a:srgbClr val="086FB0"/>
                </a:solidFill>
                <a:latin typeface="Raleway Bold" pitchFamily="34" charset="0"/>
                <a:ea typeface="Raleway Bold" pitchFamily="34" charset="-122"/>
                <a:cs typeface="Raleway Bold" pitchFamily="34" charset="-120"/>
              </a:rPr>
              <a:t>8. Señales de seguridad e higiene</a:t>
            </a:r>
            <a:endParaRPr lang="en-US" sz="3750" dirty="0"/>
          </a:p>
        </p:txBody>
      </p:sp>
      <p:sp>
        <p:nvSpPr>
          <p:cNvPr id="4" name="Text 1"/>
          <p:cNvSpPr/>
          <p:nvPr/>
        </p:nvSpPr>
        <p:spPr>
          <a:xfrm>
            <a:off x="957263" y="2213848"/>
            <a:ext cx="7229475" cy="1196816"/>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Las dimensiones de las señales de seguridad e higiene deben ser tales que el área superficial y la distancia máxima de observación cumplan con la relación siguiente:</a:t>
            </a:r>
            <a:endParaRPr lang="en-US" sz="1850" dirty="0"/>
          </a:p>
        </p:txBody>
      </p:sp>
      <p:sp>
        <p:nvSpPr>
          <p:cNvPr id="5" name="Text 2"/>
          <p:cNvSpPr/>
          <p:nvPr/>
        </p:nvSpPr>
        <p:spPr>
          <a:xfrm>
            <a:off x="957263" y="3713440"/>
            <a:ext cx="7229475" cy="413742"/>
          </a:xfrm>
          <a:prstGeom prst="rect">
            <a:avLst/>
          </a:prstGeom>
          <a:noFill/>
          <a:ln/>
        </p:spPr>
        <p:txBody>
          <a:bodyPr wrap="square" lIns="0" tIns="0" rIns="0" bIns="0" rtlCol="0" anchor="t"/>
          <a:lstStyle/>
          <a:p>
            <a:pPr marL="0" indent="0" algn="l">
              <a:lnSpc>
                <a:spcPts val="2100"/>
              </a:lnSpc>
              <a:buNone/>
            </a:pPr>
            <a:endParaRPr lang="en-US" sz="2100" dirty="0"/>
          </a:p>
        </p:txBody>
      </p:sp>
      <p:pic>
        <p:nvPicPr>
          <p:cNvPr id="6" name="Image 1" descr="preencoded.png"/>
          <p:cNvPicPr>
            <a:picLocks noChangeAspect="1"/>
          </p:cNvPicPr>
          <p:nvPr/>
        </p:nvPicPr>
        <p:blipFill>
          <a:blip r:embed="rId4"/>
          <a:stretch>
            <a:fillRect/>
          </a:stretch>
        </p:blipFill>
        <p:spPr>
          <a:xfrm>
            <a:off x="957263" y="3713440"/>
            <a:ext cx="7229475" cy="413742"/>
          </a:xfrm>
          <a:prstGeom prst="rect">
            <a:avLst/>
          </a:prstGeom>
        </p:spPr>
      </p:pic>
      <p:sp>
        <p:nvSpPr>
          <p:cNvPr id="7" name="Text 3"/>
          <p:cNvSpPr/>
          <p:nvPr/>
        </p:nvSpPr>
        <p:spPr>
          <a:xfrm>
            <a:off x="957263" y="4429958"/>
            <a:ext cx="7229475" cy="299204"/>
          </a:xfrm>
          <a:prstGeom prst="rect">
            <a:avLst/>
          </a:prstGeom>
          <a:noFill/>
          <a:ln/>
        </p:spPr>
        <p:txBody>
          <a:bodyPr wrap="non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S = superficie de la señal en metros cuadrados.</a:t>
            </a:r>
            <a:endParaRPr lang="en-US" sz="2350" dirty="0"/>
          </a:p>
        </p:txBody>
      </p:sp>
      <p:sp>
        <p:nvSpPr>
          <p:cNvPr id="8" name="Text 4"/>
          <p:cNvSpPr/>
          <p:nvPr/>
        </p:nvSpPr>
        <p:spPr>
          <a:xfrm>
            <a:off x="957263" y="4998363"/>
            <a:ext cx="7229475" cy="299204"/>
          </a:xfrm>
          <a:prstGeom prst="rect">
            <a:avLst/>
          </a:prstGeom>
          <a:noFill/>
          <a:ln/>
        </p:spPr>
        <p:txBody>
          <a:bodyPr wrap="non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L = distancia máxima de observación en metros</a:t>
            </a:r>
            <a:endParaRPr lang="en-US" sz="2350" dirty="0"/>
          </a:p>
        </p:txBody>
      </p:sp>
      <p:sp>
        <p:nvSpPr>
          <p:cNvPr id="9" name="Text 5"/>
          <p:cNvSpPr/>
          <p:nvPr/>
        </p:nvSpPr>
        <p:spPr>
          <a:xfrm>
            <a:off x="957263" y="5566767"/>
            <a:ext cx="7229475" cy="1496020"/>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Esta relación sólo se aplica para distancias de 5 a 50 m. Para distancias menores a 5 m, el área de las señales será como mínimo de 125 cm2. Para distancias mayores a 50 m, el área de las señales será, al menos, de 12500 cm2.</a:t>
            </a:r>
            <a:endParaRPr lang="en-US" sz="1850" dirty="0"/>
          </a:p>
        </p:txBody>
      </p:sp>
      <p:sp>
        <p:nvSpPr>
          <p:cNvPr id="10" name="Text 6"/>
          <p:cNvSpPr/>
          <p:nvPr/>
        </p:nvSpPr>
        <p:spPr>
          <a:xfrm>
            <a:off x="957263" y="7331988"/>
            <a:ext cx="7229475" cy="239316"/>
          </a:xfrm>
          <a:prstGeom prst="rect">
            <a:avLst/>
          </a:prstGeom>
          <a:noFill/>
          <a:ln/>
        </p:spPr>
        <p:txBody>
          <a:bodyPr wrap="none" lIns="0" tIns="0" rIns="0" bIns="0" rtlCol="0" anchor="t"/>
          <a:lstStyle/>
          <a:p>
            <a:pPr marL="0" indent="0" algn="l">
              <a:lnSpc>
                <a:spcPts val="1850"/>
              </a:lnSpc>
              <a:buNone/>
            </a:pPr>
            <a:endParaRPr lang="en-US" sz="18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687943"/>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8. Señales de seguridad e higiene</a:t>
            </a:r>
            <a:endParaRPr lang="en-US" sz="3800" dirty="0"/>
          </a:p>
        </p:txBody>
      </p:sp>
      <p:sp>
        <p:nvSpPr>
          <p:cNvPr id="4" name="Text 1"/>
          <p:cNvSpPr/>
          <p:nvPr/>
        </p:nvSpPr>
        <p:spPr>
          <a:xfrm>
            <a:off x="6452473" y="225778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771061"/>
            <a:ext cx="7211854" cy="120777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Para las señales de seguridad e higiene de obligación, precaución e información, el color de seguridad debe cubrir cuando menos el 50% de su superficie total.</a:t>
            </a:r>
            <a:endParaRPr lang="en-US" sz="1900" dirty="0"/>
          </a:p>
        </p:txBody>
      </p:sp>
      <p:sp>
        <p:nvSpPr>
          <p:cNvPr id="6" name="Text 3"/>
          <p:cNvSpPr/>
          <p:nvPr/>
        </p:nvSpPr>
        <p:spPr>
          <a:xfrm>
            <a:off x="6452473" y="4250531"/>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7" name="Text 4"/>
          <p:cNvSpPr/>
          <p:nvPr/>
        </p:nvSpPr>
        <p:spPr>
          <a:xfrm>
            <a:off x="6452473" y="4824174"/>
            <a:ext cx="7211854" cy="2717483"/>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Para las señales de seguridad e higiene de prohibición el color del fondo debe ser blanco, la banda transversal y la banda circular deben ser de color rojo, el símbolo debe colocarse centrado en el fondo y no debe obstruir la banda diametral, el color rojo debe cubrir por lo menos el 35% de la superficie total de la señal de seguridad e higiene. El color del símbolo debe ser negro.</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94184"/>
          </a:xfrm>
          <a:prstGeom prst="rect">
            <a:avLst/>
          </a:prstGeom>
        </p:spPr>
      </p:pic>
      <p:pic>
        <p:nvPicPr>
          <p:cNvPr id="3" name="Image 1" descr="preencoded.png"/>
          <p:cNvPicPr>
            <a:picLocks noChangeAspect="1"/>
          </p:cNvPicPr>
          <p:nvPr/>
        </p:nvPicPr>
        <p:blipFill>
          <a:blip r:embed="rId4"/>
          <a:stretch>
            <a:fillRect/>
          </a:stretch>
        </p:blipFill>
        <p:spPr>
          <a:xfrm>
            <a:off x="958096" y="3922276"/>
            <a:ext cx="3405187" cy="3413879"/>
          </a:xfrm>
          <a:prstGeom prst="rect">
            <a:avLst/>
          </a:prstGeom>
        </p:spPr>
      </p:pic>
      <p:sp>
        <p:nvSpPr>
          <p:cNvPr id="4" name="Text 0"/>
          <p:cNvSpPr/>
          <p:nvPr/>
        </p:nvSpPr>
        <p:spPr>
          <a:xfrm>
            <a:off x="8119824" y="3892272"/>
            <a:ext cx="2395418" cy="299442"/>
          </a:xfrm>
          <a:prstGeom prst="rect">
            <a:avLst/>
          </a:prstGeom>
          <a:noFill/>
          <a:ln/>
        </p:spPr>
        <p:txBody>
          <a:bodyPr wrap="none" lIns="0" tIns="0" rIns="0" bIns="0" rtlCol="0" anchor="t"/>
          <a:lstStyle/>
          <a:p>
            <a:pPr marL="0" indent="0" algn="ctr">
              <a:lnSpc>
                <a:spcPts val="2350"/>
              </a:lnSpc>
              <a:buNone/>
            </a:pPr>
            <a:r>
              <a:rPr lang="en-US" sz="1850" b="1" dirty="0">
                <a:solidFill>
                  <a:srgbClr val="000000"/>
                </a:solidFill>
                <a:latin typeface="Raleway Bold" pitchFamily="34" charset="0"/>
                <a:ea typeface="Raleway Bold" pitchFamily="34" charset="-122"/>
                <a:cs typeface="Raleway Bold" pitchFamily="34" charset="-120"/>
              </a:rPr>
              <a:t>NORMA</a:t>
            </a:r>
            <a:endParaRPr lang="en-US" sz="1850" dirty="0"/>
          </a:p>
        </p:txBody>
      </p:sp>
      <p:sp>
        <p:nvSpPr>
          <p:cNvPr id="5" name="Text 1"/>
          <p:cNvSpPr/>
          <p:nvPr/>
        </p:nvSpPr>
        <p:spPr>
          <a:xfrm>
            <a:off x="6853833" y="4431149"/>
            <a:ext cx="4927402" cy="598884"/>
          </a:xfrm>
          <a:prstGeom prst="rect">
            <a:avLst/>
          </a:prstGeom>
          <a:noFill/>
          <a:ln/>
        </p:spPr>
        <p:txBody>
          <a:bodyPr wrap="none" lIns="0" tIns="0" rIns="0" bIns="0" rtlCol="0" anchor="t"/>
          <a:lstStyle/>
          <a:p>
            <a:pPr marL="0" indent="0" algn="ctr">
              <a:lnSpc>
                <a:spcPts val="4700"/>
              </a:lnSpc>
              <a:buNone/>
            </a:pPr>
            <a:r>
              <a:rPr lang="en-US" sz="3750" b="1" dirty="0">
                <a:solidFill>
                  <a:srgbClr val="086FB0"/>
                </a:solidFill>
                <a:latin typeface="Raleway Bold" pitchFamily="34" charset="0"/>
                <a:ea typeface="Raleway Bold" pitchFamily="34" charset="-122"/>
                <a:cs typeface="Raleway Bold" pitchFamily="34" charset="-120"/>
              </a:rPr>
              <a:t>NOM-026-STPS-2008</a:t>
            </a:r>
            <a:endParaRPr lang="en-US" sz="3750" dirty="0"/>
          </a:p>
        </p:txBody>
      </p:sp>
      <p:sp>
        <p:nvSpPr>
          <p:cNvPr id="6" name="Shape 2"/>
          <p:cNvSpPr/>
          <p:nvPr/>
        </p:nvSpPr>
        <p:spPr>
          <a:xfrm>
            <a:off x="4955262" y="5299472"/>
            <a:ext cx="8724543" cy="1036558"/>
          </a:xfrm>
          <a:prstGeom prst="roundRect">
            <a:avLst>
              <a:gd name="adj" fmla="val 20799"/>
            </a:avLst>
          </a:prstGeom>
          <a:noFill/>
          <a:ln w="7620">
            <a:solidFill>
              <a:srgbClr val="000000">
                <a:alpha val="8000"/>
              </a:srgbClr>
            </a:solidFill>
            <a:prstDash val="solid"/>
          </a:ln>
        </p:spPr>
        <p:txBody>
          <a:bodyPr/>
          <a:lstStyle/>
          <a:p>
            <a:endParaRPr lang="es-MX"/>
          </a:p>
        </p:txBody>
      </p:sp>
      <p:sp>
        <p:nvSpPr>
          <p:cNvPr id="7" name="Shape 3"/>
          <p:cNvSpPr/>
          <p:nvPr/>
        </p:nvSpPr>
        <p:spPr>
          <a:xfrm>
            <a:off x="4962882" y="5307092"/>
            <a:ext cx="8709303" cy="1021318"/>
          </a:xfrm>
          <a:prstGeom prst="rect">
            <a:avLst/>
          </a:prstGeom>
          <a:solidFill>
            <a:srgbClr val="FFFFFF">
              <a:alpha val="4000"/>
            </a:srgbClr>
          </a:solidFill>
          <a:ln/>
        </p:spPr>
        <p:txBody>
          <a:bodyPr/>
          <a:lstStyle/>
          <a:p>
            <a:endParaRPr lang="es-MX"/>
          </a:p>
        </p:txBody>
      </p:sp>
      <p:pic>
        <p:nvPicPr>
          <p:cNvPr id="8" name="Image 2" descr="preencoded.png"/>
          <p:cNvPicPr>
            <a:picLocks noChangeAspect="1"/>
          </p:cNvPicPr>
          <p:nvPr/>
        </p:nvPicPr>
        <p:blipFill>
          <a:blip r:embed="rId5"/>
          <a:stretch>
            <a:fillRect/>
          </a:stretch>
        </p:blipFill>
        <p:spPr>
          <a:xfrm>
            <a:off x="5202436" y="5458420"/>
            <a:ext cx="633770" cy="633770"/>
          </a:xfrm>
          <a:prstGeom prst="rect">
            <a:avLst/>
          </a:prstGeom>
        </p:spPr>
      </p:pic>
      <p:sp>
        <p:nvSpPr>
          <p:cNvPr id="9" name="Text 4"/>
          <p:cNvSpPr/>
          <p:nvPr/>
        </p:nvSpPr>
        <p:spPr>
          <a:xfrm>
            <a:off x="6322695" y="5458420"/>
            <a:ext cx="7110055" cy="718661"/>
          </a:xfrm>
          <a:prstGeom prst="rect">
            <a:avLst/>
          </a:prstGeom>
          <a:noFill/>
          <a:ln/>
        </p:spPr>
        <p:txBody>
          <a:bodyPr wrap="square" lIns="0" tIns="0" rIns="0" bIns="0" rtlCol="0" anchor="t"/>
          <a:lstStyle/>
          <a:p>
            <a:pPr marL="0" indent="0" algn="l">
              <a:lnSpc>
                <a:spcPts val="1850"/>
              </a:lnSpc>
              <a:buNone/>
            </a:pPr>
            <a:r>
              <a:rPr lang="en-US" sz="1850" b="1" dirty="0">
                <a:solidFill>
                  <a:srgbClr val="666666"/>
                </a:solidFill>
                <a:latin typeface="Raleway Light" pitchFamily="34" charset="0"/>
                <a:ea typeface="Raleway Light" pitchFamily="34" charset="-122"/>
                <a:cs typeface="Raleway Light" pitchFamily="34" charset="-120"/>
              </a:rPr>
              <a:t>Norma Oficial Mexicana NOM-026-STPS-2008, Colores y Señales de Seguridad e Higiene, e Identificación de riesgos por fluidos conducidos en tuberías.</a:t>
            </a:r>
            <a:endParaRPr lang="en-US" sz="1850" dirty="0"/>
          </a:p>
        </p:txBody>
      </p:sp>
      <p:sp>
        <p:nvSpPr>
          <p:cNvPr id="10" name="Text 5"/>
          <p:cNvSpPr/>
          <p:nvPr/>
        </p:nvSpPr>
        <p:spPr>
          <a:xfrm>
            <a:off x="4955262" y="6605468"/>
            <a:ext cx="8724543" cy="239554"/>
          </a:xfrm>
          <a:prstGeom prst="rect">
            <a:avLst/>
          </a:prstGeom>
          <a:noFill/>
          <a:ln/>
        </p:spPr>
        <p:txBody>
          <a:bodyPr wrap="none" lIns="0" tIns="0" rIns="0" bIns="0" rtlCol="0" anchor="t"/>
          <a:lstStyle/>
          <a:p>
            <a:pPr marL="0" indent="0" algn="l">
              <a:lnSpc>
                <a:spcPts val="1850"/>
              </a:lnSpc>
              <a:buNone/>
            </a:pPr>
            <a:r>
              <a:rPr lang="en-US" sz="1850" b="1" dirty="0">
                <a:solidFill>
                  <a:srgbClr val="7CCA62"/>
                </a:solidFill>
                <a:latin typeface="Raleway Light" pitchFamily="34" charset="0"/>
                <a:ea typeface="Raleway Light" pitchFamily="34" charset="-122"/>
                <a:cs typeface="Raleway Light" pitchFamily="34" charset="-120"/>
              </a:rPr>
              <a:t>INSTRUCTOR:</a:t>
            </a:r>
            <a:r>
              <a:rPr lang="en-US" sz="1850" b="1" dirty="0">
                <a:solidFill>
                  <a:srgbClr val="666666"/>
                </a:solidFill>
                <a:latin typeface="Raleway Light" pitchFamily="34" charset="0"/>
                <a:ea typeface="Raleway Light" pitchFamily="34" charset="-122"/>
                <a:cs typeface="Raleway Light" pitchFamily="34" charset="-120"/>
              </a:rPr>
              <a:t> </a:t>
            </a:r>
            <a:r>
              <a:rPr lang="en-US" sz="1850" dirty="0">
                <a:solidFill>
                  <a:srgbClr val="666666"/>
                </a:solidFill>
                <a:latin typeface="Raleway Light" pitchFamily="34" charset="0"/>
                <a:ea typeface="Raleway Light" pitchFamily="34" charset="-122"/>
                <a:cs typeface="Raleway Light" pitchFamily="34" charset="-120"/>
              </a:rPr>
              <a:t>Andrés Cavezza.</a:t>
            </a:r>
            <a:endParaRPr lang="en-US" sz="18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18185"/>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8. Señales de seguridad e higiene</a:t>
            </a:r>
            <a:endParaRPr lang="en-US" sz="3800" dirty="0"/>
          </a:p>
        </p:txBody>
      </p:sp>
      <p:sp>
        <p:nvSpPr>
          <p:cNvPr id="4" name="Text 1"/>
          <p:cNvSpPr/>
          <p:nvPr/>
        </p:nvSpPr>
        <p:spPr>
          <a:xfrm>
            <a:off x="966073" y="2288024"/>
            <a:ext cx="7211854" cy="241554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En el caso de las señales de seguridad e higiene elaboradas con productos luminiscentes, se permitirá usar como color contrastante el amarillo verdoso en lugar del color blanco. Asimismo, el producto luminiscente podrá emplearse en los contornos de la señal, del símbolo y de las bandas circular y diametral, en las señales de prohibición.</a:t>
            </a:r>
            <a:endParaRPr lang="en-US" sz="1900" dirty="0"/>
          </a:p>
        </p:txBody>
      </p:sp>
      <p:sp>
        <p:nvSpPr>
          <p:cNvPr id="5" name="Text 2"/>
          <p:cNvSpPr/>
          <p:nvPr/>
        </p:nvSpPr>
        <p:spPr>
          <a:xfrm>
            <a:off x="966073" y="4975265"/>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6" name="Text 3"/>
          <p:cNvSpPr/>
          <p:nvPr/>
        </p:nvSpPr>
        <p:spPr>
          <a:xfrm>
            <a:off x="966073" y="5548908"/>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7" name="Text 4"/>
          <p:cNvSpPr/>
          <p:nvPr/>
        </p:nvSpPr>
        <p:spPr>
          <a:xfrm>
            <a:off x="966073" y="6122551"/>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8" name="Text 5"/>
          <p:cNvSpPr/>
          <p:nvPr/>
        </p:nvSpPr>
        <p:spPr>
          <a:xfrm>
            <a:off x="966073" y="6696194"/>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9" name="Text 6"/>
          <p:cNvSpPr/>
          <p:nvPr/>
        </p:nvSpPr>
        <p:spPr>
          <a:xfrm>
            <a:off x="966073" y="726983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0195"/>
          </a:xfrm>
          <a:prstGeom prst="rect">
            <a:avLst/>
          </a:prstGeom>
        </p:spPr>
      </p:pic>
      <p:sp>
        <p:nvSpPr>
          <p:cNvPr id="3" name="Text 0"/>
          <p:cNvSpPr/>
          <p:nvPr/>
        </p:nvSpPr>
        <p:spPr>
          <a:xfrm>
            <a:off x="6452473" y="664131"/>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8. Señales de seguridad e higiene</a:t>
            </a:r>
            <a:endParaRPr lang="en-US" sz="3800" dirty="0"/>
          </a:p>
        </p:txBody>
      </p:sp>
      <p:sp>
        <p:nvSpPr>
          <p:cNvPr id="4" name="Text 1"/>
          <p:cNvSpPr/>
          <p:nvPr/>
        </p:nvSpPr>
        <p:spPr>
          <a:xfrm>
            <a:off x="6452473" y="2233970"/>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5" name="Text 2"/>
          <p:cNvSpPr/>
          <p:nvPr/>
        </p:nvSpPr>
        <p:spPr>
          <a:xfrm>
            <a:off x="6452473" y="2807613"/>
            <a:ext cx="7211854" cy="301943"/>
          </a:xfrm>
          <a:prstGeom prst="rect">
            <a:avLst/>
          </a:prstGeom>
          <a:noFill/>
          <a:ln/>
        </p:spPr>
        <p:txBody>
          <a:bodyPr wrap="non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Iluminación:</a:t>
            </a:r>
            <a:endParaRPr lang="en-US" sz="2350" dirty="0"/>
          </a:p>
        </p:txBody>
      </p:sp>
      <p:sp>
        <p:nvSpPr>
          <p:cNvPr id="6" name="Text 3"/>
          <p:cNvSpPr/>
          <p:nvPr/>
        </p:nvSpPr>
        <p:spPr>
          <a:xfrm>
            <a:off x="6452473" y="3381256"/>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7" name="Text 4"/>
          <p:cNvSpPr/>
          <p:nvPr/>
        </p:nvSpPr>
        <p:spPr>
          <a:xfrm>
            <a:off x="6452473" y="3954899"/>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En condiciones normales, en la superficie de la señal de seguridad e higiene, debe existir una iluminación de 50 lx como mínimo.</a:t>
            </a:r>
            <a:endParaRPr lang="en-US" sz="1900" dirty="0"/>
          </a:p>
        </p:txBody>
      </p:sp>
      <p:sp>
        <p:nvSpPr>
          <p:cNvPr id="8" name="Text 5"/>
          <p:cNvSpPr/>
          <p:nvPr/>
        </p:nvSpPr>
        <p:spPr>
          <a:xfrm>
            <a:off x="6452473" y="4945261"/>
            <a:ext cx="7211854" cy="301943"/>
          </a:xfrm>
          <a:prstGeom prst="rect">
            <a:avLst/>
          </a:prstGeom>
          <a:noFill/>
          <a:ln/>
        </p:spPr>
        <p:txBody>
          <a:bodyPr wrap="non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Señales específicas de seguridad e higiene.</a:t>
            </a:r>
            <a:endParaRPr lang="en-US" sz="1900" dirty="0"/>
          </a:p>
        </p:txBody>
      </p:sp>
      <p:sp>
        <p:nvSpPr>
          <p:cNvPr id="9" name="Text 6"/>
          <p:cNvSpPr/>
          <p:nvPr/>
        </p:nvSpPr>
        <p:spPr>
          <a:xfrm>
            <a:off x="6452473" y="5331738"/>
            <a:ext cx="7211854" cy="120777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Para denotar la presencia de fuentes generadoras o emisoras de radiaciones ionizantes, debe utilizarse la señal de seguridad e higiene establecida en el apéndice E.</a:t>
            </a:r>
            <a:endParaRPr lang="en-US" sz="1900" dirty="0"/>
          </a:p>
        </p:txBody>
      </p:sp>
      <p:sp>
        <p:nvSpPr>
          <p:cNvPr id="10" name="Text 7"/>
          <p:cNvSpPr/>
          <p:nvPr/>
        </p:nvSpPr>
        <p:spPr>
          <a:xfrm>
            <a:off x="6452473" y="681120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6452473" y="732448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3019187"/>
          </a:xfrm>
          <a:prstGeom prst="rect">
            <a:avLst/>
          </a:prstGeom>
        </p:spPr>
      </p:pic>
      <p:sp>
        <p:nvSpPr>
          <p:cNvPr id="3" name="Text 0"/>
          <p:cNvSpPr/>
          <p:nvPr/>
        </p:nvSpPr>
        <p:spPr>
          <a:xfrm>
            <a:off x="966073" y="3764518"/>
            <a:ext cx="126982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9. Identificación de riesgos por fluidos conducidos en tuberías</a:t>
            </a:r>
            <a:endParaRPr lang="en-US" sz="3800" dirty="0"/>
          </a:p>
        </p:txBody>
      </p:sp>
      <p:sp>
        <p:nvSpPr>
          <p:cNvPr id="4" name="Text 1"/>
          <p:cNvSpPr/>
          <p:nvPr/>
        </p:nvSpPr>
        <p:spPr>
          <a:xfrm>
            <a:off x="966073" y="5334357"/>
            <a:ext cx="12698254" cy="603885"/>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En el presente capítulo se establece el código de identificación para tuberías, el cual consta de los elementos siguientes:</a:t>
            </a:r>
            <a:endParaRPr lang="en-US" sz="1900" dirty="0"/>
          </a:p>
        </p:txBody>
      </p:sp>
      <p:sp>
        <p:nvSpPr>
          <p:cNvPr id="5" name="Text 2"/>
          <p:cNvSpPr/>
          <p:nvPr/>
        </p:nvSpPr>
        <p:spPr>
          <a:xfrm>
            <a:off x="966073" y="6022777"/>
            <a:ext cx="12698254" cy="301943"/>
          </a:xfrm>
          <a:prstGeom prst="rect">
            <a:avLst/>
          </a:prstGeom>
          <a:noFill/>
          <a:ln/>
        </p:spPr>
        <p:txBody>
          <a:bodyPr wrap="none" lIns="0" tIns="0" rIns="0" bIns="0" rtlCol="0" anchor="t"/>
          <a:lstStyle/>
          <a:p>
            <a:pPr marL="685800" lvl="1" indent="-342900" algn="l">
              <a:lnSpc>
                <a:spcPts val="1900"/>
              </a:lnSpc>
              <a:buSzPct val="100000"/>
              <a:buFont typeface="+mj-lt"/>
              <a:buAutoNum type="arabicPeriod"/>
            </a:pPr>
            <a:r>
              <a:rPr lang="en-US" sz="1900" dirty="0">
                <a:solidFill>
                  <a:srgbClr val="666666"/>
                </a:solidFill>
                <a:latin typeface="Raleway Light" pitchFamily="34" charset="0"/>
                <a:ea typeface="Raleway Light" pitchFamily="34" charset="-122"/>
                <a:cs typeface="Raleway Light" pitchFamily="34" charset="-120"/>
              </a:rPr>
              <a:t>Color de seguridad.</a:t>
            </a:r>
            <a:endParaRPr lang="en-US" sz="1900" dirty="0"/>
          </a:p>
        </p:txBody>
      </p:sp>
      <p:sp>
        <p:nvSpPr>
          <p:cNvPr id="6" name="Text 3"/>
          <p:cNvSpPr/>
          <p:nvPr/>
        </p:nvSpPr>
        <p:spPr>
          <a:xfrm>
            <a:off x="966073" y="6409253"/>
            <a:ext cx="12698254" cy="301943"/>
          </a:xfrm>
          <a:prstGeom prst="rect">
            <a:avLst/>
          </a:prstGeom>
          <a:noFill/>
          <a:ln/>
        </p:spPr>
        <p:txBody>
          <a:bodyPr wrap="none" lIns="0" tIns="0" rIns="0" bIns="0" rtlCol="0" anchor="t"/>
          <a:lstStyle/>
          <a:p>
            <a:pPr marL="685800" lvl="1" indent="-342900" algn="l">
              <a:lnSpc>
                <a:spcPts val="1900"/>
              </a:lnSpc>
              <a:buSzPct val="100000"/>
              <a:buFont typeface="+mj-lt"/>
              <a:buAutoNum type="arabicPeriod" startAt="2"/>
            </a:pPr>
            <a:r>
              <a:rPr lang="en-US" sz="1900" dirty="0">
                <a:solidFill>
                  <a:srgbClr val="666666"/>
                </a:solidFill>
                <a:latin typeface="Raleway Light" pitchFamily="34" charset="0"/>
                <a:ea typeface="Raleway Light" pitchFamily="34" charset="-122"/>
                <a:cs typeface="Raleway Light" pitchFamily="34" charset="-120"/>
              </a:rPr>
              <a:t>Color contrastante.</a:t>
            </a:r>
            <a:endParaRPr lang="en-US" sz="1900" dirty="0"/>
          </a:p>
        </p:txBody>
      </p:sp>
      <p:sp>
        <p:nvSpPr>
          <p:cNvPr id="7" name="Text 4"/>
          <p:cNvSpPr/>
          <p:nvPr/>
        </p:nvSpPr>
        <p:spPr>
          <a:xfrm>
            <a:off x="966073" y="6795730"/>
            <a:ext cx="12698254" cy="301943"/>
          </a:xfrm>
          <a:prstGeom prst="rect">
            <a:avLst/>
          </a:prstGeom>
          <a:noFill/>
          <a:ln/>
        </p:spPr>
        <p:txBody>
          <a:bodyPr wrap="none" lIns="0" tIns="0" rIns="0" bIns="0" rtlCol="0" anchor="t"/>
          <a:lstStyle/>
          <a:p>
            <a:pPr marL="685800" lvl="1" indent="-342900" algn="l">
              <a:lnSpc>
                <a:spcPts val="1900"/>
              </a:lnSpc>
              <a:buSzPct val="100000"/>
              <a:buFont typeface="+mj-lt"/>
              <a:buAutoNum type="arabicPeriod" startAt="3"/>
            </a:pPr>
            <a:r>
              <a:rPr lang="en-US" sz="1900" dirty="0">
                <a:solidFill>
                  <a:srgbClr val="666666"/>
                </a:solidFill>
                <a:latin typeface="Raleway Light" pitchFamily="34" charset="0"/>
                <a:ea typeface="Raleway Light" pitchFamily="34" charset="-122"/>
                <a:cs typeface="Raleway Light" pitchFamily="34" charset="-120"/>
              </a:rPr>
              <a:t>Información complementaria.</a:t>
            </a:r>
            <a:endParaRPr lang="en-US" sz="1900" dirty="0"/>
          </a:p>
        </p:txBody>
      </p:sp>
      <p:sp>
        <p:nvSpPr>
          <p:cNvPr id="8" name="Text 5"/>
          <p:cNvSpPr/>
          <p:nvPr/>
        </p:nvSpPr>
        <p:spPr>
          <a:xfrm>
            <a:off x="966073" y="7182207"/>
            <a:ext cx="12698254" cy="301943"/>
          </a:xfrm>
          <a:prstGeom prst="rect">
            <a:avLst/>
          </a:prstGeom>
          <a:noFill/>
          <a:ln/>
        </p:spPr>
        <p:txBody>
          <a:bodyPr wrap="none" lIns="0" tIns="0" rIns="0" bIns="0" rtlCol="0" anchor="t"/>
          <a:lstStyle/>
          <a:p>
            <a:pPr marL="685800" lvl="1" indent="-342900" algn="l">
              <a:lnSpc>
                <a:spcPts val="1900"/>
              </a:lnSpc>
              <a:buSzPct val="100000"/>
              <a:buFont typeface="+mj-lt"/>
              <a:buAutoNum type="arabicPeriod" startAt="4"/>
            </a:pPr>
            <a:r>
              <a:rPr lang="en-US" sz="1900" dirty="0">
                <a:solidFill>
                  <a:srgbClr val="666666"/>
                </a:solidFill>
                <a:latin typeface="Raleway Light" pitchFamily="34" charset="0"/>
                <a:ea typeface="Raleway Light" pitchFamily="34" charset="-122"/>
                <a:cs typeface="Raleway Light" pitchFamily="34" charset="-120"/>
              </a:rPr>
              <a:t>Indicación de la dirección del flujo.</a:t>
            </a:r>
            <a:endParaRPr lang="en-US" sz="19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893207"/>
            <a:ext cx="7211854" cy="1811298"/>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9. Identificación de riesgos por fluidos conducidos en tuberías</a:t>
            </a:r>
            <a:endParaRPr lang="en-US" sz="3800" dirty="0"/>
          </a:p>
        </p:txBody>
      </p:sp>
      <p:sp>
        <p:nvSpPr>
          <p:cNvPr id="4" name="Text 1"/>
          <p:cNvSpPr/>
          <p:nvPr/>
        </p:nvSpPr>
        <p:spPr>
          <a:xfrm>
            <a:off x="966073" y="3066812"/>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5" name="Text 2"/>
          <p:cNvSpPr/>
          <p:nvPr/>
        </p:nvSpPr>
        <p:spPr>
          <a:xfrm>
            <a:off x="966073" y="3640455"/>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Las tuberías deben ser identificadas con el color de seguridad que le corresponda de acuerdo a lo establecido en la tabla 4.</a:t>
            </a:r>
            <a:endParaRPr lang="en-US" sz="1900" dirty="0"/>
          </a:p>
        </p:txBody>
      </p:sp>
      <p:sp>
        <p:nvSpPr>
          <p:cNvPr id="6" name="Text 3"/>
          <p:cNvSpPr/>
          <p:nvPr/>
        </p:nvSpPr>
        <p:spPr>
          <a:xfrm>
            <a:off x="966073" y="4817983"/>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pic>
        <p:nvPicPr>
          <p:cNvPr id="7" name="Image 1" descr="preencoded.png"/>
          <p:cNvPicPr>
            <a:picLocks noChangeAspect="1"/>
          </p:cNvPicPr>
          <p:nvPr/>
        </p:nvPicPr>
        <p:blipFill>
          <a:blip r:embed="rId4"/>
          <a:stretch>
            <a:fillRect/>
          </a:stretch>
        </p:blipFill>
        <p:spPr>
          <a:xfrm>
            <a:off x="966073" y="5391626"/>
            <a:ext cx="7211854" cy="194476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778550"/>
            <a:ext cx="7211854" cy="1811298"/>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9. Identificación de riesgos por fluidos conducidos en tuberías</a:t>
            </a:r>
            <a:endParaRPr lang="en-US" sz="3800" dirty="0"/>
          </a:p>
        </p:txBody>
      </p:sp>
      <p:sp>
        <p:nvSpPr>
          <p:cNvPr id="4" name="Text 1"/>
          <p:cNvSpPr/>
          <p:nvPr/>
        </p:nvSpPr>
        <p:spPr>
          <a:xfrm>
            <a:off x="6452473" y="2952155"/>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346543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6452473" y="397871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6452473" y="449199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6452473" y="500526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6452473" y="551854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6452473" y="6031825"/>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6452473" y="6545104"/>
            <a:ext cx="7211854" cy="905828"/>
          </a:xfrm>
          <a:prstGeom prst="rect">
            <a:avLst/>
          </a:prstGeom>
          <a:noFill/>
          <a:ln/>
        </p:spPr>
        <p:txBody>
          <a:bodyPr wrap="squar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Para definir si un fluido es peligroso se deberán consultar las hojas de datos de seguridad conforme a lo establecido en la </a:t>
            </a:r>
            <a:r>
              <a:rPr lang="en-US" sz="2350" b="1" dirty="0">
                <a:solidFill>
                  <a:srgbClr val="7CCA62"/>
                </a:solidFill>
                <a:latin typeface="Raleway Light" pitchFamily="34" charset="0"/>
                <a:ea typeface="Raleway Light" pitchFamily="34" charset="-122"/>
                <a:cs typeface="Raleway Light" pitchFamily="34" charset="-120"/>
              </a:rPr>
              <a:t>NOM‑018‑STPS‑2000. </a:t>
            </a:r>
            <a:endParaRPr lang="en-US" sz="23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965597"/>
            <a:ext cx="7211854" cy="905828"/>
          </a:xfrm>
          <a:prstGeom prst="rect">
            <a:avLst/>
          </a:prstGeom>
          <a:noFill/>
          <a:ln/>
        </p:spPr>
        <p:txBody>
          <a:bodyPr wrap="squar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También se clasificarán como fluidos peligrosos aquellos sometidos a las condiciones de presión o temperatura siguientes:</a:t>
            </a:r>
            <a:endParaRPr lang="en-US" sz="2350" dirty="0"/>
          </a:p>
        </p:txBody>
      </p:sp>
      <p:sp>
        <p:nvSpPr>
          <p:cNvPr id="4" name="Text 1"/>
          <p:cNvSpPr/>
          <p:nvPr/>
        </p:nvSpPr>
        <p:spPr>
          <a:xfrm>
            <a:off x="966073" y="2143125"/>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5" name="Text 2"/>
          <p:cNvSpPr/>
          <p:nvPr/>
        </p:nvSpPr>
        <p:spPr>
          <a:xfrm>
            <a:off x="966073" y="2716768"/>
            <a:ext cx="7211854" cy="120777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Condición extrema de temperatura: cuando el fluido esté a una temperatura mayor de 50oC o a baja temperatura que pueda causar lesión al contacto con éste.</a:t>
            </a:r>
            <a:endParaRPr lang="en-US" sz="1900" dirty="0"/>
          </a:p>
        </p:txBody>
      </p:sp>
      <p:sp>
        <p:nvSpPr>
          <p:cNvPr id="6" name="Text 3"/>
          <p:cNvSpPr/>
          <p:nvPr/>
        </p:nvSpPr>
        <p:spPr>
          <a:xfrm>
            <a:off x="966073" y="4009073"/>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Condición extrema de presión: cuando la presión manométrica del fluido sea de 686 kPa, equivalente a 7 kg/cm2, o mayor.</a:t>
            </a:r>
            <a:endParaRPr lang="en-US" sz="1900" dirty="0"/>
          </a:p>
        </p:txBody>
      </p:sp>
      <p:sp>
        <p:nvSpPr>
          <p:cNvPr id="7" name="Text 4"/>
          <p:cNvSpPr/>
          <p:nvPr/>
        </p:nvSpPr>
        <p:spPr>
          <a:xfrm>
            <a:off x="966073" y="5186601"/>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569987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621315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672643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723971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43663" y="659606"/>
            <a:ext cx="4786432" cy="598289"/>
          </a:xfrm>
          <a:prstGeom prst="rect">
            <a:avLst/>
          </a:prstGeom>
          <a:noFill/>
          <a:ln/>
        </p:spPr>
        <p:txBody>
          <a:bodyPr wrap="none" lIns="0" tIns="0" rIns="0" bIns="0" rtlCol="0" anchor="t"/>
          <a:lstStyle/>
          <a:p>
            <a:pPr marL="0" indent="0" algn="l">
              <a:lnSpc>
                <a:spcPts val="4700"/>
              </a:lnSpc>
              <a:buNone/>
            </a:pPr>
            <a:endParaRPr lang="en-US" sz="3750" dirty="0"/>
          </a:p>
        </p:txBody>
      </p:sp>
      <p:sp>
        <p:nvSpPr>
          <p:cNvPr id="4" name="Text 1"/>
          <p:cNvSpPr/>
          <p:nvPr/>
        </p:nvSpPr>
        <p:spPr>
          <a:xfrm>
            <a:off x="6443663" y="1616869"/>
            <a:ext cx="7229475" cy="239316"/>
          </a:xfrm>
          <a:prstGeom prst="rect">
            <a:avLst/>
          </a:prstGeom>
          <a:noFill/>
          <a:ln/>
        </p:spPr>
        <p:txBody>
          <a:bodyPr wrap="none" lIns="0" tIns="0" rIns="0" bIns="0" rtlCol="0" anchor="t"/>
          <a:lstStyle/>
          <a:p>
            <a:pPr marL="0" indent="0" algn="l">
              <a:lnSpc>
                <a:spcPts val="1850"/>
              </a:lnSpc>
              <a:buNone/>
            </a:pPr>
            <a:endParaRPr lang="en-US" sz="1850" dirty="0"/>
          </a:p>
        </p:txBody>
      </p:sp>
      <p:sp>
        <p:nvSpPr>
          <p:cNvPr id="5" name="Text 2"/>
          <p:cNvSpPr/>
          <p:nvPr/>
        </p:nvSpPr>
        <p:spPr>
          <a:xfrm>
            <a:off x="6443663" y="2125385"/>
            <a:ext cx="7229475" cy="239316"/>
          </a:xfrm>
          <a:prstGeom prst="rect">
            <a:avLst/>
          </a:prstGeom>
          <a:noFill/>
          <a:ln/>
        </p:spPr>
        <p:txBody>
          <a:bodyPr wrap="none" lIns="0" tIns="0" rIns="0" bIns="0" rtlCol="0" anchor="t"/>
          <a:lstStyle/>
          <a:p>
            <a:pPr marL="0" indent="0" algn="l">
              <a:lnSpc>
                <a:spcPts val="1850"/>
              </a:lnSpc>
              <a:buNone/>
            </a:pPr>
            <a:endParaRPr lang="en-US" sz="1850" dirty="0"/>
          </a:p>
        </p:txBody>
      </p:sp>
      <p:sp>
        <p:nvSpPr>
          <p:cNvPr id="6" name="Text 3"/>
          <p:cNvSpPr/>
          <p:nvPr/>
        </p:nvSpPr>
        <p:spPr>
          <a:xfrm>
            <a:off x="6443663" y="2633901"/>
            <a:ext cx="7229475" cy="239316"/>
          </a:xfrm>
          <a:prstGeom prst="rect">
            <a:avLst/>
          </a:prstGeom>
          <a:noFill/>
          <a:ln/>
        </p:spPr>
        <p:txBody>
          <a:bodyPr wrap="none" lIns="0" tIns="0" rIns="0" bIns="0" rtlCol="0" anchor="t"/>
          <a:lstStyle/>
          <a:p>
            <a:pPr marL="0" indent="0" algn="l">
              <a:lnSpc>
                <a:spcPts val="1850"/>
              </a:lnSpc>
              <a:buNone/>
            </a:pPr>
            <a:endParaRPr lang="en-US" sz="1850" dirty="0"/>
          </a:p>
        </p:txBody>
      </p:sp>
      <p:sp>
        <p:nvSpPr>
          <p:cNvPr id="7" name="Text 4"/>
          <p:cNvSpPr/>
          <p:nvPr/>
        </p:nvSpPr>
        <p:spPr>
          <a:xfrm>
            <a:off x="6443663" y="3142417"/>
            <a:ext cx="7229475" cy="239316"/>
          </a:xfrm>
          <a:prstGeom prst="rect">
            <a:avLst/>
          </a:prstGeom>
          <a:noFill/>
          <a:ln/>
        </p:spPr>
        <p:txBody>
          <a:bodyPr wrap="none" lIns="0" tIns="0" rIns="0" bIns="0" rtlCol="0" anchor="t"/>
          <a:lstStyle/>
          <a:p>
            <a:pPr marL="0" indent="0" algn="l">
              <a:lnSpc>
                <a:spcPts val="1850"/>
              </a:lnSpc>
              <a:buNone/>
            </a:pPr>
            <a:endParaRPr lang="en-US" sz="1850" dirty="0"/>
          </a:p>
        </p:txBody>
      </p:sp>
      <p:sp>
        <p:nvSpPr>
          <p:cNvPr id="8" name="Text 5"/>
          <p:cNvSpPr/>
          <p:nvPr/>
        </p:nvSpPr>
        <p:spPr>
          <a:xfrm>
            <a:off x="6443663" y="3650933"/>
            <a:ext cx="7229475" cy="239316"/>
          </a:xfrm>
          <a:prstGeom prst="rect">
            <a:avLst/>
          </a:prstGeom>
          <a:noFill/>
          <a:ln/>
        </p:spPr>
        <p:txBody>
          <a:bodyPr wrap="none" lIns="0" tIns="0" rIns="0" bIns="0" rtlCol="0" anchor="t"/>
          <a:lstStyle/>
          <a:p>
            <a:pPr marL="0" indent="0" algn="l">
              <a:lnSpc>
                <a:spcPts val="1850"/>
              </a:lnSpc>
              <a:buNone/>
            </a:pPr>
            <a:endParaRPr lang="en-US" sz="1850" dirty="0"/>
          </a:p>
        </p:txBody>
      </p:sp>
      <p:sp>
        <p:nvSpPr>
          <p:cNvPr id="9" name="Text 6"/>
          <p:cNvSpPr/>
          <p:nvPr/>
        </p:nvSpPr>
        <p:spPr>
          <a:xfrm>
            <a:off x="6443663" y="4159448"/>
            <a:ext cx="7229475" cy="239316"/>
          </a:xfrm>
          <a:prstGeom prst="rect">
            <a:avLst/>
          </a:prstGeom>
          <a:noFill/>
          <a:ln/>
        </p:spPr>
        <p:txBody>
          <a:bodyPr wrap="none" lIns="0" tIns="0" rIns="0" bIns="0" rtlCol="0" anchor="t"/>
          <a:lstStyle/>
          <a:p>
            <a:pPr marL="0" indent="0" algn="l">
              <a:lnSpc>
                <a:spcPts val="1850"/>
              </a:lnSpc>
              <a:buNone/>
            </a:pPr>
            <a:endParaRPr lang="en-US" sz="1850" dirty="0"/>
          </a:p>
        </p:txBody>
      </p:sp>
      <p:sp>
        <p:nvSpPr>
          <p:cNvPr id="10" name="Text 7"/>
          <p:cNvSpPr/>
          <p:nvPr/>
        </p:nvSpPr>
        <p:spPr>
          <a:xfrm>
            <a:off x="6443663" y="4667964"/>
            <a:ext cx="7229475" cy="598408"/>
          </a:xfrm>
          <a:prstGeom prst="rect">
            <a:avLst/>
          </a:prstGeom>
          <a:noFill/>
          <a:ln/>
        </p:spPr>
        <p:txBody>
          <a:bodyPr wrap="squar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El color de seguridad debe aplicarse en cualquiera de las formas siguientes:</a:t>
            </a:r>
            <a:endParaRPr lang="en-US" sz="2350" dirty="0"/>
          </a:p>
        </p:txBody>
      </p:sp>
      <p:sp>
        <p:nvSpPr>
          <p:cNvPr id="11" name="Text 8"/>
          <p:cNvSpPr/>
          <p:nvPr/>
        </p:nvSpPr>
        <p:spPr>
          <a:xfrm>
            <a:off x="6443663" y="5535573"/>
            <a:ext cx="7229475" cy="299204"/>
          </a:xfrm>
          <a:prstGeom prst="rect">
            <a:avLst/>
          </a:prstGeom>
          <a:noFill/>
          <a:ln/>
        </p:spPr>
        <p:txBody>
          <a:bodyPr wrap="none" lIns="0" tIns="0" rIns="0" bIns="0" rtlCol="0" anchor="t"/>
          <a:lstStyle/>
          <a:p>
            <a:pPr marL="0" indent="0" algn="l">
              <a:lnSpc>
                <a:spcPts val="2350"/>
              </a:lnSpc>
              <a:buNone/>
            </a:pPr>
            <a:endParaRPr lang="en-US" sz="2350" dirty="0"/>
          </a:p>
        </p:txBody>
      </p:sp>
      <p:sp>
        <p:nvSpPr>
          <p:cNvPr id="12" name="Text 9"/>
          <p:cNvSpPr/>
          <p:nvPr/>
        </p:nvSpPr>
        <p:spPr>
          <a:xfrm>
            <a:off x="6443663" y="6103977"/>
            <a:ext cx="7229475" cy="897612"/>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Pintar la tubería a todo lo largo y cubrir toda la circunferencia con el color de seguridad correspondiente.</a:t>
            </a:r>
            <a:endParaRPr lang="en-US" sz="1850" dirty="0"/>
          </a:p>
        </p:txBody>
      </p:sp>
      <p:sp>
        <p:nvSpPr>
          <p:cNvPr id="13" name="Text 10"/>
          <p:cNvSpPr/>
          <p:nvPr/>
        </p:nvSpPr>
        <p:spPr>
          <a:xfrm>
            <a:off x="6443663" y="7270790"/>
            <a:ext cx="7229475" cy="299204"/>
          </a:xfrm>
          <a:prstGeom prst="rect">
            <a:avLst/>
          </a:prstGeom>
          <a:noFill/>
          <a:ln/>
        </p:spPr>
        <p:txBody>
          <a:bodyPr wrap="none" lIns="0" tIns="0" rIns="0" bIns="0" rtlCol="0" anchor="t"/>
          <a:lstStyle/>
          <a:p>
            <a:pPr marL="0" indent="0" algn="l">
              <a:lnSpc>
                <a:spcPts val="2350"/>
              </a:lnSpc>
              <a:buNone/>
            </a:pPr>
            <a:endParaRPr lang="en-US" sz="23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838914"/>
            <a:ext cx="4830723" cy="603766"/>
          </a:xfrm>
          <a:prstGeom prst="rect">
            <a:avLst/>
          </a:prstGeom>
          <a:noFill/>
          <a:ln/>
        </p:spPr>
        <p:txBody>
          <a:bodyPr wrap="none" lIns="0" tIns="0" rIns="0" bIns="0" rtlCol="0" anchor="t"/>
          <a:lstStyle/>
          <a:p>
            <a:pPr marL="0" indent="0" algn="l">
              <a:lnSpc>
                <a:spcPts val="4750"/>
              </a:lnSpc>
              <a:buNone/>
            </a:pPr>
            <a:endParaRPr lang="en-US" sz="3800" dirty="0"/>
          </a:p>
        </p:txBody>
      </p:sp>
      <p:sp>
        <p:nvSpPr>
          <p:cNvPr id="4" name="Text 1"/>
          <p:cNvSpPr/>
          <p:nvPr/>
        </p:nvSpPr>
        <p:spPr>
          <a:xfrm>
            <a:off x="966073" y="1804988"/>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5" name="Text 2"/>
          <p:cNvSpPr/>
          <p:nvPr/>
        </p:nvSpPr>
        <p:spPr>
          <a:xfrm>
            <a:off x="966073" y="2378631"/>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6" name="Text 3"/>
          <p:cNvSpPr/>
          <p:nvPr/>
        </p:nvSpPr>
        <p:spPr>
          <a:xfrm>
            <a:off x="966073" y="2952274"/>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7" name="Text 4"/>
          <p:cNvSpPr/>
          <p:nvPr/>
        </p:nvSpPr>
        <p:spPr>
          <a:xfrm>
            <a:off x="966073" y="3525917"/>
            <a:ext cx="7211854" cy="1509713"/>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Pintar la tubería con bandas de identificación de 100 mm de ancho como mínimo debiendo cubrir toda la circunferencia de la tubería, incrementándolas en proporción al diámetro exterior de la tubería de acuerdo a la tabla 5.</a:t>
            </a:r>
            <a:endParaRPr lang="en-US" sz="1900" dirty="0"/>
          </a:p>
        </p:txBody>
      </p:sp>
      <p:sp>
        <p:nvSpPr>
          <p:cNvPr id="8" name="Text 5"/>
          <p:cNvSpPr/>
          <p:nvPr/>
        </p:nvSpPr>
        <p:spPr>
          <a:xfrm>
            <a:off x="966073" y="5307330"/>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9" name="Text 6"/>
          <p:cNvSpPr/>
          <p:nvPr/>
        </p:nvSpPr>
        <p:spPr>
          <a:xfrm>
            <a:off x="966073" y="5880973"/>
            <a:ext cx="7211854" cy="1509713"/>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Colocar etiquetas indelebles con las dimensiones mínimas que se indican en la tabla 5 para las bandas de identificación; las etiquetas del color de seguridad deben cubrir toda la circunferencia de la tubería.</a:t>
            </a:r>
            <a:endParaRPr lang="en-US" sz="19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962501"/>
            <a:ext cx="7211854" cy="241554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 disposición del color amarillo para la identificación de fluidos peligrosos, se permitirá mediante bandas con franjas diagonales amarillas y negras a 45°. El color amarillo de seguridad debe cubrir por lo menos el 50% de la superficie total de la banda de identificación y las dimensiones mínimas de dicha banda se ajustarán a lo establecido en la tabla 5.</a:t>
            </a:r>
            <a:endParaRPr lang="en-US" sz="1900" dirty="0"/>
          </a:p>
        </p:txBody>
      </p:sp>
      <p:sp>
        <p:nvSpPr>
          <p:cNvPr id="4" name="Text 1"/>
          <p:cNvSpPr/>
          <p:nvPr/>
        </p:nvSpPr>
        <p:spPr>
          <a:xfrm>
            <a:off x="6452473" y="364974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416302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6452473" y="467629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6452473" y="518957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6452473" y="570285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6452473" y="621613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6452473" y="672941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6452473" y="7242691"/>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49960"/>
          </a:xfrm>
          <a:prstGeom prst="rect">
            <a:avLst/>
          </a:prstGeom>
        </p:spPr>
      </p:pic>
      <p:sp>
        <p:nvSpPr>
          <p:cNvPr id="3" name="Text 0"/>
          <p:cNvSpPr/>
          <p:nvPr/>
        </p:nvSpPr>
        <p:spPr>
          <a:xfrm>
            <a:off x="951071" y="653891"/>
            <a:ext cx="7241857" cy="1783080"/>
          </a:xfrm>
          <a:prstGeom prst="rect">
            <a:avLst/>
          </a:prstGeom>
          <a:noFill/>
          <a:ln/>
        </p:spPr>
        <p:txBody>
          <a:bodyPr wrap="square" lIns="0" tIns="0" rIns="0" bIns="0" rtlCol="0" anchor="t"/>
          <a:lstStyle/>
          <a:p>
            <a:pPr marL="0" indent="0" algn="l">
              <a:lnSpc>
                <a:spcPts val="4650"/>
              </a:lnSpc>
              <a:buNone/>
            </a:pPr>
            <a:r>
              <a:rPr lang="en-US" sz="3700" b="1" dirty="0">
                <a:solidFill>
                  <a:srgbClr val="086FB0"/>
                </a:solidFill>
                <a:latin typeface="Raleway Bold" pitchFamily="34" charset="0"/>
                <a:ea typeface="Raleway Bold" pitchFamily="34" charset="-122"/>
                <a:cs typeface="Raleway Bold" pitchFamily="34" charset="-120"/>
              </a:rPr>
              <a:t>9. Identificación de riesgos por fluidos conducidos en tuberías</a:t>
            </a:r>
            <a:endParaRPr lang="en-US" sz="3700" dirty="0"/>
          </a:p>
        </p:txBody>
      </p:sp>
      <p:sp>
        <p:nvSpPr>
          <p:cNvPr id="4" name="Text 1"/>
          <p:cNvSpPr/>
          <p:nvPr/>
        </p:nvSpPr>
        <p:spPr>
          <a:xfrm>
            <a:off x="951071" y="2793563"/>
            <a:ext cx="7241857" cy="237768"/>
          </a:xfrm>
          <a:prstGeom prst="rect">
            <a:avLst/>
          </a:prstGeom>
          <a:noFill/>
          <a:ln/>
        </p:spPr>
        <p:txBody>
          <a:bodyPr wrap="none" lIns="0" tIns="0" rIns="0" bIns="0" rtlCol="0" anchor="t"/>
          <a:lstStyle/>
          <a:p>
            <a:pPr marL="0" indent="0" algn="l">
              <a:lnSpc>
                <a:spcPts val="1850"/>
              </a:lnSpc>
              <a:buNone/>
            </a:pPr>
            <a:endParaRPr lang="en-US" sz="1850" dirty="0"/>
          </a:p>
        </p:txBody>
      </p:sp>
      <p:pic>
        <p:nvPicPr>
          <p:cNvPr id="5" name="Image 1" descr="preencoded.png"/>
          <p:cNvPicPr>
            <a:picLocks noChangeAspect="1"/>
          </p:cNvPicPr>
          <p:nvPr/>
        </p:nvPicPr>
        <p:blipFill>
          <a:blip r:embed="rId4"/>
          <a:stretch>
            <a:fillRect/>
          </a:stretch>
        </p:blipFill>
        <p:spPr>
          <a:xfrm>
            <a:off x="951071" y="3298746"/>
            <a:ext cx="7241857" cy="1086803"/>
          </a:xfrm>
          <a:prstGeom prst="rect">
            <a:avLst/>
          </a:prstGeom>
        </p:spPr>
      </p:pic>
      <p:sp>
        <p:nvSpPr>
          <p:cNvPr id="6" name="Text 2"/>
          <p:cNvSpPr/>
          <p:nvPr/>
        </p:nvSpPr>
        <p:spPr>
          <a:xfrm>
            <a:off x="951071" y="4652963"/>
            <a:ext cx="7241857" cy="297299"/>
          </a:xfrm>
          <a:prstGeom prst="rect">
            <a:avLst/>
          </a:prstGeom>
          <a:noFill/>
          <a:ln/>
        </p:spPr>
        <p:txBody>
          <a:bodyPr wrap="none" lIns="0" tIns="0" rIns="0" bIns="0" rtlCol="0" anchor="t"/>
          <a:lstStyle/>
          <a:p>
            <a:pPr marL="0" indent="0" algn="l">
              <a:lnSpc>
                <a:spcPts val="2300"/>
              </a:lnSpc>
              <a:buNone/>
            </a:pPr>
            <a:endParaRPr lang="en-US" sz="2300" dirty="0"/>
          </a:p>
        </p:txBody>
      </p:sp>
      <p:sp>
        <p:nvSpPr>
          <p:cNvPr id="7" name="Text 3"/>
          <p:cNvSpPr/>
          <p:nvPr/>
        </p:nvSpPr>
        <p:spPr>
          <a:xfrm>
            <a:off x="951071" y="5217676"/>
            <a:ext cx="7241857" cy="2378393"/>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La identificación de los fluidos en las tuberías se conforma de un color de seguridad, un color contrastante, información complementaria y una flecha que indica la dirección del fluido, y se ubicarán de forma que sean visibles desde cualquier punto en la zona o zonas en las que se ubica el sistema de tuberías y en la cercanía de válvulas.</a:t>
            </a:r>
            <a:endParaRPr lang="en-US" sz="1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2514600"/>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1. Objetivo</a:t>
            </a:r>
            <a:endParaRPr lang="en-US" sz="3800" dirty="0"/>
          </a:p>
        </p:txBody>
      </p:sp>
      <p:sp>
        <p:nvSpPr>
          <p:cNvPr id="4" name="Text 1"/>
          <p:cNvSpPr/>
          <p:nvPr/>
        </p:nvSpPr>
        <p:spPr>
          <a:xfrm>
            <a:off x="6452473" y="3480673"/>
            <a:ext cx="7211854" cy="1207770"/>
          </a:xfrm>
          <a:prstGeom prst="rect">
            <a:avLst/>
          </a:prstGeom>
          <a:noFill/>
          <a:ln/>
        </p:spPr>
        <p:txBody>
          <a:bodyPr wrap="squar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Establecer los requerimientos en cuanto a los colores y señales de seguridad e higiene y la identificación de riesgos por fluidos conducidos en tuberías.</a:t>
            </a:r>
            <a:endParaRPr lang="en-US" sz="2350" dirty="0"/>
          </a:p>
        </p:txBody>
      </p:sp>
      <p:sp>
        <p:nvSpPr>
          <p:cNvPr id="5" name="Text 2"/>
          <p:cNvSpPr/>
          <p:nvPr/>
        </p:nvSpPr>
        <p:spPr>
          <a:xfrm>
            <a:off x="6452473" y="496014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6452473" y="547342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2414826"/>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 En tramos rectos se ubicarán a intervalos regulares no mayores a lo indicado a continuación:</a:t>
            </a:r>
            <a:endParaRPr lang="en-US" sz="1900" dirty="0"/>
          </a:p>
        </p:txBody>
      </p:sp>
      <p:sp>
        <p:nvSpPr>
          <p:cNvPr id="4" name="Text 1"/>
          <p:cNvSpPr/>
          <p:nvPr/>
        </p:nvSpPr>
        <p:spPr>
          <a:xfrm>
            <a:off x="6452473" y="3592354"/>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5" name="Text 2"/>
          <p:cNvSpPr/>
          <p:nvPr/>
        </p:nvSpPr>
        <p:spPr>
          <a:xfrm>
            <a:off x="6452473" y="4165997"/>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a:pPr>
            <a:r>
              <a:rPr lang="en-US" sz="1900" dirty="0">
                <a:solidFill>
                  <a:srgbClr val="666666"/>
                </a:solidFill>
                <a:latin typeface="Raleway Light" pitchFamily="34" charset="0"/>
                <a:ea typeface="Raleway Light" pitchFamily="34" charset="-122"/>
                <a:cs typeface="Raleway Light" pitchFamily="34" charset="-120"/>
              </a:rPr>
              <a:t>Para un ancho de banda del color de seguridad de hasta 200 mm, cada 10 m.</a:t>
            </a:r>
            <a:endParaRPr lang="en-US" sz="1900" dirty="0"/>
          </a:p>
        </p:txBody>
      </p:sp>
      <p:sp>
        <p:nvSpPr>
          <p:cNvPr id="6" name="Text 3"/>
          <p:cNvSpPr/>
          <p:nvPr/>
        </p:nvSpPr>
        <p:spPr>
          <a:xfrm>
            <a:off x="6452473" y="4854416"/>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2"/>
            </a:pPr>
            <a:r>
              <a:rPr lang="en-US" sz="1900" dirty="0">
                <a:solidFill>
                  <a:srgbClr val="666666"/>
                </a:solidFill>
                <a:latin typeface="Raleway Light" pitchFamily="34" charset="0"/>
                <a:ea typeface="Raleway Light" pitchFamily="34" charset="-122"/>
                <a:cs typeface="Raleway Light" pitchFamily="34" charset="-120"/>
              </a:rPr>
              <a:t>Para anchos de banda mayores a 200 mm, cada 15 m.</a:t>
            </a:r>
            <a:endParaRPr lang="en-US" sz="1900" dirty="0"/>
          </a:p>
        </p:txBody>
      </p:sp>
      <p:sp>
        <p:nvSpPr>
          <p:cNvPr id="7" name="Text 4"/>
          <p:cNvSpPr/>
          <p:nvPr/>
        </p:nvSpPr>
        <p:spPr>
          <a:xfrm>
            <a:off x="6452473" y="5730002"/>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1971199"/>
            <a:ext cx="7211854" cy="1811298"/>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9. Identificación de riesgos por fluidos conducidos en tuberías</a:t>
            </a:r>
            <a:endParaRPr lang="en-US" sz="3800" dirty="0"/>
          </a:p>
        </p:txBody>
      </p:sp>
      <p:sp>
        <p:nvSpPr>
          <p:cNvPr id="4" name="Text 1"/>
          <p:cNvSpPr/>
          <p:nvPr/>
        </p:nvSpPr>
        <p:spPr>
          <a:xfrm>
            <a:off x="966073" y="4144804"/>
            <a:ext cx="7211854" cy="2113598"/>
          </a:xfrm>
          <a:prstGeom prst="rect">
            <a:avLst/>
          </a:prstGeom>
          <a:noFill/>
          <a:ln/>
        </p:spPr>
        <p:txBody>
          <a:bodyPr wrap="squar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Adicionalmente a la utilización del color de seguridad señalado en el apartado 9.1 y de la dirección del flujo establecido en el apartado 9.3, deberá indicarse la información complementaria sobre la naturaleza, riesgo del fluido o información del proceso, la cual podrá implementarse mediante cualquiera de las alternativas siguientes:</a:t>
            </a:r>
            <a:endParaRPr lang="en-US" sz="23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308658"/>
          </a:xfrm>
          <a:prstGeom prst="rect">
            <a:avLst/>
          </a:prstGeom>
        </p:spPr>
      </p:pic>
      <p:sp>
        <p:nvSpPr>
          <p:cNvPr id="3" name="Text 0"/>
          <p:cNvSpPr/>
          <p:nvPr/>
        </p:nvSpPr>
        <p:spPr>
          <a:xfrm>
            <a:off x="6440091" y="870228"/>
            <a:ext cx="7236619" cy="894040"/>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Utilizar señales de seguridad e higiene de acuerdo a lo establecido en el capitulo "</a:t>
            </a:r>
            <a:r>
              <a:rPr lang="en-US" sz="1850" b="1" dirty="0">
                <a:solidFill>
                  <a:srgbClr val="666666"/>
                </a:solidFill>
                <a:latin typeface="Raleway Light" pitchFamily="34" charset="0"/>
                <a:ea typeface="Raleway Light" pitchFamily="34" charset="-122"/>
                <a:cs typeface="Raleway Light" pitchFamily="34" charset="-120"/>
              </a:rPr>
              <a:t>Señales de seguridad e higiene".</a:t>
            </a:r>
            <a:endParaRPr lang="en-US" sz="1850" dirty="0"/>
          </a:p>
        </p:txBody>
      </p:sp>
      <p:sp>
        <p:nvSpPr>
          <p:cNvPr id="4" name="Text 1"/>
          <p:cNvSpPr/>
          <p:nvPr/>
        </p:nvSpPr>
        <p:spPr>
          <a:xfrm>
            <a:off x="6440091" y="1847612"/>
            <a:ext cx="7236619" cy="596027"/>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Uso de leyendas que indiquen el riesgo del fluido, conforme a la tabla 6.</a:t>
            </a:r>
            <a:endParaRPr lang="en-US" sz="1850" dirty="0"/>
          </a:p>
        </p:txBody>
      </p:sp>
      <p:pic>
        <p:nvPicPr>
          <p:cNvPr id="5" name="Image 1" descr="preencoded.png"/>
          <p:cNvPicPr>
            <a:picLocks noChangeAspect="1"/>
          </p:cNvPicPr>
          <p:nvPr/>
        </p:nvPicPr>
        <p:blipFill>
          <a:blip r:embed="rId4"/>
          <a:stretch>
            <a:fillRect/>
          </a:stretch>
        </p:blipFill>
        <p:spPr>
          <a:xfrm>
            <a:off x="6440091" y="2711887"/>
            <a:ext cx="7236619" cy="494109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57357"/>
            <a:ext cx="4830723" cy="603766"/>
          </a:xfrm>
          <a:prstGeom prst="rect">
            <a:avLst/>
          </a:prstGeom>
          <a:noFill/>
          <a:ln/>
        </p:spPr>
        <p:txBody>
          <a:bodyPr wrap="none" lIns="0" tIns="0" rIns="0" bIns="0" rtlCol="0" anchor="t"/>
          <a:lstStyle/>
          <a:p>
            <a:pPr marL="0" indent="0" algn="l">
              <a:lnSpc>
                <a:spcPts val="4750"/>
              </a:lnSpc>
              <a:buNone/>
            </a:pPr>
            <a:endParaRPr lang="en-US" sz="3800" dirty="0"/>
          </a:p>
        </p:txBody>
      </p:sp>
      <p:sp>
        <p:nvSpPr>
          <p:cNvPr id="4" name="Text 1"/>
          <p:cNvSpPr/>
          <p:nvPr/>
        </p:nvSpPr>
        <p:spPr>
          <a:xfrm>
            <a:off x="966073" y="172343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23670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74998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3263265"/>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77654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428982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803100"/>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Utilizar la señalización para indicar riesgos por sustancias químicas, de conformidad con lo establecido en la Norma NOM-018-STPS-2000.</a:t>
            </a:r>
            <a:endParaRPr lang="en-US" sz="1900" dirty="0"/>
          </a:p>
        </p:txBody>
      </p:sp>
      <p:sp>
        <p:nvSpPr>
          <p:cNvPr id="11" name="Text 8"/>
          <p:cNvSpPr/>
          <p:nvPr/>
        </p:nvSpPr>
        <p:spPr>
          <a:xfrm>
            <a:off x="966073" y="5793462"/>
            <a:ext cx="7211854" cy="603885"/>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Nombre completo de la sustancia (por ejemplo: ACIDO SULFURICO).</a:t>
            </a:r>
            <a:endParaRPr lang="en-US" sz="1900" dirty="0"/>
          </a:p>
        </p:txBody>
      </p:sp>
      <p:sp>
        <p:nvSpPr>
          <p:cNvPr id="12" name="Text 9"/>
          <p:cNvSpPr/>
          <p:nvPr/>
        </p:nvSpPr>
        <p:spPr>
          <a:xfrm>
            <a:off x="966073" y="6481882"/>
            <a:ext cx="7211854" cy="603885"/>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Información del proceso (por ejemplo: AGUA PARA CALDERAS).</a:t>
            </a:r>
            <a:endParaRPr lang="en-US" sz="1900" dirty="0"/>
          </a:p>
        </p:txBody>
      </p:sp>
      <p:sp>
        <p:nvSpPr>
          <p:cNvPr id="13" name="Text 10"/>
          <p:cNvSpPr/>
          <p:nvPr/>
        </p:nvSpPr>
        <p:spPr>
          <a:xfrm>
            <a:off x="966073" y="7170301"/>
            <a:ext cx="7211854" cy="301943"/>
          </a:xfrm>
          <a:prstGeom prst="rect">
            <a:avLst/>
          </a:prstGeom>
          <a:noFill/>
          <a:ln/>
        </p:spPr>
        <p:txBody>
          <a:bodyPr wrap="non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Cualquier combinación de los incisos anteriores.</a:t>
            </a:r>
            <a:endParaRPr lang="en-US" sz="19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3019187"/>
          </a:xfrm>
          <a:prstGeom prst="rect">
            <a:avLst/>
          </a:prstGeom>
        </p:spPr>
      </p:pic>
      <p:sp>
        <p:nvSpPr>
          <p:cNvPr id="3" name="Text 0"/>
          <p:cNvSpPr/>
          <p:nvPr/>
        </p:nvSpPr>
        <p:spPr>
          <a:xfrm>
            <a:off x="966073" y="3987879"/>
            <a:ext cx="126982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9. Identificación de riesgos por fluidos conducidos en tuberías</a:t>
            </a:r>
            <a:endParaRPr lang="en-US" sz="3800" dirty="0"/>
          </a:p>
        </p:txBody>
      </p:sp>
      <p:sp>
        <p:nvSpPr>
          <p:cNvPr id="4" name="Text 1"/>
          <p:cNvSpPr/>
          <p:nvPr/>
        </p:nvSpPr>
        <p:spPr>
          <a:xfrm>
            <a:off x="966073" y="5557718"/>
            <a:ext cx="12698254" cy="241578"/>
          </a:xfrm>
          <a:prstGeom prst="rect">
            <a:avLst/>
          </a:prstGeom>
          <a:noFill/>
          <a:ln/>
        </p:spPr>
        <p:txBody>
          <a:bodyPr wrap="non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 señalización que se refieren los incisos a) y c) del apartado anterior, debe cumplir con lo siguiente:</a:t>
            </a:r>
            <a:endParaRPr lang="en-US" sz="1900" dirty="0"/>
          </a:p>
        </p:txBody>
      </p:sp>
      <p:sp>
        <p:nvSpPr>
          <p:cNvPr id="5" name="Text 2"/>
          <p:cNvSpPr/>
          <p:nvPr/>
        </p:nvSpPr>
        <p:spPr>
          <a:xfrm>
            <a:off x="966073" y="5883831"/>
            <a:ext cx="12698254" cy="241578"/>
          </a:xfrm>
          <a:prstGeom prst="rect">
            <a:avLst/>
          </a:prstGeom>
          <a:noFill/>
          <a:ln/>
        </p:spPr>
        <p:txBody>
          <a:bodyPr wrap="none" lIns="0" tIns="0" rIns="0" bIns="0" rtlCol="0" anchor="t"/>
          <a:lstStyle/>
          <a:p>
            <a:pPr marL="685800" lvl="1" indent="-342900" algn="l">
              <a:lnSpc>
                <a:spcPts val="1900"/>
              </a:lnSpc>
              <a:buSzPct val="100000"/>
              <a:buFont typeface="+mj-lt"/>
              <a:buAutoNum type="arabicPeriod"/>
            </a:pPr>
            <a:r>
              <a:rPr lang="en-US" sz="1900" dirty="0">
                <a:solidFill>
                  <a:srgbClr val="666666"/>
                </a:solidFill>
                <a:latin typeface="Raleway Light" pitchFamily="34" charset="0"/>
                <a:ea typeface="Raleway Light" pitchFamily="34" charset="-122"/>
                <a:cs typeface="Raleway Light" pitchFamily="34" charset="-120"/>
              </a:rPr>
              <a:t>El área mínima de la señal será de 125 cm2.</a:t>
            </a:r>
            <a:endParaRPr lang="en-US" sz="1900" dirty="0"/>
          </a:p>
        </p:txBody>
      </p:sp>
      <p:sp>
        <p:nvSpPr>
          <p:cNvPr id="6" name="Text 3"/>
          <p:cNvSpPr/>
          <p:nvPr/>
        </p:nvSpPr>
        <p:spPr>
          <a:xfrm>
            <a:off x="966073" y="6209943"/>
            <a:ext cx="12698254" cy="483156"/>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2"/>
            </a:pPr>
            <a:r>
              <a:rPr lang="en-US" sz="1900" dirty="0">
                <a:solidFill>
                  <a:srgbClr val="666666"/>
                </a:solidFill>
                <a:latin typeface="Raleway Light" pitchFamily="34" charset="0"/>
                <a:ea typeface="Raleway Light" pitchFamily="34" charset="-122"/>
                <a:cs typeface="Raleway Light" pitchFamily="34" charset="-120"/>
              </a:rPr>
              <a:t>Cuando la altura de la señal sea mayor al 70% del diámetro de la tubería, dicha señal se dispondrá a manera de placa colgada en la tubería, adyacente a las bandas de identificación.</a:t>
            </a:r>
            <a:endParaRPr lang="en-US" sz="1900" dirty="0"/>
          </a:p>
        </p:txBody>
      </p:sp>
      <p:sp>
        <p:nvSpPr>
          <p:cNvPr id="7" name="Text 4"/>
          <p:cNvSpPr/>
          <p:nvPr/>
        </p:nvSpPr>
        <p:spPr>
          <a:xfrm>
            <a:off x="966073" y="6777633"/>
            <a:ext cx="12698254" cy="483156"/>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3"/>
            </a:pPr>
            <a:r>
              <a:rPr lang="en-US" sz="1900" dirty="0">
                <a:solidFill>
                  <a:srgbClr val="666666"/>
                </a:solidFill>
                <a:latin typeface="Raleway Light" pitchFamily="34" charset="0"/>
                <a:ea typeface="Raleway Light" pitchFamily="34" charset="-122"/>
                <a:cs typeface="Raleway Light" pitchFamily="34" charset="-120"/>
              </a:rPr>
              <a:t>Las señales cuya altura sea igual o menor al 70% del diámetro de la tubería, deben ubicarse de conformidad con lo establecido en el apartado 9.2.3.</a:t>
            </a:r>
            <a:endParaRPr lang="en-US" sz="19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1385173"/>
            <a:ext cx="7211854" cy="241554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 información complementaria y el símbolo para fluidos radiactivos a que se refiere el apartado 9.2.8, se pintará sobre la banda de color de seguridad o podrá ubicarse en una etiqueta, placa o letrero fijado a la tubería, adyacente a las bandas de identificación, siempre que dichos elementos de identificación sean indelebles e intransferibles. </a:t>
            </a:r>
            <a:endParaRPr lang="en-US" sz="1900" dirty="0"/>
          </a:p>
        </p:txBody>
      </p:sp>
      <p:sp>
        <p:nvSpPr>
          <p:cNvPr id="4" name="Text 1"/>
          <p:cNvSpPr/>
          <p:nvPr/>
        </p:nvSpPr>
        <p:spPr>
          <a:xfrm>
            <a:off x="966073" y="4072414"/>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5" name="Text 2"/>
          <p:cNvSpPr/>
          <p:nvPr/>
        </p:nvSpPr>
        <p:spPr>
          <a:xfrm>
            <a:off x="966073" y="4646057"/>
            <a:ext cx="7211854" cy="2415540"/>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Para la utilización de señales debe observarse lo establecido en el apartado 9.2.2. En caso de que la tubería se pinte a todo lo largo con el color de seguridad, la información complementaria se ubicará de forma que sea visible desde cualquier punto de la zona o zonas en que se ubica el sistema de tubería y en la cercanía de válvulas. </a:t>
            </a:r>
            <a:endParaRPr lang="en-US" sz="19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2110026"/>
            <a:ext cx="4830723" cy="603766"/>
          </a:xfrm>
          <a:prstGeom prst="rect">
            <a:avLst/>
          </a:prstGeom>
          <a:noFill/>
          <a:ln/>
        </p:spPr>
        <p:txBody>
          <a:bodyPr wrap="none" lIns="0" tIns="0" rIns="0" bIns="0" rtlCol="0" anchor="t"/>
          <a:lstStyle/>
          <a:p>
            <a:pPr marL="0" indent="0" algn="l">
              <a:lnSpc>
                <a:spcPts val="4750"/>
              </a:lnSpc>
              <a:buNone/>
            </a:pPr>
            <a:endParaRPr lang="en-US" sz="3800" dirty="0"/>
          </a:p>
        </p:txBody>
      </p:sp>
      <p:sp>
        <p:nvSpPr>
          <p:cNvPr id="4" name="Text 1"/>
          <p:cNvSpPr/>
          <p:nvPr/>
        </p:nvSpPr>
        <p:spPr>
          <a:xfrm>
            <a:off x="6452473" y="3076099"/>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En tramos rectos se ubicará a intervalos regulares no mayores a lo indicado a continuación:</a:t>
            </a:r>
            <a:endParaRPr lang="en-US" sz="1900" dirty="0"/>
          </a:p>
        </p:txBody>
      </p:sp>
      <p:sp>
        <p:nvSpPr>
          <p:cNvPr id="5" name="Text 2"/>
          <p:cNvSpPr/>
          <p:nvPr/>
        </p:nvSpPr>
        <p:spPr>
          <a:xfrm>
            <a:off x="6452473" y="4253627"/>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6" name="Text 3"/>
          <p:cNvSpPr/>
          <p:nvPr/>
        </p:nvSpPr>
        <p:spPr>
          <a:xfrm>
            <a:off x="6452473" y="4827270"/>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a:pPr>
            <a:r>
              <a:rPr lang="en-US" sz="1900" dirty="0">
                <a:solidFill>
                  <a:srgbClr val="666666"/>
                </a:solidFill>
                <a:latin typeface="Raleway Light" pitchFamily="34" charset="0"/>
                <a:ea typeface="Raleway Light" pitchFamily="34" charset="-122"/>
                <a:cs typeface="Raleway Light" pitchFamily="34" charset="-120"/>
              </a:rPr>
              <a:t>Para diámetros de tubería de hasta 51 mm, cada 10 m.</a:t>
            </a:r>
            <a:endParaRPr lang="en-US" sz="1900" dirty="0"/>
          </a:p>
        </p:txBody>
      </p:sp>
      <p:sp>
        <p:nvSpPr>
          <p:cNvPr id="7" name="Text 4"/>
          <p:cNvSpPr/>
          <p:nvPr/>
        </p:nvSpPr>
        <p:spPr>
          <a:xfrm>
            <a:off x="6452473" y="5515689"/>
            <a:ext cx="7211854" cy="603885"/>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2"/>
            </a:pPr>
            <a:r>
              <a:rPr lang="en-US" sz="1900" dirty="0">
                <a:solidFill>
                  <a:srgbClr val="666666"/>
                </a:solidFill>
                <a:latin typeface="Raleway Light" pitchFamily="34" charset="0"/>
                <a:ea typeface="Raleway Light" pitchFamily="34" charset="-122"/>
                <a:cs typeface="Raleway Light" pitchFamily="34" charset="-120"/>
              </a:rPr>
              <a:t>Para diámetros de tubería mayores a 51 mm, cada 15 m.</a:t>
            </a:r>
            <a:endParaRPr lang="en-US" sz="19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18185"/>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10. Unidades de verificacion</a:t>
            </a:r>
            <a:endParaRPr lang="en-US" sz="3800" dirty="0"/>
          </a:p>
        </p:txBody>
      </p:sp>
      <p:sp>
        <p:nvSpPr>
          <p:cNvPr id="4" name="Text 1"/>
          <p:cNvSpPr/>
          <p:nvPr/>
        </p:nvSpPr>
        <p:spPr>
          <a:xfrm>
            <a:off x="966073" y="228802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801303"/>
            <a:ext cx="7211854" cy="1811655"/>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El patrón tendrá la opción de contratar los servicios de una unidad de verificación acreditada y aprobada, de conformidad con lo establecido en la Ley Federal sobre Metrología y Normalización, para verificar el grado de cumplimiento de la presente Norma.</a:t>
            </a:r>
            <a:endParaRPr lang="en-US" sz="1900" dirty="0"/>
          </a:p>
        </p:txBody>
      </p:sp>
      <p:sp>
        <p:nvSpPr>
          <p:cNvPr id="6" name="Text 3"/>
          <p:cNvSpPr/>
          <p:nvPr/>
        </p:nvSpPr>
        <p:spPr>
          <a:xfrm>
            <a:off x="966073" y="4884658"/>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7" name="Text 4"/>
          <p:cNvSpPr/>
          <p:nvPr/>
        </p:nvSpPr>
        <p:spPr>
          <a:xfrm>
            <a:off x="966073" y="5458301"/>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Las unidades de verificación deben verificar el grado de cumplimiento de los apartados 5.2, 5.3 y 5.4, así como los capítulos 7, 8 y 9 de la norma.</a:t>
            </a:r>
            <a:endParaRPr lang="en-US" sz="1900" dirty="0"/>
          </a:p>
        </p:txBody>
      </p:sp>
      <p:sp>
        <p:nvSpPr>
          <p:cNvPr id="8" name="Text 5"/>
          <p:cNvSpPr/>
          <p:nvPr/>
        </p:nvSpPr>
        <p:spPr>
          <a:xfrm>
            <a:off x="966073" y="6635829"/>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9" name="Text 6"/>
          <p:cNvSpPr/>
          <p:nvPr/>
        </p:nvSpPr>
        <p:spPr>
          <a:xfrm>
            <a:off x="966073" y="7209473"/>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823793"/>
            <a:ext cx="4830723" cy="603766"/>
          </a:xfrm>
          <a:prstGeom prst="rect">
            <a:avLst/>
          </a:prstGeom>
          <a:noFill/>
          <a:ln/>
        </p:spPr>
        <p:txBody>
          <a:bodyPr wrap="none" lIns="0" tIns="0" rIns="0" bIns="0" rtlCol="0" anchor="t"/>
          <a:lstStyle/>
          <a:p>
            <a:pPr marL="0" indent="0" algn="l">
              <a:lnSpc>
                <a:spcPts val="4750"/>
              </a:lnSpc>
              <a:buNone/>
            </a:pPr>
            <a:endParaRPr lang="en-US" sz="3800" dirty="0"/>
          </a:p>
        </p:txBody>
      </p:sp>
      <p:sp>
        <p:nvSpPr>
          <p:cNvPr id="4" name="Text 1"/>
          <p:cNvSpPr/>
          <p:nvPr/>
        </p:nvSpPr>
        <p:spPr>
          <a:xfrm>
            <a:off x="6452473" y="178986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303145"/>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6452473" y="281642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6452473" y="332970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6452473" y="3842980"/>
            <a:ext cx="7211854" cy="1811655"/>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Las unidades de verificación deben entregar al patrón el dictamen de verificación de la Norma Oficial Mexicana NOM-026-STPS-2008, Colores y señales de seguridad e higiene, e identificación de riesgos por fluidos conducidos en tuberías.</a:t>
            </a:r>
            <a:endParaRPr lang="en-US" sz="1900" dirty="0"/>
          </a:p>
        </p:txBody>
      </p:sp>
      <p:sp>
        <p:nvSpPr>
          <p:cNvPr id="9" name="Text 6"/>
          <p:cNvSpPr/>
          <p:nvPr/>
        </p:nvSpPr>
        <p:spPr>
          <a:xfrm>
            <a:off x="6452473" y="5926336"/>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0" name="Text 7"/>
          <p:cNvSpPr/>
          <p:nvPr/>
        </p:nvSpPr>
        <p:spPr>
          <a:xfrm>
            <a:off x="6452473" y="6499979"/>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 vigencia de los dictámenes favorables emitidos por las unidades de verificación, será de dos años.</a:t>
            </a:r>
            <a:endParaRPr lang="en-US" sz="19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96647"/>
            <a:ext cx="7211854" cy="1811298"/>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11. Procedimiento para la evaluación de la conformidad</a:t>
            </a:r>
            <a:endParaRPr lang="en-US" sz="3800" dirty="0"/>
          </a:p>
        </p:txBody>
      </p:sp>
      <p:sp>
        <p:nvSpPr>
          <p:cNvPr id="4" name="Text 1"/>
          <p:cNvSpPr/>
          <p:nvPr/>
        </p:nvSpPr>
        <p:spPr>
          <a:xfrm>
            <a:off x="966073" y="2970252"/>
            <a:ext cx="7211854" cy="301943"/>
          </a:xfrm>
          <a:prstGeom prst="rect">
            <a:avLst/>
          </a:prstGeom>
          <a:noFill/>
          <a:ln/>
        </p:spPr>
        <p:txBody>
          <a:bodyPr wrap="none" lIns="0" tIns="0" rIns="0" bIns="0" rtlCol="0" anchor="t"/>
          <a:lstStyle/>
          <a:p>
            <a:pPr marL="342900" indent="-342900" algn="l">
              <a:lnSpc>
                <a:spcPts val="1900"/>
              </a:lnSpc>
              <a:buSzPct val="100000"/>
              <a:buChar char="•"/>
            </a:pPr>
            <a:r>
              <a:rPr lang="en-US" sz="1900" b="1" dirty="0">
                <a:solidFill>
                  <a:srgbClr val="666666"/>
                </a:solidFill>
                <a:latin typeface="Raleway Light" pitchFamily="34" charset="0"/>
                <a:ea typeface="Raleway Light" pitchFamily="34" charset="-122"/>
                <a:cs typeface="Raleway Light" pitchFamily="34" charset="-120"/>
              </a:rPr>
              <a:t>General</a:t>
            </a:r>
            <a:endParaRPr lang="en-US" sz="1900" dirty="0"/>
          </a:p>
        </p:txBody>
      </p:sp>
      <p:sp>
        <p:nvSpPr>
          <p:cNvPr id="5" name="Text 2"/>
          <p:cNvSpPr/>
          <p:nvPr/>
        </p:nvSpPr>
        <p:spPr>
          <a:xfrm>
            <a:off x="966073" y="3543895"/>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6" name="Text 3"/>
          <p:cNvSpPr/>
          <p:nvPr/>
        </p:nvSpPr>
        <p:spPr>
          <a:xfrm>
            <a:off x="966073" y="4117538"/>
            <a:ext cx="7211854" cy="1509713"/>
          </a:xfrm>
          <a:prstGeom prst="rect">
            <a:avLst/>
          </a:prstGeom>
          <a:noFill/>
          <a:ln/>
        </p:spPr>
        <p:txBody>
          <a:bodyPr wrap="square" lIns="0" tIns="0" rIns="0" bIns="0" rtlCol="0" anchor="t"/>
          <a:lstStyle/>
          <a:p>
            <a:pPr marL="685800" lvl="1"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 evaluación de la conformidad podrá ser realizada por la Autoridad Laboral o por una unidad de verificación, acreditada por la entidad de acreditación y aprobada por la Secretaría del Trabajo y Previsión Social.</a:t>
            </a:r>
            <a:endParaRPr lang="en-US" sz="1900" dirty="0"/>
          </a:p>
        </p:txBody>
      </p:sp>
      <p:sp>
        <p:nvSpPr>
          <p:cNvPr id="7" name="Text 4"/>
          <p:cNvSpPr/>
          <p:nvPr/>
        </p:nvSpPr>
        <p:spPr>
          <a:xfrm>
            <a:off x="966073" y="5711785"/>
            <a:ext cx="7211854" cy="1207770"/>
          </a:xfrm>
          <a:prstGeom prst="rect">
            <a:avLst/>
          </a:prstGeom>
          <a:noFill/>
          <a:ln/>
        </p:spPr>
        <p:txBody>
          <a:bodyPr wrap="square" lIns="0" tIns="0" rIns="0" bIns="0" rtlCol="0" anchor="t"/>
          <a:lstStyle/>
          <a:p>
            <a:pPr marL="685800" lvl="1"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Las unidades de verificación deben entregar al patrón el dictamen de verificación favorable cuando se hayan cubierto los requerimientos de la Norma.</a:t>
            </a:r>
            <a:endParaRPr lang="en-US" sz="1900" dirty="0"/>
          </a:p>
        </p:txBody>
      </p:sp>
      <p:sp>
        <p:nvSpPr>
          <p:cNvPr id="8" name="Text 5"/>
          <p:cNvSpPr/>
          <p:nvPr/>
        </p:nvSpPr>
        <p:spPr>
          <a:xfrm>
            <a:off x="966073" y="719125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814507"/>
            <a:ext cx="5970865"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2. Campo de Aplicación</a:t>
            </a:r>
            <a:endParaRPr lang="en-US" sz="3800" dirty="0"/>
          </a:p>
        </p:txBody>
      </p:sp>
      <p:sp>
        <p:nvSpPr>
          <p:cNvPr id="4" name="Text 1"/>
          <p:cNvSpPr/>
          <p:nvPr/>
        </p:nvSpPr>
        <p:spPr>
          <a:xfrm>
            <a:off x="966073" y="178058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293858"/>
            <a:ext cx="7211854" cy="724733"/>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Esta Norma rige en todo el territorio nacional y aplica en todos los centros de trabajo, excepto lo establecido en el apartado siguiente.</a:t>
            </a:r>
            <a:endParaRPr lang="en-US" sz="1900" dirty="0"/>
          </a:p>
        </p:txBody>
      </p:sp>
      <p:sp>
        <p:nvSpPr>
          <p:cNvPr id="6" name="Text 3"/>
          <p:cNvSpPr/>
          <p:nvPr/>
        </p:nvSpPr>
        <p:spPr>
          <a:xfrm>
            <a:off x="966073" y="329029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3803571"/>
            <a:ext cx="7211854" cy="241578"/>
          </a:xfrm>
          <a:prstGeom prst="rect">
            <a:avLst/>
          </a:prstGeom>
          <a:noFill/>
          <a:ln/>
        </p:spPr>
        <p:txBody>
          <a:bodyPr wrap="non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 presente Norma no aplica en:</a:t>
            </a:r>
            <a:endParaRPr lang="en-US" sz="1900" dirty="0"/>
          </a:p>
        </p:txBody>
      </p:sp>
      <p:sp>
        <p:nvSpPr>
          <p:cNvPr id="8" name="Text 5"/>
          <p:cNvSpPr/>
          <p:nvPr/>
        </p:nvSpPr>
        <p:spPr>
          <a:xfrm>
            <a:off x="966073" y="431684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4830128"/>
            <a:ext cx="7211854" cy="724733"/>
          </a:xfrm>
          <a:prstGeom prst="rect">
            <a:avLst/>
          </a:prstGeom>
          <a:noFill/>
          <a:ln/>
        </p:spPr>
        <p:txBody>
          <a:bodyPr wrap="square" lIns="0" tIns="0" rIns="0" bIns="0" rtlCol="0" anchor="t"/>
          <a:lstStyle/>
          <a:p>
            <a:pPr marL="685800" lvl="1" indent="-342900" algn="l">
              <a:lnSpc>
                <a:spcPts val="1900"/>
              </a:lnSpc>
              <a:buSzPct val="100000"/>
              <a:buFont typeface="+mj-lt"/>
              <a:buAutoNum type="arabicPeriod"/>
            </a:pPr>
            <a:r>
              <a:rPr lang="en-US" sz="1900" dirty="0">
                <a:solidFill>
                  <a:srgbClr val="666666"/>
                </a:solidFill>
                <a:latin typeface="Raleway Light" pitchFamily="34" charset="0"/>
                <a:ea typeface="Raleway Light" pitchFamily="34" charset="-122"/>
                <a:cs typeface="Raleway Light" pitchFamily="34" charset="-120"/>
              </a:rPr>
              <a:t>La señalización para la transportación terrestre, marítima, fluvial o aérea, que sea competencia de la Secretaría de Comunicaciones y Transportes.</a:t>
            </a:r>
            <a:endParaRPr lang="en-US" sz="1900" dirty="0"/>
          </a:p>
        </p:txBody>
      </p:sp>
      <p:sp>
        <p:nvSpPr>
          <p:cNvPr id="10" name="Text 7"/>
          <p:cNvSpPr/>
          <p:nvPr/>
        </p:nvSpPr>
        <p:spPr>
          <a:xfrm>
            <a:off x="966073" y="5639395"/>
            <a:ext cx="7211854" cy="724733"/>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2"/>
            </a:pPr>
            <a:r>
              <a:rPr lang="en-US" sz="1900" dirty="0">
                <a:solidFill>
                  <a:srgbClr val="666666"/>
                </a:solidFill>
                <a:latin typeface="Raleway Light" pitchFamily="34" charset="0"/>
                <a:ea typeface="Raleway Light" pitchFamily="34" charset="-122"/>
                <a:cs typeface="Raleway Light" pitchFamily="34" charset="-120"/>
              </a:rPr>
              <a:t>La identificación de riesgos por fluidos conducidos en tuberías subterráneas u ocultas, ductos eléctricos y tuberías en centrales nucleares.</a:t>
            </a:r>
            <a:endParaRPr lang="en-US" sz="1900" dirty="0"/>
          </a:p>
        </p:txBody>
      </p:sp>
      <p:sp>
        <p:nvSpPr>
          <p:cNvPr id="11" name="Text 8"/>
          <p:cNvSpPr/>
          <p:nvPr/>
        </p:nvSpPr>
        <p:spPr>
          <a:xfrm>
            <a:off x="966073" y="6448663"/>
            <a:ext cx="7211854" cy="966311"/>
          </a:xfrm>
          <a:prstGeom prst="rect">
            <a:avLst/>
          </a:prstGeom>
          <a:noFill/>
          <a:ln/>
        </p:spPr>
        <p:txBody>
          <a:bodyPr wrap="square" lIns="0" tIns="0" rIns="0" bIns="0" rtlCol="0" anchor="t"/>
          <a:lstStyle/>
          <a:p>
            <a:pPr marL="685800" lvl="1" indent="-342900" algn="l">
              <a:lnSpc>
                <a:spcPts val="1900"/>
              </a:lnSpc>
              <a:buSzPct val="100000"/>
              <a:buFont typeface="+mj-lt"/>
              <a:buAutoNum type="arabicPeriod" startAt="3"/>
            </a:pPr>
            <a:r>
              <a:rPr lang="en-US" sz="1900" dirty="0">
                <a:solidFill>
                  <a:srgbClr val="666666"/>
                </a:solidFill>
                <a:latin typeface="Raleway Light" pitchFamily="34" charset="0"/>
                <a:ea typeface="Raleway Light" pitchFamily="34" charset="-122"/>
                <a:cs typeface="Raleway Light" pitchFamily="34" charset="-120"/>
              </a:rPr>
              <a:t>Las tuberías instaladas en las plantas potabilizadoras de agua, así como en las redes de distribución de las mismas, en lo referente a la aplicación del color verde de seguridad.</a:t>
            </a:r>
            <a:endParaRPr lang="en-US" sz="19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1463873"/>
            <a:ext cx="4830723" cy="603766"/>
          </a:xfrm>
          <a:prstGeom prst="rect">
            <a:avLst/>
          </a:prstGeom>
          <a:noFill/>
          <a:ln/>
        </p:spPr>
        <p:txBody>
          <a:bodyPr wrap="none" lIns="0" tIns="0" rIns="0" bIns="0" rtlCol="0" anchor="t"/>
          <a:lstStyle/>
          <a:p>
            <a:pPr marL="0" indent="0" algn="l">
              <a:lnSpc>
                <a:spcPts val="4750"/>
              </a:lnSpc>
              <a:buNone/>
            </a:pPr>
            <a:endParaRPr lang="en-US" sz="3800" dirty="0"/>
          </a:p>
        </p:txBody>
      </p:sp>
      <p:sp>
        <p:nvSpPr>
          <p:cNvPr id="4" name="Text 1"/>
          <p:cNvSpPr/>
          <p:nvPr/>
        </p:nvSpPr>
        <p:spPr>
          <a:xfrm>
            <a:off x="6452473" y="2429947"/>
            <a:ext cx="7211854" cy="301943"/>
          </a:xfrm>
          <a:prstGeom prst="rect">
            <a:avLst/>
          </a:prstGeom>
          <a:noFill/>
          <a:ln/>
        </p:spPr>
        <p:txBody>
          <a:bodyPr wrap="none" lIns="0" tIns="0" rIns="0" bIns="0" rtlCol="0" anchor="t"/>
          <a:lstStyle/>
          <a:p>
            <a:pPr marL="342900" indent="-342900" algn="l">
              <a:lnSpc>
                <a:spcPts val="1900"/>
              </a:lnSpc>
              <a:buSzPct val="100000"/>
              <a:buChar char="•"/>
            </a:pPr>
            <a:r>
              <a:rPr lang="en-US" sz="1900" b="1" dirty="0">
                <a:solidFill>
                  <a:srgbClr val="666666"/>
                </a:solidFill>
                <a:latin typeface="Raleway Light" pitchFamily="34" charset="0"/>
                <a:ea typeface="Raleway Light" pitchFamily="34" charset="-122"/>
                <a:cs typeface="Raleway Light" pitchFamily="34" charset="-120"/>
              </a:rPr>
              <a:t>Especificos</a:t>
            </a:r>
            <a:endParaRPr lang="en-US" sz="1900" dirty="0"/>
          </a:p>
        </p:txBody>
      </p:sp>
      <p:sp>
        <p:nvSpPr>
          <p:cNvPr id="5" name="Text 2"/>
          <p:cNvSpPr/>
          <p:nvPr/>
        </p:nvSpPr>
        <p:spPr>
          <a:xfrm>
            <a:off x="6452473" y="3003590"/>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6" name="Text 3"/>
          <p:cNvSpPr/>
          <p:nvPr/>
        </p:nvSpPr>
        <p:spPr>
          <a:xfrm>
            <a:off x="6452473" y="3577233"/>
            <a:ext cx="7211854" cy="301943"/>
          </a:xfrm>
          <a:prstGeom prst="rect">
            <a:avLst/>
          </a:prstGeom>
          <a:noFill/>
          <a:ln/>
        </p:spPr>
        <p:txBody>
          <a:bodyPr wrap="none" lIns="0" tIns="0" rIns="0" bIns="0" rtlCol="0" anchor="t"/>
          <a:lstStyle/>
          <a:p>
            <a:pPr marL="685800" lvl="1"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Obligaciones del Patrón.</a:t>
            </a:r>
            <a:endParaRPr lang="en-US" sz="1900" dirty="0"/>
          </a:p>
        </p:txBody>
      </p:sp>
      <p:sp>
        <p:nvSpPr>
          <p:cNvPr id="7" name="Text 4"/>
          <p:cNvSpPr/>
          <p:nvPr/>
        </p:nvSpPr>
        <p:spPr>
          <a:xfrm>
            <a:off x="6452473" y="3963710"/>
            <a:ext cx="7211854" cy="1509713"/>
          </a:xfrm>
          <a:prstGeom prst="rect">
            <a:avLst/>
          </a:prstGeom>
          <a:noFill/>
          <a:ln/>
        </p:spPr>
        <p:txBody>
          <a:bodyPr wrap="square" lIns="0" tIns="0" rIns="0" bIns="0" rtlCol="0" anchor="t"/>
          <a:lstStyle/>
          <a:p>
            <a:pPr marL="685800" lvl="1"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La existencia de documentos que evidencien la capacitación recibida, tales como: constancias de habilidades, diplomas (firmados por el instructor), programas de capacitación.</a:t>
            </a:r>
            <a:endParaRPr lang="en-US" sz="1900" dirty="0"/>
          </a:p>
        </p:txBody>
      </p:sp>
      <p:sp>
        <p:nvSpPr>
          <p:cNvPr id="8" name="Text 5"/>
          <p:cNvSpPr/>
          <p:nvPr/>
        </p:nvSpPr>
        <p:spPr>
          <a:xfrm>
            <a:off x="6452473" y="5557957"/>
            <a:ext cx="7211854" cy="1207770"/>
          </a:xfrm>
          <a:prstGeom prst="rect">
            <a:avLst/>
          </a:prstGeom>
          <a:noFill/>
          <a:ln/>
        </p:spPr>
        <p:txBody>
          <a:bodyPr wrap="square" lIns="0" tIns="0" rIns="0" bIns="0" rtlCol="0" anchor="t"/>
          <a:lstStyle/>
          <a:p>
            <a:pPr marL="685800" lvl="1"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Entrevistas a los trabajadores sobre la comprensión de los señalamientos, por medio de una selección aleatoria de ellos, de acuerdo con la tabla siguiente (Tabla 7)</a:t>
            </a:r>
            <a:endParaRPr lang="en-US" sz="19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spTree>
      <p:nvGrpSpPr>
        <p:cNvPr id="1" name=""/>
        <p:cNvGrpSpPr/>
        <p:nvPr/>
      </p:nvGrpSpPr>
      <p:grpSpPr>
        <a:xfrm>
          <a:off x="0" y="0"/>
          <a:ext cx="0" cy="0"/>
          <a:chOff x="0" y="0"/>
          <a:chExt cx="0" cy="0"/>
        </a:xfrm>
      </p:grpSpPr>
      <p:sp>
        <p:nvSpPr>
          <p:cNvPr id="2" name="Text 0"/>
          <p:cNvSpPr/>
          <p:nvPr/>
        </p:nvSpPr>
        <p:spPr>
          <a:xfrm>
            <a:off x="966073" y="1098709"/>
            <a:ext cx="126982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11. Procedimiento para la evaluación de la conformidad</a:t>
            </a:r>
            <a:endParaRPr lang="en-US" sz="3800" dirty="0"/>
          </a:p>
        </p:txBody>
      </p:sp>
      <p:pic>
        <p:nvPicPr>
          <p:cNvPr id="3" name="Image 0" descr="preencoded.png"/>
          <p:cNvPicPr>
            <a:picLocks noChangeAspect="1"/>
          </p:cNvPicPr>
          <p:nvPr/>
        </p:nvPicPr>
        <p:blipFill>
          <a:blip r:embed="rId3"/>
          <a:stretch>
            <a:fillRect/>
          </a:stretch>
        </p:blipFill>
        <p:spPr>
          <a:xfrm>
            <a:off x="966073" y="2668548"/>
            <a:ext cx="12698254" cy="3948946"/>
          </a:xfrm>
          <a:prstGeom prst="rect">
            <a:avLst/>
          </a:prstGeom>
        </p:spPr>
      </p:pic>
      <p:sp>
        <p:nvSpPr>
          <p:cNvPr id="4" name="Text 1"/>
          <p:cNvSpPr/>
          <p:nvPr/>
        </p:nvSpPr>
        <p:spPr>
          <a:xfrm>
            <a:off x="966073" y="6889194"/>
            <a:ext cx="126982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751403"/>
            <a:ext cx="7211854" cy="1811298"/>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11. Procedimiento para la evaluación de la conformidad</a:t>
            </a:r>
            <a:endParaRPr lang="en-US" sz="3800" dirty="0"/>
          </a:p>
        </p:txBody>
      </p:sp>
      <p:sp>
        <p:nvSpPr>
          <p:cNvPr id="4" name="Text 1"/>
          <p:cNvSpPr/>
          <p:nvPr/>
        </p:nvSpPr>
        <p:spPr>
          <a:xfrm>
            <a:off x="6452473" y="2925008"/>
            <a:ext cx="7211854" cy="301943"/>
          </a:xfrm>
          <a:prstGeom prst="rect">
            <a:avLst/>
          </a:prstGeom>
          <a:noFill/>
          <a:ln/>
        </p:spPr>
        <p:txBody>
          <a:bodyPr wrap="none" lIns="0" tIns="0" rIns="0" bIns="0" rtlCol="0" anchor="t"/>
          <a:lstStyle/>
          <a:p>
            <a:pPr marL="342900" indent="-342900" algn="l">
              <a:lnSpc>
                <a:spcPts val="1900"/>
              </a:lnSpc>
              <a:buSzPct val="100000"/>
              <a:buChar char="•"/>
            </a:pPr>
            <a:r>
              <a:rPr lang="en-US" sz="1900" b="1" dirty="0">
                <a:solidFill>
                  <a:srgbClr val="666666"/>
                </a:solidFill>
                <a:latin typeface="Raleway Light" pitchFamily="34" charset="0"/>
                <a:ea typeface="Raleway Light" pitchFamily="34" charset="-122"/>
                <a:cs typeface="Raleway Light" pitchFamily="34" charset="-120"/>
              </a:rPr>
              <a:t>Específicos</a:t>
            </a:r>
            <a:endParaRPr lang="en-US" sz="1900" dirty="0"/>
          </a:p>
        </p:txBody>
      </p:sp>
      <p:sp>
        <p:nvSpPr>
          <p:cNvPr id="5" name="Text 2"/>
          <p:cNvSpPr/>
          <p:nvPr/>
        </p:nvSpPr>
        <p:spPr>
          <a:xfrm>
            <a:off x="6452473" y="3498652"/>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6" name="Text 3"/>
          <p:cNvSpPr/>
          <p:nvPr/>
        </p:nvSpPr>
        <p:spPr>
          <a:xfrm>
            <a:off x="6452473" y="4072295"/>
            <a:ext cx="7211854" cy="1509713"/>
          </a:xfrm>
          <a:prstGeom prst="rect">
            <a:avLst/>
          </a:prstGeom>
          <a:noFill/>
          <a:ln/>
        </p:spPr>
        <p:txBody>
          <a:bodyPr wrap="square" lIns="0" tIns="0" rIns="0" bIns="0" rtlCol="0" anchor="t"/>
          <a:lstStyle/>
          <a:p>
            <a:pPr marL="685800" lvl="1"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El cumplimiento del programa de mantenimiento, identificando que la aplicación del color, señalización, identificación, legibilidad y visibilidad en las tuberías sea conforme a la Norma.</a:t>
            </a:r>
            <a:endParaRPr lang="en-US" sz="1900" dirty="0"/>
          </a:p>
        </p:txBody>
      </p:sp>
      <p:sp>
        <p:nvSpPr>
          <p:cNvPr id="7" name="Text 4"/>
          <p:cNvSpPr/>
          <p:nvPr/>
        </p:nvSpPr>
        <p:spPr>
          <a:xfrm>
            <a:off x="6452473" y="5666542"/>
            <a:ext cx="7211854" cy="1811655"/>
          </a:xfrm>
          <a:prstGeom prst="rect">
            <a:avLst/>
          </a:prstGeom>
          <a:noFill/>
          <a:ln/>
        </p:spPr>
        <p:txBody>
          <a:bodyPr wrap="square" lIns="0" tIns="0" rIns="0" bIns="0" rtlCol="0" anchor="t"/>
          <a:lstStyle/>
          <a:p>
            <a:pPr marL="685800" lvl="1"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Verificar que las señales Puedan ser observadas desde el punto más alejado del área o local donde están ubicadas. La observación será en la dirección de la señal a la distancia libre más alejada del área o local donde está ubicada.</a:t>
            </a:r>
            <a:endParaRPr lang="en-US" sz="19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709017"/>
            <a:ext cx="4830723" cy="603766"/>
          </a:xfrm>
          <a:prstGeom prst="rect">
            <a:avLst/>
          </a:prstGeom>
          <a:noFill/>
          <a:ln/>
        </p:spPr>
        <p:txBody>
          <a:bodyPr wrap="none" lIns="0" tIns="0" rIns="0" bIns="0" rtlCol="0" anchor="t"/>
          <a:lstStyle/>
          <a:p>
            <a:pPr marL="0" indent="0" algn="l">
              <a:lnSpc>
                <a:spcPts val="4750"/>
              </a:lnSpc>
              <a:buNone/>
            </a:pPr>
            <a:endParaRPr lang="en-US" sz="3800" dirty="0"/>
          </a:p>
        </p:txBody>
      </p:sp>
      <p:sp>
        <p:nvSpPr>
          <p:cNvPr id="4" name="Text 1"/>
          <p:cNvSpPr/>
          <p:nvPr/>
        </p:nvSpPr>
        <p:spPr>
          <a:xfrm>
            <a:off x="966073" y="167509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18836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70164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321492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728204"/>
            <a:ext cx="7211854" cy="1811655"/>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Verificar que su eficacia no sea disminuida por la concurrencia de otros avisos o con mensajes, es decir que otro tipo de información cercano a la señal no distraigan la atención del trabajador, afectando el propósito que tiene la propia señal de seguridad e higiene.</a:t>
            </a:r>
            <a:endParaRPr lang="en-US" sz="1900" dirty="0"/>
          </a:p>
        </p:txBody>
      </p:sp>
      <p:sp>
        <p:nvSpPr>
          <p:cNvPr id="9" name="Text 6"/>
          <p:cNvSpPr/>
          <p:nvPr/>
        </p:nvSpPr>
        <p:spPr>
          <a:xfrm>
            <a:off x="966073" y="5624393"/>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Que las señales no estén obstruidas con objetos que impidan su observación o afecten su legibilidad.</a:t>
            </a:r>
            <a:endParaRPr lang="en-US" sz="1900" dirty="0"/>
          </a:p>
        </p:txBody>
      </p:sp>
      <p:sp>
        <p:nvSpPr>
          <p:cNvPr id="10" name="Text 7"/>
          <p:cNvSpPr/>
          <p:nvPr/>
        </p:nvSpPr>
        <p:spPr>
          <a:xfrm>
            <a:off x="966073" y="6614755"/>
            <a:ext cx="7211854" cy="90582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A través de inspección visual, que el uso de los colores de seguridad y su significado se apegan a lo establecido en la tabla 1.</a:t>
            </a:r>
            <a:endParaRPr lang="en-US" sz="19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spTree>
      <p:nvGrpSpPr>
        <p:cNvPr id="1" name=""/>
        <p:cNvGrpSpPr/>
        <p:nvPr/>
      </p:nvGrpSpPr>
      <p:grpSpPr>
        <a:xfrm>
          <a:off x="0" y="0"/>
          <a:ext cx="0" cy="0"/>
          <a:chOff x="0" y="0"/>
          <a:chExt cx="0" cy="0"/>
        </a:xfrm>
      </p:grpSpPr>
      <p:sp>
        <p:nvSpPr>
          <p:cNvPr id="2" name="Text 0"/>
          <p:cNvSpPr/>
          <p:nvPr/>
        </p:nvSpPr>
        <p:spPr>
          <a:xfrm>
            <a:off x="952024" y="654963"/>
            <a:ext cx="12726352" cy="1189911"/>
          </a:xfrm>
          <a:prstGeom prst="rect">
            <a:avLst/>
          </a:prstGeom>
          <a:noFill/>
          <a:ln/>
        </p:spPr>
        <p:txBody>
          <a:bodyPr wrap="square" lIns="0" tIns="0" rIns="0" bIns="0" rtlCol="0" anchor="t"/>
          <a:lstStyle/>
          <a:p>
            <a:pPr marL="0" indent="0" algn="l">
              <a:lnSpc>
                <a:spcPts val="4650"/>
              </a:lnSpc>
              <a:buNone/>
            </a:pPr>
            <a:r>
              <a:rPr lang="en-US" sz="3700" b="1" dirty="0">
                <a:solidFill>
                  <a:srgbClr val="086FB0"/>
                </a:solidFill>
                <a:latin typeface="Raleway Bold" pitchFamily="34" charset="0"/>
                <a:ea typeface="Raleway Bold" pitchFamily="34" charset="-122"/>
                <a:cs typeface="Raleway Bold" pitchFamily="34" charset="-120"/>
              </a:rPr>
              <a:t>11. Procedimiento para la evaluación de la conformidad</a:t>
            </a:r>
            <a:endParaRPr lang="en-US" sz="3700" dirty="0"/>
          </a:p>
        </p:txBody>
      </p:sp>
      <p:sp>
        <p:nvSpPr>
          <p:cNvPr id="3" name="Text 1"/>
          <p:cNvSpPr/>
          <p:nvPr/>
        </p:nvSpPr>
        <p:spPr>
          <a:xfrm>
            <a:off x="952024" y="2201823"/>
            <a:ext cx="12726352" cy="595074"/>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La verificación del cumplimiento de las señales de seguridad e higiene podrá efectuarse mediante muestreo, conforme a lo establecido en la tabla 8.</a:t>
            </a:r>
            <a:endParaRPr lang="en-US" sz="1850" dirty="0"/>
          </a:p>
        </p:txBody>
      </p:sp>
      <p:sp>
        <p:nvSpPr>
          <p:cNvPr id="4" name="Text 2"/>
          <p:cNvSpPr/>
          <p:nvPr/>
        </p:nvSpPr>
        <p:spPr>
          <a:xfrm>
            <a:off x="952024" y="3064550"/>
            <a:ext cx="12726352" cy="297537"/>
          </a:xfrm>
          <a:prstGeom prst="rect">
            <a:avLst/>
          </a:prstGeom>
          <a:noFill/>
          <a:ln/>
        </p:spPr>
        <p:txBody>
          <a:bodyPr wrap="none" lIns="0" tIns="0" rIns="0" bIns="0" rtlCol="0" anchor="t"/>
          <a:lstStyle/>
          <a:p>
            <a:pPr marL="0" indent="0" algn="l">
              <a:lnSpc>
                <a:spcPts val="2300"/>
              </a:lnSpc>
              <a:buNone/>
            </a:pPr>
            <a:endParaRPr lang="en-US" sz="2300" dirty="0"/>
          </a:p>
        </p:txBody>
      </p:sp>
      <p:pic>
        <p:nvPicPr>
          <p:cNvPr id="5" name="Image 0" descr="preencoded.png"/>
          <p:cNvPicPr>
            <a:picLocks noChangeAspect="1"/>
          </p:cNvPicPr>
          <p:nvPr/>
        </p:nvPicPr>
        <p:blipFill>
          <a:blip r:embed="rId3"/>
          <a:stretch>
            <a:fillRect/>
          </a:stretch>
        </p:blipFill>
        <p:spPr>
          <a:xfrm>
            <a:off x="952024" y="3897392"/>
            <a:ext cx="6111478" cy="2155984"/>
          </a:xfrm>
          <a:prstGeom prst="rect">
            <a:avLst/>
          </a:prstGeom>
        </p:spPr>
      </p:pic>
      <p:sp>
        <p:nvSpPr>
          <p:cNvPr id="6" name="Text 3"/>
          <p:cNvSpPr/>
          <p:nvPr/>
        </p:nvSpPr>
        <p:spPr>
          <a:xfrm>
            <a:off x="7651671" y="3843933"/>
            <a:ext cx="6034207" cy="1190149"/>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Se verificarán los diferentes tipos de señalamientos (prohibición, obligación, precaución e información) existentes en el centro de trabajo.</a:t>
            </a:r>
            <a:endParaRPr lang="en-US" sz="1850" dirty="0"/>
          </a:p>
        </p:txBody>
      </p:sp>
      <p:sp>
        <p:nvSpPr>
          <p:cNvPr id="7" name="Text 4"/>
          <p:cNvSpPr/>
          <p:nvPr/>
        </p:nvSpPr>
        <p:spPr>
          <a:xfrm>
            <a:off x="7651671" y="5117306"/>
            <a:ext cx="6034207" cy="892612"/>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El criterio de rechazo del muestreo es, si un señalamiento no cumple se rechaza el lote de muestras.</a:t>
            </a:r>
            <a:endParaRPr lang="en-US" sz="1850" dirty="0"/>
          </a:p>
        </p:txBody>
      </p:sp>
      <p:sp>
        <p:nvSpPr>
          <p:cNvPr id="8" name="Text 5"/>
          <p:cNvSpPr/>
          <p:nvPr/>
        </p:nvSpPr>
        <p:spPr>
          <a:xfrm>
            <a:off x="7651671" y="6093142"/>
            <a:ext cx="6034207" cy="892612"/>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Para las visitas que desarrolle la autoridad laboral, queda abierto el número de señales a verificar.</a:t>
            </a:r>
            <a:endParaRPr lang="en-US" sz="1850" dirty="0"/>
          </a:p>
        </p:txBody>
      </p:sp>
      <p:sp>
        <p:nvSpPr>
          <p:cNvPr id="9" name="Text 6"/>
          <p:cNvSpPr/>
          <p:nvPr/>
        </p:nvSpPr>
        <p:spPr>
          <a:xfrm>
            <a:off x="952024" y="7336631"/>
            <a:ext cx="12726352" cy="238006"/>
          </a:xfrm>
          <a:prstGeom prst="rect">
            <a:avLst/>
          </a:prstGeom>
          <a:noFill/>
          <a:ln/>
        </p:spPr>
        <p:txBody>
          <a:bodyPr wrap="none" lIns="0" tIns="0" rIns="0" bIns="0" rtlCol="0" anchor="t"/>
          <a:lstStyle/>
          <a:p>
            <a:pPr marL="0" indent="0" algn="l">
              <a:lnSpc>
                <a:spcPts val="1850"/>
              </a:lnSpc>
              <a:buNone/>
            </a:pPr>
            <a:endParaRPr lang="en-US" sz="185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spTree>
      <p:nvGrpSpPr>
        <p:cNvPr id="1" name=""/>
        <p:cNvGrpSpPr/>
        <p:nvPr/>
      </p:nvGrpSpPr>
      <p:grpSpPr>
        <a:xfrm>
          <a:off x="0" y="0"/>
          <a:ext cx="0" cy="0"/>
          <a:chOff x="0" y="0"/>
          <a:chExt cx="0" cy="0"/>
        </a:xfrm>
      </p:grpSpPr>
      <p:sp>
        <p:nvSpPr>
          <p:cNvPr id="2" name="Text 0"/>
          <p:cNvSpPr/>
          <p:nvPr/>
        </p:nvSpPr>
        <p:spPr>
          <a:xfrm>
            <a:off x="915233" y="629245"/>
            <a:ext cx="12799933" cy="1144191"/>
          </a:xfrm>
          <a:prstGeom prst="rect">
            <a:avLst/>
          </a:prstGeom>
          <a:noFill/>
          <a:ln/>
        </p:spPr>
        <p:txBody>
          <a:bodyPr wrap="square" lIns="0" tIns="0" rIns="0" bIns="0" rtlCol="0" anchor="t"/>
          <a:lstStyle/>
          <a:p>
            <a:pPr marL="0" indent="0" algn="l">
              <a:lnSpc>
                <a:spcPts val="4500"/>
              </a:lnSpc>
              <a:buNone/>
            </a:pPr>
            <a:r>
              <a:rPr lang="en-US" sz="3600" b="1" dirty="0">
                <a:solidFill>
                  <a:srgbClr val="086FB0"/>
                </a:solidFill>
                <a:latin typeface="Raleway Bold" pitchFamily="34" charset="0"/>
                <a:ea typeface="Raleway Bold" pitchFamily="34" charset="-122"/>
                <a:cs typeface="Raleway Bold" pitchFamily="34" charset="-120"/>
              </a:rPr>
              <a:t>11. Procedimiento para la evaluación de la conformidad</a:t>
            </a:r>
            <a:endParaRPr lang="en-US" sz="3600" dirty="0"/>
          </a:p>
        </p:txBody>
      </p:sp>
      <p:sp>
        <p:nvSpPr>
          <p:cNvPr id="3" name="Text 1"/>
          <p:cNvSpPr/>
          <p:nvPr/>
        </p:nvSpPr>
        <p:spPr>
          <a:xfrm>
            <a:off x="915233" y="2116574"/>
            <a:ext cx="12799933" cy="571976"/>
          </a:xfrm>
          <a:prstGeom prst="rect">
            <a:avLst/>
          </a:prstGeom>
          <a:noFill/>
          <a:ln/>
        </p:spPr>
        <p:txBody>
          <a:bodyPr wrap="square" lIns="0" tIns="0" rIns="0" bIns="0" rtlCol="0" anchor="t"/>
          <a:lstStyle/>
          <a:p>
            <a:pPr marL="342900" indent="-342900" algn="l">
              <a:lnSpc>
                <a:spcPts val="1800"/>
              </a:lnSpc>
              <a:buSzPct val="100000"/>
              <a:buChar char="•"/>
            </a:pPr>
            <a:r>
              <a:rPr lang="en-US" sz="1800" dirty="0">
                <a:solidFill>
                  <a:srgbClr val="666666"/>
                </a:solidFill>
                <a:latin typeface="Raleway Light" pitchFamily="34" charset="0"/>
                <a:ea typeface="Raleway Light" pitchFamily="34" charset="-122"/>
                <a:cs typeface="Raleway Light" pitchFamily="34" charset="-120"/>
              </a:rPr>
              <a:t>Las señales de seguridad e higiene de acuerdo a la tabla 9. Cuando se requiera aplicar muestreo, se debe emplear la tabla 8.</a:t>
            </a:r>
            <a:endParaRPr lang="en-US" sz="1800" dirty="0"/>
          </a:p>
        </p:txBody>
      </p:sp>
      <p:pic>
        <p:nvPicPr>
          <p:cNvPr id="4" name="Image 0" descr="preencoded.png"/>
          <p:cNvPicPr>
            <a:picLocks noChangeAspect="1"/>
          </p:cNvPicPr>
          <p:nvPr/>
        </p:nvPicPr>
        <p:blipFill>
          <a:blip r:embed="rId3"/>
          <a:stretch>
            <a:fillRect/>
          </a:stretch>
        </p:blipFill>
        <p:spPr>
          <a:xfrm>
            <a:off x="915233" y="3203377"/>
            <a:ext cx="5319355" cy="3879890"/>
          </a:xfrm>
          <a:prstGeom prst="rect">
            <a:avLst/>
          </a:prstGeom>
        </p:spPr>
      </p:pic>
      <p:pic>
        <p:nvPicPr>
          <p:cNvPr id="5" name="Image 1" descr="preencoded.png"/>
          <p:cNvPicPr>
            <a:picLocks noChangeAspect="1"/>
          </p:cNvPicPr>
          <p:nvPr/>
        </p:nvPicPr>
        <p:blipFill>
          <a:blip r:embed="rId4"/>
          <a:stretch>
            <a:fillRect/>
          </a:stretch>
        </p:blipFill>
        <p:spPr>
          <a:xfrm>
            <a:off x="6800374" y="3203377"/>
            <a:ext cx="5896451" cy="413992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1563410"/>
            <a:ext cx="7211854" cy="1811298"/>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11. Procedimiento para la evaluación de la conformidad</a:t>
            </a:r>
            <a:endParaRPr lang="en-US" sz="3800" dirty="0"/>
          </a:p>
        </p:txBody>
      </p:sp>
      <p:sp>
        <p:nvSpPr>
          <p:cNvPr id="4" name="Text 1"/>
          <p:cNvSpPr/>
          <p:nvPr/>
        </p:nvSpPr>
        <p:spPr>
          <a:xfrm>
            <a:off x="966073" y="3737015"/>
            <a:ext cx="7211854" cy="2415778"/>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Se tiene que verificar con el informe de evaluación que contemple las mediciones de iluminación en las señales. Si no se cuenta con este informe, se verificará que los niveles de iluminación en las señales sean los establecidos en la Norma, apoyándose para tal efecto en lo dispuesto por la Norma Oficial Mexicana NOM-025-STPS-1999, Condiciones de iluminación en los centros de trabajo, y se documentará esta actuación. Para la selección de muestras aplicará la tabla 8 del presente procedimiento de evaluación de la conformidad.</a:t>
            </a:r>
            <a:endParaRPr lang="en-US" sz="1900" dirty="0"/>
          </a:p>
        </p:txBody>
      </p:sp>
      <p:sp>
        <p:nvSpPr>
          <p:cNvPr id="5" name="Text 2"/>
          <p:cNvSpPr/>
          <p:nvPr/>
        </p:nvSpPr>
        <p:spPr>
          <a:xfrm>
            <a:off x="966073" y="642449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spTree>
      <p:nvGrpSpPr>
        <p:cNvPr id="1" name=""/>
        <p:cNvGrpSpPr/>
        <p:nvPr/>
      </p:nvGrpSpPr>
      <p:grpSpPr>
        <a:xfrm>
          <a:off x="0" y="0"/>
          <a:ext cx="0" cy="0"/>
          <a:chOff x="0" y="0"/>
          <a:chExt cx="0" cy="0"/>
        </a:xfrm>
      </p:grpSpPr>
      <p:sp>
        <p:nvSpPr>
          <p:cNvPr id="2" name="Text 0"/>
          <p:cNvSpPr/>
          <p:nvPr/>
        </p:nvSpPr>
        <p:spPr>
          <a:xfrm>
            <a:off x="946785" y="863918"/>
            <a:ext cx="6079688" cy="1183481"/>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Cuando se detecte que existen fuentes generadoras o emisoras de radiaciones ionizantes, se verificará que la señal cumpla con las características establecidas en el apéndice E de la Norma-026-STPS-2008.</a:t>
            </a:r>
            <a:endParaRPr lang="en-US" sz="1850" dirty="0"/>
          </a:p>
        </p:txBody>
      </p:sp>
      <p:sp>
        <p:nvSpPr>
          <p:cNvPr id="3" name="Text 1"/>
          <p:cNvSpPr/>
          <p:nvPr/>
        </p:nvSpPr>
        <p:spPr>
          <a:xfrm>
            <a:off x="7611547" y="863918"/>
            <a:ext cx="6079688" cy="1183481"/>
          </a:xfrm>
          <a:prstGeom prst="rect">
            <a:avLst/>
          </a:prstGeom>
          <a:noFill/>
          <a:ln/>
        </p:spPr>
        <p:txBody>
          <a:bodyPr wrap="square" lIns="0" tIns="0" rIns="0" bIns="0" rtlCol="0" anchor="t"/>
          <a:lstStyle/>
          <a:p>
            <a:pPr marL="342900" indent="-342900" algn="l">
              <a:lnSpc>
                <a:spcPts val="1850"/>
              </a:lnSpc>
              <a:buSzPct val="100000"/>
              <a:buChar char="•"/>
            </a:pPr>
            <a:r>
              <a:rPr lang="en-US" sz="1850" dirty="0">
                <a:solidFill>
                  <a:srgbClr val="666666"/>
                </a:solidFill>
                <a:latin typeface="Raleway Light" pitchFamily="34" charset="0"/>
                <a:ea typeface="Raleway Light" pitchFamily="34" charset="-122"/>
                <a:cs typeface="Raleway Light" pitchFamily="34" charset="-120"/>
              </a:rPr>
              <a:t>Se verificará el cumplimiento del contenido de la tabla 10, apoyándose en las hojas de datos de seguridad de los fluidos. Cuando se requiera aplicar muestreo, se usará la tabla 8 sobre muestreo de señales de seguridad e higiene.</a:t>
            </a:r>
            <a:endParaRPr lang="en-US" sz="1850" dirty="0"/>
          </a:p>
        </p:txBody>
      </p:sp>
      <p:sp>
        <p:nvSpPr>
          <p:cNvPr id="4" name="Text 2"/>
          <p:cNvSpPr/>
          <p:nvPr/>
        </p:nvSpPr>
        <p:spPr>
          <a:xfrm>
            <a:off x="946785" y="2396371"/>
            <a:ext cx="12736830" cy="236696"/>
          </a:xfrm>
          <a:prstGeom prst="rect">
            <a:avLst/>
          </a:prstGeom>
          <a:noFill/>
          <a:ln/>
        </p:spPr>
        <p:txBody>
          <a:bodyPr wrap="none" lIns="0" tIns="0" rIns="0" bIns="0" rtlCol="0" anchor="t"/>
          <a:lstStyle/>
          <a:p>
            <a:pPr marL="0" indent="0" algn="l">
              <a:lnSpc>
                <a:spcPts val="1850"/>
              </a:lnSpc>
              <a:buNone/>
            </a:pPr>
            <a:endParaRPr lang="en-US" sz="1850" dirty="0"/>
          </a:p>
        </p:txBody>
      </p:sp>
      <p:pic>
        <p:nvPicPr>
          <p:cNvPr id="5" name="Image 0" descr="preencoded.png"/>
          <p:cNvPicPr>
            <a:picLocks noChangeAspect="1"/>
          </p:cNvPicPr>
          <p:nvPr/>
        </p:nvPicPr>
        <p:blipFill>
          <a:blip r:embed="rId3"/>
          <a:stretch>
            <a:fillRect/>
          </a:stretch>
        </p:blipFill>
        <p:spPr>
          <a:xfrm>
            <a:off x="1261824" y="2899291"/>
            <a:ext cx="12106632" cy="468249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4528780"/>
          </a:xfrm>
          <a:prstGeom prst="rect">
            <a:avLst/>
          </a:prstGeom>
        </p:spPr>
      </p:pic>
      <p:sp>
        <p:nvSpPr>
          <p:cNvPr id="3" name="Text 0"/>
          <p:cNvSpPr/>
          <p:nvPr/>
        </p:nvSpPr>
        <p:spPr>
          <a:xfrm>
            <a:off x="966073" y="5594152"/>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20. Vigilancia</a:t>
            </a:r>
            <a:endParaRPr lang="en-US" sz="3800" dirty="0"/>
          </a:p>
        </p:txBody>
      </p:sp>
      <p:sp>
        <p:nvSpPr>
          <p:cNvPr id="4" name="Text 1"/>
          <p:cNvSpPr/>
          <p:nvPr/>
        </p:nvSpPr>
        <p:spPr>
          <a:xfrm>
            <a:off x="966073" y="6560225"/>
            <a:ext cx="12698254" cy="603885"/>
          </a:xfrm>
          <a:prstGeom prst="rect">
            <a:avLst/>
          </a:prstGeom>
          <a:noFill/>
          <a:ln/>
        </p:spPr>
        <p:txBody>
          <a:bodyPr wrap="squar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La vigilancia en el cumplimiento de la presente Norma corresponde a la Secretaría del Trabajo y Previsión Social.</a:t>
            </a:r>
            <a:endParaRPr lang="en-US" sz="23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747951"/>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21. Bibliografía</a:t>
            </a:r>
            <a:endParaRPr lang="en-US" sz="3800" dirty="0"/>
          </a:p>
        </p:txBody>
      </p:sp>
      <p:sp>
        <p:nvSpPr>
          <p:cNvPr id="4" name="Text 1"/>
          <p:cNvSpPr/>
          <p:nvPr/>
        </p:nvSpPr>
        <p:spPr>
          <a:xfrm>
            <a:off x="6452473" y="1714024"/>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227302"/>
            <a:ext cx="7211854" cy="1207889"/>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Norma Oficial Mexicana </a:t>
            </a:r>
            <a:r>
              <a:rPr lang="en-US" sz="1900" b="1" dirty="0">
                <a:solidFill>
                  <a:srgbClr val="0F6FC6"/>
                </a:solidFill>
                <a:latin typeface="Raleway Light" pitchFamily="34" charset="0"/>
                <a:ea typeface="Raleway Light" pitchFamily="34" charset="-122"/>
                <a:cs typeface="Raleway Light" pitchFamily="34" charset="-120"/>
              </a:rPr>
              <a:t>NOM-003-SEGOB/2002</a:t>
            </a:r>
            <a:r>
              <a:rPr lang="en-US" sz="1900" dirty="0">
                <a:solidFill>
                  <a:srgbClr val="666666"/>
                </a:solidFill>
                <a:latin typeface="Raleway Light" pitchFamily="34" charset="0"/>
                <a:ea typeface="Raleway Light" pitchFamily="34" charset="-122"/>
                <a:cs typeface="Raleway Light" pitchFamily="34" charset="-120"/>
              </a:rPr>
              <a:t>, Señales y avisos para protección civil-Colores, formas y símbolos a utilizar, publicada en el Diario Oficial de la Federación el 17 de septiembrede 2003.</a:t>
            </a:r>
            <a:endParaRPr lang="en-US" sz="1900" dirty="0"/>
          </a:p>
        </p:txBody>
      </p:sp>
      <p:sp>
        <p:nvSpPr>
          <p:cNvPr id="6" name="Text 3"/>
          <p:cNvSpPr/>
          <p:nvPr/>
        </p:nvSpPr>
        <p:spPr>
          <a:xfrm>
            <a:off x="6452473" y="3519726"/>
            <a:ext cx="7211854" cy="966311"/>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Consejo de Ministros de España. </a:t>
            </a:r>
            <a:r>
              <a:rPr lang="en-US" sz="1900" b="1" dirty="0">
                <a:solidFill>
                  <a:srgbClr val="7CCA62"/>
                </a:solidFill>
                <a:latin typeface="Raleway Light" pitchFamily="34" charset="0"/>
                <a:ea typeface="Raleway Light" pitchFamily="34" charset="-122"/>
                <a:cs typeface="Raleway Light" pitchFamily="34" charset="-120"/>
              </a:rPr>
              <a:t>Real Decreto 485/1997</a:t>
            </a:r>
            <a:r>
              <a:rPr lang="en-US" sz="1900" dirty="0">
                <a:solidFill>
                  <a:srgbClr val="666666"/>
                </a:solidFill>
                <a:latin typeface="Raleway Light" pitchFamily="34" charset="0"/>
                <a:ea typeface="Raleway Light" pitchFamily="34" charset="-122"/>
                <a:cs typeface="Raleway Light" pitchFamily="34" charset="-120"/>
              </a:rPr>
              <a:t>, del 14 de abril de 1997, sobre disposiciones mínimas en materia de señalización de seguridad y salud en el trabajo; anexos I, IIy III.</a:t>
            </a:r>
            <a:endParaRPr lang="en-US" sz="1900" dirty="0"/>
          </a:p>
        </p:txBody>
      </p:sp>
      <p:sp>
        <p:nvSpPr>
          <p:cNvPr id="7" name="Text 4"/>
          <p:cNvSpPr/>
          <p:nvPr/>
        </p:nvSpPr>
        <p:spPr>
          <a:xfrm>
            <a:off x="6452473" y="4570571"/>
            <a:ext cx="7211854" cy="724733"/>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American National Standard Institute. </a:t>
            </a:r>
            <a:r>
              <a:rPr lang="en-US" sz="1900" b="1" dirty="0">
                <a:solidFill>
                  <a:srgbClr val="10CF9B"/>
                </a:solidFill>
                <a:latin typeface="Raleway Light" pitchFamily="34" charset="0"/>
                <a:ea typeface="Raleway Light" pitchFamily="34" charset="-122"/>
                <a:cs typeface="Raleway Light" pitchFamily="34" charset="-120"/>
              </a:rPr>
              <a:t>ANSI Z 535.1-1991</a:t>
            </a:r>
            <a:r>
              <a:rPr lang="en-US" sz="1900" dirty="0">
                <a:solidFill>
                  <a:srgbClr val="666666"/>
                </a:solidFill>
                <a:latin typeface="Raleway Light" pitchFamily="34" charset="0"/>
                <a:ea typeface="Raleway Light" pitchFamily="34" charset="-122"/>
                <a:cs typeface="Raleway Light" pitchFamily="34" charset="-120"/>
              </a:rPr>
              <a:t>, American National Standard for Safety Color Code. Estados Unidos de América.</a:t>
            </a:r>
            <a:endParaRPr lang="en-US" sz="1900" dirty="0"/>
          </a:p>
        </p:txBody>
      </p:sp>
      <p:sp>
        <p:nvSpPr>
          <p:cNvPr id="8" name="Text 5"/>
          <p:cNvSpPr/>
          <p:nvPr/>
        </p:nvSpPr>
        <p:spPr>
          <a:xfrm>
            <a:off x="6452473" y="5379839"/>
            <a:ext cx="7211854" cy="483156"/>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Japanese Industrial Standard. </a:t>
            </a:r>
            <a:r>
              <a:rPr lang="en-US" sz="1900" b="1" dirty="0">
                <a:solidFill>
                  <a:srgbClr val="0BD0D9"/>
                </a:solidFill>
                <a:latin typeface="Raleway Light" pitchFamily="34" charset="0"/>
                <a:ea typeface="Raleway Light" pitchFamily="34" charset="-122"/>
                <a:cs typeface="Raleway Light" pitchFamily="34" charset="-120"/>
              </a:rPr>
              <a:t>JIS Z 9101-1995,</a:t>
            </a:r>
            <a:r>
              <a:rPr lang="en-US" sz="1900" dirty="0">
                <a:solidFill>
                  <a:srgbClr val="666666"/>
                </a:solidFill>
                <a:latin typeface="Raleway Light" pitchFamily="34" charset="0"/>
                <a:ea typeface="Raleway Light" pitchFamily="34" charset="-122"/>
                <a:cs typeface="Raleway Light" pitchFamily="34" charset="-120"/>
              </a:rPr>
              <a:t> Safety colours and safety signs. Japón.</a:t>
            </a:r>
            <a:endParaRPr lang="en-US" sz="1900" dirty="0"/>
          </a:p>
        </p:txBody>
      </p:sp>
      <p:sp>
        <p:nvSpPr>
          <p:cNvPr id="9" name="Text 6"/>
          <p:cNvSpPr/>
          <p:nvPr/>
        </p:nvSpPr>
        <p:spPr>
          <a:xfrm>
            <a:off x="6452473" y="5947529"/>
            <a:ext cx="7211854" cy="724733"/>
          </a:xfrm>
          <a:prstGeom prst="rect">
            <a:avLst/>
          </a:prstGeom>
          <a:noFill/>
          <a:ln/>
        </p:spPr>
        <p:txBody>
          <a:bodyPr wrap="square" lIns="0" tIns="0" rIns="0" bIns="0" rtlCol="0" anchor="t"/>
          <a:lstStyle/>
          <a:p>
            <a:pPr marL="342900" indent="-342900" algn="l">
              <a:lnSpc>
                <a:spcPts val="1900"/>
              </a:lnSpc>
              <a:buSzPct val="100000"/>
              <a:buChar char="•"/>
            </a:pPr>
            <a:r>
              <a:rPr lang="en-US" sz="1900" dirty="0">
                <a:solidFill>
                  <a:srgbClr val="666666"/>
                </a:solidFill>
                <a:latin typeface="Raleway Light" pitchFamily="34" charset="0"/>
                <a:ea typeface="Raleway Light" pitchFamily="34" charset="-122"/>
                <a:cs typeface="Raleway Light" pitchFamily="34" charset="-120"/>
              </a:rPr>
              <a:t>American National Standard Institute. </a:t>
            </a:r>
            <a:r>
              <a:rPr lang="en-US" sz="1900" b="1" dirty="0">
                <a:solidFill>
                  <a:srgbClr val="0F6FC6"/>
                </a:solidFill>
                <a:latin typeface="Raleway Light" pitchFamily="34" charset="0"/>
                <a:ea typeface="Raleway Light" pitchFamily="34" charset="-122"/>
                <a:cs typeface="Raleway Light" pitchFamily="34" charset="-120"/>
              </a:rPr>
              <a:t>ANSI A 13.1,</a:t>
            </a:r>
            <a:r>
              <a:rPr lang="en-US" sz="1900" dirty="0">
                <a:solidFill>
                  <a:srgbClr val="666666"/>
                </a:solidFill>
                <a:latin typeface="Raleway Light" pitchFamily="34" charset="0"/>
                <a:ea typeface="Raleway Light" pitchFamily="34" charset="-122"/>
                <a:cs typeface="Raleway Light" pitchFamily="34" charset="-120"/>
              </a:rPr>
              <a:t> Scheme for the identification of piping systems. Estados Unidos de América.</a:t>
            </a:r>
            <a:endParaRPr lang="en-US" sz="1900" dirty="0"/>
          </a:p>
        </p:txBody>
      </p:sp>
      <p:sp>
        <p:nvSpPr>
          <p:cNvPr id="10" name="Text 7"/>
          <p:cNvSpPr/>
          <p:nvPr/>
        </p:nvSpPr>
        <p:spPr>
          <a:xfrm>
            <a:off x="6452473" y="6756797"/>
            <a:ext cx="7211854" cy="724733"/>
          </a:xfrm>
          <a:prstGeom prst="rect">
            <a:avLst/>
          </a:prstGeom>
          <a:noFill/>
          <a:ln/>
        </p:spPr>
        <p:txBody>
          <a:bodyPr wrap="square" lIns="0" tIns="0" rIns="0" bIns="0" rtlCol="0" anchor="t"/>
          <a:lstStyle/>
          <a:p>
            <a:pPr marL="342900" indent="-342900" algn="l">
              <a:lnSpc>
                <a:spcPts val="1900"/>
              </a:lnSpc>
              <a:buSzPct val="100000"/>
              <a:buChar char="•"/>
            </a:pPr>
            <a:r>
              <a:rPr lang="en-US" sz="1900" b="1" dirty="0">
                <a:solidFill>
                  <a:srgbClr val="7CCA62"/>
                </a:solidFill>
                <a:latin typeface="Raleway Light" pitchFamily="34" charset="0"/>
                <a:ea typeface="Raleway Light" pitchFamily="34" charset="-122"/>
                <a:cs typeface="Raleway Light" pitchFamily="34" charset="-120"/>
              </a:rPr>
              <a:t>NMX-Z-12-1987,</a:t>
            </a:r>
            <a:r>
              <a:rPr lang="en-US" sz="1900" dirty="0">
                <a:solidFill>
                  <a:srgbClr val="666666"/>
                </a:solidFill>
                <a:latin typeface="Raleway Light" pitchFamily="34" charset="0"/>
                <a:ea typeface="Raleway Light" pitchFamily="34" charset="-122"/>
                <a:cs typeface="Raleway Light" pitchFamily="34" charset="-120"/>
              </a:rPr>
              <a:t> Muestreo para la Inspección por Atributos-Parte 2: Método de muestreo-Tablasy gráficas.</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4487228"/>
          </a:xfrm>
          <a:prstGeom prst="rect">
            <a:avLst/>
          </a:prstGeom>
        </p:spPr>
      </p:pic>
      <p:sp>
        <p:nvSpPr>
          <p:cNvPr id="3" name="Text 0"/>
          <p:cNvSpPr/>
          <p:nvPr/>
        </p:nvSpPr>
        <p:spPr>
          <a:xfrm>
            <a:off x="957263" y="5146715"/>
            <a:ext cx="4786432" cy="598289"/>
          </a:xfrm>
          <a:prstGeom prst="rect">
            <a:avLst/>
          </a:prstGeom>
          <a:noFill/>
          <a:ln/>
        </p:spPr>
        <p:txBody>
          <a:bodyPr wrap="none" lIns="0" tIns="0" rIns="0" bIns="0" rtlCol="0" anchor="t"/>
          <a:lstStyle/>
          <a:p>
            <a:pPr marL="0" indent="0" algn="l">
              <a:lnSpc>
                <a:spcPts val="4700"/>
              </a:lnSpc>
              <a:buNone/>
            </a:pPr>
            <a:r>
              <a:rPr lang="en-US" sz="3750" b="1" dirty="0">
                <a:solidFill>
                  <a:srgbClr val="086FB0"/>
                </a:solidFill>
                <a:latin typeface="Raleway Bold" pitchFamily="34" charset="0"/>
                <a:ea typeface="Raleway Bold" pitchFamily="34" charset="-122"/>
                <a:cs typeface="Raleway Bold" pitchFamily="34" charset="-120"/>
              </a:rPr>
              <a:t>3. Referencias</a:t>
            </a:r>
            <a:endParaRPr lang="en-US" sz="3750" dirty="0"/>
          </a:p>
        </p:txBody>
      </p:sp>
      <p:sp>
        <p:nvSpPr>
          <p:cNvPr id="4" name="Text 1"/>
          <p:cNvSpPr/>
          <p:nvPr/>
        </p:nvSpPr>
        <p:spPr>
          <a:xfrm>
            <a:off x="957263" y="6103977"/>
            <a:ext cx="12715875" cy="598408"/>
          </a:xfrm>
          <a:prstGeom prst="rect">
            <a:avLst/>
          </a:prstGeom>
          <a:noFill/>
          <a:ln/>
        </p:spPr>
        <p:txBody>
          <a:bodyPr wrap="squar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Para la correcta interpretación de esta Norma, debe consultarse la siguiente Norma Oficial Mexicana vigente o la que la sustituya:</a:t>
            </a:r>
            <a:endParaRPr lang="en-US" sz="2350" dirty="0"/>
          </a:p>
        </p:txBody>
      </p:sp>
      <p:sp>
        <p:nvSpPr>
          <p:cNvPr id="5" name="Text 2"/>
          <p:cNvSpPr/>
          <p:nvPr/>
        </p:nvSpPr>
        <p:spPr>
          <a:xfrm>
            <a:off x="957263" y="6971586"/>
            <a:ext cx="12715875" cy="598408"/>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NOM-018-STPS-2000,</a:t>
            </a:r>
            <a:r>
              <a:rPr lang="en-US" sz="2350" dirty="0">
                <a:solidFill>
                  <a:srgbClr val="666666"/>
                </a:solidFill>
                <a:latin typeface="Raleway Light" pitchFamily="34" charset="0"/>
                <a:ea typeface="Raleway Light" pitchFamily="34" charset="-122"/>
                <a:cs typeface="Raleway Light" pitchFamily="34" charset="-120"/>
              </a:rPr>
              <a:t> Sistema para la identificación y comunicación de peligros y riesgos por sustancias químicas peligrosas en los centros de trabajo.</a:t>
            </a:r>
            <a:endParaRPr lang="en-US" sz="235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1545550"/>
            <a:ext cx="7211854" cy="1207532"/>
          </a:xfrm>
          <a:prstGeom prst="rect">
            <a:avLst/>
          </a:prstGeom>
          <a:noFill/>
          <a:ln/>
        </p:spPr>
        <p:txBody>
          <a:bodyPr wrap="squar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22. Concordancia con normas internacionales</a:t>
            </a:r>
            <a:endParaRPr lang="en-US" sz="3800" dirty="0"/>
          </a:p>
        </p:txBody>
      </p:sp>
      <p:sp>
        <p:nvSpPr>
          <p:cNvPr id="4" name="Text 1"/>
          <p:cNvSpPr/>
          <p:nvPr/>
        </p:nvSpPr>
        <p:spPr>
          <a:xfrm>
            <a:off x="966073" y="311538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3628668"/>
            <a:ext cx="7211854" cy="603885"/>
          </a:xfrm>
          <a:prstGeom prst="rect">
            <a:avLst/>
          </a:prstGeom>
          <a:noFill/>
          <a:ln/>
        </p:spPr>
        <p:txBody>
          <a:bodyPr wrap="square" lIns="0" tIns="0" rIns="0" bIns="0" rtlCol="0" anchor="t"/>
          <a:lstStyle/>
          <a:p>
            <a:pPr marL="0" indent="0" algn="l">
              <a:lnSpc>
                <a:spcPts val="2350"/>
              </a:lnSpc>
              <a:buNone/>
            </a:pPr>
            <a:r>
              <a:rPr lang="en-US" sz="2350" dirty="0">
                <a:solidFill>
                  <a:srgbClr val="666666"/>
                </a:solidFill>
                <a:latin typeface="Raleway Light" pitchFamily="34" charset="0"/>
                <a:ea typeface="Raleway Light" pitchFamily="34" charset="-122"/>
                <a:cs typeface="Raleway Light" pitchFamily="34" charset="-120"/>
              </a:rPr>
              <a:t>Esta Norma coincide parcialmente con la Norma Internacional siguiente:</a:t>
            </a:r>
            <a:endParaRPr lang="en-US" sz="2350" dirty="0"/>
          </a:p>
        </p:txBody>
      </p:sp>
      <p:sp>
        <p:nvSpPr>
          <p:cNvPr id="6" name="Text 3"/>
          <p:cNvSpPr/>
          <p:nvPr/>
        </p:nvSpPr>
        <p:spPr>
          <a:xfrm>
            <a:off x="966073" y="4504253"/>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7" name="Shape 4"/>
          <p:cNvSpPr/>
          <p:nvPr/>
        </p:nvSpPr>
        <p:spPr>
          <a:xfrm>
            <a:off x="966073" y="5077897"/>
            <a:ext cx="7211854" cy="1606153"/>
          </a:xfrm>
          <a:prstGeom prst="roundRect">
            <a:avLst>
              <a:gd name="adj" fmla="val 13535"/>
            </a:avLst>
          </a:prstGeom>
          <a:solidFill>
            <a:srgbClr val="7CCA62"/>
          </a:solidFill>
          <a:ln/>
        </p:spPr>
        <p:txBody>
          <a:bodyPr/>
          <a:lstStyle/>
          <a:p>
            <a:endParaRPr lang="es-MX"/>
          </a:p>
        </p:txBody>
      </p:sp>
      <p:pic>
        <p:nvPicPr>
          <p:cNvPr id="8" name="Image 1" descr="preencoded.png"/>
          <p:cNvPicPr>
            <a:picLocks noChangeAspect="1"/>
          </p:cNvPicPr>
          <p:nvPr/>
        </p:nvPicPr>
        <p:blipFill>
          <a:blip r:embed="rId4"/>
          <a:stretch>
            <a:fillRect/>
          </a:stretch>
        </p:blipFill>
        <p:spPr>
          <a:xfrm>
            <a:off x="1207532" y="5379720"/>
            <a:ext cx="301823" cy="241459"/>
          </a:xfrm>
          <a:prstGeom prst="rect">
            <a:avLst/>
          </a:prstGeom>
        </p:spPr>
      </p:pic>
      <p:sp>
        <p:nvSpPr>
          <p:cNvPr id="9" name="Text 5"/>
          <p:cNvSpPr/>
          <p:nvPr/>
        </p:nvSpPr>
        <p:spPr>
          <a:xfrm>
            <a:off x="1750814" y="5379720"/>
            <a:ext cx="6185654" cy="966311"/>
          </a:xfrm>
          <a:prstGeom prst="rect">
            <a:avLst/>
          </a:prstGeom>
          <a:noFill/>
          <a:ln/>
        </p:spPr>
        <p:txBody>
          <a:bodyPr wrap="square" lIns="0" tIns="0" rIns="0" bIns="0" rtlCol="0" anchor="t"/>
          <a:lstStyle/>
          <a:p>
            <a:pPr marL="0" indent="0" algn="l">
              <a:lnSpc>
                <a:spcPts val="1900"/>
              </a:lnSpc>
              <a:buNone/>
            </a:pPr>
            <a:r>
              <a:rPr lang="en-US" sz="1900" dirty="0">
                <a:solidFill>
                  <a:srgbClr val="000000"/>
                </a:solidFill>
                <a:latin typeface="Raleway Light" pitchFamily="34" charset="0"/>
                <a:ea typeface="Raleway Light" pitchFamily="34" charset="-122"/>
                <a:cs typeface="Raleway Light" pitchFamily="34" charset="-120"/>
              </a:rPr>
              <a:t>International Organization for Standardization. </a:t>
            </a:r>
            <a:r>
              <a:rPr lang="en-US" sz="1900" b="1" dirty="0">
                <a:solidFill>
                  <a:srgbClr val="FFFFFF"/>
                </a:solidFill>
                <a:latin typeface="Raleway Light" pitchFamily="34" charset="0"/>
                <a:ea typeface="Raleway Light" pitchFamily="34" charset="-122"/>
                <a:cs typeface="Raleway Light" pitchFamily="34" charset="-120"/>
              </a:rPr>
              <a:t>ISO 7010:2003</a:t>
            </a:r>
            <a:r>
              <a:rPr lang="en-US" sz="1900" dirty="0">
                <a:solidFill>
                  <a:srgbClr val="000000"/>
                </a:solidFill>
                <a:latin typeface="Raleway Light" pitchFamily="34" charset="0"/>
                <a:ea typeface="Raleway Light" pitchFamily="34" charset="-122"/>
                <a:cs typeface="Raleway Light" pitchFamily="34" charset="-120"/>
              </a:rPr>
              <a:t> Graphical symbols-Safety colours and safety signs - Safety signs used in workplaces and public areas.</a:t>
            </a:r>
            <a:endParaRPr lang="en-US" sz="19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8347829" y="1823918"/>
            <a:ext cx="3421023" cy="1471970"/>
          </a:xfrm>
          <a:prstGeom prst="rect">
            <a:avLst/>
          </a:prstGeom>
        </p:spPr>
      </p:pic>
      <p:sp>
        <p:nvSpPr>
          <p:cNvPr id="4" name="Text 0"/>
          <p:cNvSpPr/>
          <p:nvPr/>
        </p:nvSpPr>
        <p:spPr>
          <a:xfrm>
            <a:off x="6452473" y="356758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1"/>
          <p:cNvSpPr/>
          <p:nvPr/>
        </p:nvSpPr>
        <p:spPr>
          <a:xfrm>
            <a:off x="6452473" y="4080867"/>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2"/>
          <p:cNvSpPr/>
          <p:nvPr/>
        </p:nvSpPr>
        <p:spPr>
          <a:xfrm>
            <a:off x="6452473" y="459414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3"/>
          <p:cNvSpPr/>
          <p:nvPr/>
        </p:nvSpPr>
        <p:spPr>
          <a:xfrm>
            <a:off x="6452473" y="5198031"/>
            <a:ext cx="7211854" cy="1207532"/>
          </a:xfrm>
          <a:prstGeom prst="rect">
            <a:avLst/>
          </a:prstGeom>
          <a:noFill/>
          <a:ln/>
        </p:spPr>
        <p:txBody>
          <a:bodyPr wrap="square" lIns="0" tIns="0" rIns="0" bIns="0" rtlCol="0" anchor="t"/>
          <a:lstStyle/>
          <a:p>
            <a:pPr marL="0" indent="0" algn="ctr">
              <a:lnSpc>
                <a:spcPts val="4750"/>
              </a:lnSpc>
              <a:buNone/>
            </a:pPr>
            <a:r>
              <a:rPr lang="en-US" sz="3800" b="1" dirty="0">
                <a:solidFill>
                  <a:srgbClr val="086FB0"/>
                </a:solidFill>
                <a:latin typeface="Raleway Bold" pitchFamily="34" charset="0"/>
                <a:ea typeface="Raleway Bold" pitchFamily="34" charset="-122"/>
                <a:cs typeface="Raleway Bold" pitchFamily="34" charset="-120"/>
              </a:rPr>
              <a:t>EVALUACIÓN A CONTINUACIÓN</a:t>
            </a:r>
            <a:endParaRPr lang="en-US" sz="3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1. </a:t>
            </a:r>
            <a:r>
              <a:rPr lang="en-US" sz="2350" dirty="0">
                <a:solidFill>
                  <a:srgbClr val="666666"/>
                </a:solidFill>
                <a:latin typeface="Raleway Light" pitchFamily="34" charset="0"/>
                <a:ea typeface="Raleway Light" pitchFamily="34" charset="-122"/>
                <a:cs typeface="Raleway Light" pitchFamily="34" charset="-120"/>
              </a:rPr>
              <a:t>NORMA Oficial Mexicana referente a los COLORES Y SEÑALES DE SEGURIDAD</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NOM-022-STPS-2010</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NOM 026-STPS-2008</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NOM-010-stps-1994</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NOM-002-STPS-2010</a:t>
            </a:r>
            <a:endParaRPr lang="en-US" sz="235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1. </a:t>
            </a:r>
            <a:r>
              <a:rPr lang="en-US" sz="2350" dirty="0">
                <a:solidFill>
                  <a:srgbClr val="666666"/>
                </a:solidFill>
                <a:latin typeface="Raleway Light" pitchFamily="34" charset="0"/>
                <a:ea typeface="Raleway Light" pitchFamily="34" charset="-122"/>
                <a:cs typeface="Raleway Light" pitchFamily="34" charset="-120"/>
              </a:rPr>
              <a:t>NORMA Oficial Mexicana referente a los COLORES Y SEÑALES DE SEGURIDAD</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a) NOM-022-STPS-2010</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u="sng" dirty="0">
                <a:solidFill>
                  <a:srgbClr val="7CCA62"/>
                </a:solidFill>
                <a:latin typeface="Raleway Light" pitchFamily="34" charset="0"/>
                <a:ea typeface="Raleway Light" pitchFamily="34" charset="-122"/>
                <a:cs typeface="Raleway Light" pitchFamily="34" charset="-120"/>
              </a:rPr>
              <a:t>b) NOM 026-STPS-2008</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c) NOM-010-stps-1994</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NOM-002-STPS-2010</a:t>
            </a:r>
            <a:endParaRPr lang="en-US" sz="235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2. </a:t>
            </a:r>
            <a:r>
              <a:rPr lang="en-US" sz="2350" dirty="0">
                <a:solidFill>
                  <a:srgbClr val="666666"/>
                </a:solidFill>
                <a:latin typeface="Raleway Light" pitchFamily="34" charset="0"/>
                <a:ea typeface="Raleway Light" pitchFamily="34" charset="-122"/>
                <a:cs typeface="Raleway Light" pitchFamily="34" charset="-120"/>
              </a:rPr>
              <a:t>La señal que contiene un círculo representa una:</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Recomendación</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Obligación</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Sugerencia</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Consejo</a:t>
            </a:r>
            <a:endParaRPr lang="en-US" sz="235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2. </a:t>
            </a:r>
            <a:r>
              <a:rPr lang="en-US" sz="2350" dirty="0">
                <a:solidFill>
                  <a:srgbClr val="666666"/>
                </a:solidFill>
                <a:latin typeface="Raleway Light" pitchFamily="34" charset="0"/>
                <a:ea typeface="Raleway Light" pitchFamily="34" charset="-122"/>
                <a:cs typeface="Raleway Light" pitchFamily="34" charset="-120"/>
              </a:rPr>
              <a:t>La señal que contiene un círculo representa una:</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a) Recomendación</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u="sng" dirty="0">
                <a:solidFill>
                  <a:srgbClr val="7CCA62"/>
                </a:solidFill>
                <a:latin typeface="Raleway Light" pitchFamily="34" charset="0"/>
                <a:ea typeface="Raleway Light" pitchFamily="34" charset="-122"/>
                <a:cs typeface="Raleway Light" pitchFamily="34" charset="-120"/>
              </a:rPr>
              <a:t>b) Obligación</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c) Sugerencia</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Consejo</a:t>
            </a:r>
            <a:endParaRPr lang="en-US" sz="235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3. </a:t>
            </a:r>
            <a:r>
              <a:rPr lang="en-US" sz="2350" dirty="0">
                <a:solidFill>
                  <a:srgbClr val="666666"/>
                </a:solidFill>
                <a:latin typeface="Raleway Light" pitchFamily="34" charset="0"/>
                <a:ea typeface="Raleway Light" pitchFamily="34" charset="-122"/>
                <a:cs typeface="Raleway Light" pitchFamily="34" charset="-120"/>
              </a:rPr>
              <a:t>El color ROJO indica:</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ALTO, prohibición o material y equipo para combatir incendios</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RIESGO de quemaduras</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PRECAUCIÓN</a:t>
            </a:r>
            <a:endParaRPr lang="en-US" sz="2350" dirty="0"/>
          </a:p>
        </p:txBody>
      </p:sp>
      <p:sp>
        <p:nvSpPr>
          <p:cNvPr id="22" name="Text 19"/>
          <p:cNvSpPr/>
          <p:nvPr/>
        </p:nvSpPr>
        <p:spPr>
          <a:xfrm>
            <a:off x="7085886" y="43381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OBLIGACIÓN de Equipo de Protección Personal</a:t>
            </a:r>
            <a:endParaRPr lang="en-US" sz="235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3. </a:t>
            </a:r>
            <a:r>
              <a:rPr lang="en-US" sz="2350" dirty="0">
                <a:solidFill>
                  <a:srgbClr val="666666"/>
                </a:solidFill>
                <a:latin typeface="Raleway Light" pitchFamily="34" charset="0"/>
                <a:ea typeface="Raleway Light" pitchFamily="34" charset="-122"/>
                <a:cs typeface="Raleway Light" pitchFamily="34" charset="-120"/>
              </a:rPr>
              <a:t>El color ROJO indica:</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603885"/>
          </a:xfrm>
          <a:prstGeom prst="rect">
            <a:avLst/>
          </a:prstGeom>
          <a:noFill/>
          <a:ln/>
        </p:spPr>
        <p:txBody>
          <a:bodyPr wrap="square" lIns="0" tIns="0" rIns="0" bIns="0" rtlCol="0" anchor="t"/>
          <a:lstStyle/>
          <a:p>
            <a:pPr marL="0" indent="0" algn="l">
              <a:lnSpc>
                <a:spcPts val="2350"/>
              </a:lnSpc>
              <a:buNone/>
            </a:pPr>
            <a:r>
              <a:rPr lang="en-US" sz="2350" b="1" u="sng" dirty="0">
                <a:solidFill>
                  <a:srgbClr val="0F6FC6"/>
                </a:solidFill>
                <a:latin typeface="Raleway Light" pitchFamily="34" charset="0"/>
                <a:ea typeface="Raleway Light" pitchFamily="34" charset="-122"/>
                <a:cs typeface="Raleway Light" pitchFamily="34" charset="-120"/>
              </a:rPr>
              <a:t>a) ALTO, prohibición o material y equipo para combatir incendios</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b) RIESGO de quemaduras</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c) PRECAUCIÓN</a:t>
            </a:r>
            <a:endParaRPr lang="en-US" sz="2350" dirty="0"/>
          </a:p>
        </p:txBody>
      </p:sp>
      <p:sp>
        <p:nvSpPr>
          <p:cNvPr id="22" name="Text 19"/>
          <p:cNvSpPr/>
          <p:nvPr/>
        </p:nvSpPr>
        <p:spPr>
          <a:xfrm>
            <a:off x="7085886" y="43381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OBLIGACIÓN de Equipo de Protección Personal</a:t>
            </a:r>
            <a:endParaRPr lang="en-US" sz="235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4. </a:t>
            </a:r>
            <a:r>
              <a:rPr lang="en-US" sz="2350" dirty="0">
                <a:solidFill>
                  <a:srgbClr val="666666"/>
                </a:solidFill>
                <a:latin typeface="Raleway Light" pitchFamily="34" charset="0"/>
                <a:ea typeface="Raleway Light" pitchFamily="34" charset="-122"/>
                <a:cs typeface="Raleway Light" pitchFamily="34" charset="-120"/>
              </a:rPr>
              <a:t>La señal que contiene un triángulo significa:</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Sugerencia</a:t>
            </a:r>
            <a:endParaRPr lang="en-US" sz="2350" dirty="0"/>
          </a:p>
        </p:txBody>
      </p:sp>
      <p:sp>
        <p:nvSpPr>
          <p:cNvPr id="20" name="Text 17"/>
          <p:cNvSpPr/>
          <p:nvPr/>
        </p:nvSpPr>
        <p:spPr>
          <a:xfrm>
            <a:off x="7085886" y="2997756"/>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Recomendación</a:t>
            </a:r>
            <a:endParaRPr lang="en-US" sz="2350" dirty="0"/>
          </a:p>
        </p:txBody>
      </p:sp>
      <p:sp>
        <p:nvSpPr>
          <p:cNvPr id="21" name="Text 18"/>
          <p:cNvSpPr/>
          <p:nvPr/>
        </p:nvSpPr>
        <p:spPr>
          <a:xfrm>
            <a:off x="7085886" y="351698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Obligación</a:t>
            </a:r>
            <a:endParaRPr lang="en-US" sz="2350" dirty="0"/>
          </a:p>
        </p:txBody>
      </p:sp>
      <p:sp>
        <p:nvSpPr>
          <p:cNvPr id="22" name="Text 19"/>
          <p:cNvSpPr/>
          <p:nvPr/>
        </p:nvSpPr>
        <p:spPr>
          <a:xfrm>
            <a:off x="7085886" y="4036219"/>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Advertencia</a:t>
            </a:r>
            <a:endParaRPr lang="en-US" sz="235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4. </a:t>
            </a:r>
            <a:r>
              <a:rPr lang="en-US" sz="2350" dirty="0">
                <a:solidFill>
                  <a:srgbClr val="666666"/>
                </a:solidFill>
                <a:latin typeface="Raleway Light" pitchFamily="34" charset="0"/>
                <a:ea typeface="Raleway Light" pitchFamily="34" charset="-122"/>
                <a:cs typeface="Raleway Light" pitchFamily="34" charset="-120"/>
              </a:rPr>
              <a:t>La señal que contiene un triángulo significa:</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a) Sugerencia</a:t>
            </a:r>
            <a:endParaRPr lang="en-US" sz="2350" dirty="0"/>
          </a:p>
        </p:txBody>
      </p:sp>
      <p:sp>
        <p:nvSpPr>
          <p:cNvPr id="20" name="Text 17"/>
          <p:cNvSpPr/>
          <p:nvPr/>
        </p:nvSpPr>
        <p:spPr>
          <a:xfrm>
            <a:off x="7085886" y="2997756"/>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b) Recomendación</a:t>
            </a:r>
            <a:endParaRPr lang="en-US" sz="2350" dirty="0"/>
          </a:p>
        </p:txBody>
      </p:sp>
      <p:sp>
        <p:nvSpPr>
          <p:cNvPr id="21" name="Text 18"/>
          <p:cNvSpPr/>
          <p:nvPr/>
        </p:nvSpPr>
        <p:spPr>
          <a:xfrm>
            <a:off x="7085886" y="351698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c) Obligación</a:t>
            </a:r>
            <a:endParaRPr lang="en-US" sz="2350" dirty="0"/>
          </a:p>
        </p:txBody>
      </p:sp>
      <p:sp>
        <p:nvSpPr>
          <p:cNvPr id="22" name="Text 19"/>
          <p:cNvSpPr/>
          <p:nvPr/>
        </p:nvSpPr>
        <p:spPr>
          <a:xfrm>
            <a:off x="7085886" y="4036219"/>
            <a:ext cx="6586061" cy="301943"/>
          </a:xfrm>
          <a:prstGeom prst="rect">
            <a:avLst/>
          </a:prstGeom>
          <a:noFill/>
          <a:ln/>
        </p:spPr>
        <p:txBody>
          <a:bodyPr wrap="none" lIns="0" tIns="0" rIns="0" bIns="0" rtlCol="0" anchor="t"/>
          <a:lstStyle/>
          <a:p>
            <a:pPr marL="0" indent="0" algn="l">
              <a:lnSpc>
                <a:spcPts val="2350"/>
              </a:lnSpc>
              <a:buNone/>
            </a:pPr>
            <a:r>
              <a:rPr lang="en-US" sz="2350" b="1" u="sng" dirty="0">
                <a:solidFill>
                  <a:srgbClr val="0BD0D9"/>
                </a:solidFill>
                <a:latin typeface="Raleway Light" pitchFamily="34" charset="0"/>
                <a:ea typeface="Raleway Light" pitchFamily="34" charset="-122"/>
                <a:cs typeface="Raleway Light" pitchFamily="34" charset="-120"/>
              </a:rPr>
              <a:t>d) Advertencia</a:t>
            </a:r>
            <a:endParaRPr lang="en-US" sz="2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47115" y="662345"/>
            <a:ext cx="4804053" cy="600432"/>
          </a:xfrm>
          <a:prstGeom prst="rect">
            <a:avLst/>
          </a:prstGeom>
          <a:noFill/>
          <a:ln/>
        </p:spPr>
        <p:txBody>
          <a:bodyPr wrap="none" lIns="0" tIns="0" rIns="0" bIns="0" rtlCol="0" anchor="t"/>
          <a:lstStyle/>
          <a:p>
            <a:pPr marL="0" indent="0" algn="l">
              <a:lnSpc>
                <a:spcPts val="4700"/>
              </a:lnSpc>
              <a:buNone/>
            </a:pPr>
            <a:r>
              <a:rPr lang="en-US" sz="3750" b="1" dirty="0">
                <a:solidFill>
                  <a:srgbClr val="086FB0"/>
                </a:solidFill>
                <a:latin typeface="Raleway Bold" pitchFamily="34" charset="0"/>
                <a:ea typeface="Raleway Bold" pitchFamily="34" charset="-122"/>
                <a:cs typeface="Raleway Bold" pitchFamily="34" charset="-120"/>
              </a:rPr>
              <a:t>4. Definiciones</a:t>
            </a:r>
            <a:endParaRPr lang="en-US" sz="3750" dirty="0"/>
          </a:p>
        </p:txBody>
      </p:sp>
      <p:sp>
        <p:nvSpPr>
          <p:cNvPr id="4" name="Text 1"/>
          <p:cNvSpPr/>
          <p:nvPr/>
        </p:nvSpPr>
        <p:spPr>
          <a:xfrm>
            <a:off x="6447115" y="1623060"/>
            <a:ext cx="7222569" cy="240149"/>
          </a:xfrm>
          <a:prstGeom prst="rect">
            <a:avLst/>
          </a:prstGeom>
          <a:noFill/>
          <a:ln/>
        </p:spPr>
        <p:txBody>
          <a:bodyPr wrap="none" lIns="0" tIns="0" rIns="0" bIns="0" rtlCol="0" anchor="t"/>
          <a:lstStyle/>
          <a:p>
            <a:pPr marL="0" indent="0" algn="l">
              <a:lnSpc>
                <a:spcPts val="1850"/>
              </a:lnSpc>
              <a:buNone/>
            </a:pPr>
            <a:endParaRPr lang="en-US" sz="1850" dirty="0"/>
          </a:p>
        </p:txBody>
      </p:sp>
      <p:sp>
        <p:nvSpPr>
          <p:cNvPr id="5" name="Text 2"/>
          <p:cNvSpPr/>
          <p:nvPr/>
        </p:nvSpPr>
        <p:spPr>
          <a:xfrm>
            <a:off x="6447115" y="2133362"/>
            <a:ext cx="7222569" cy="900827"/>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Banda de identificación:</a:t>
            </a:r>
            <a:r>
              <a:rPr lang="en-US" sz="2350" dirty="0">
                <a:solidFill>
                  <a:srgbClr val="666666"/>
                </a:solidFill>
                <a:latin typeface="Raleway Light" pitchFamily="34" charset="0"/>
                <a:ea typeface="Raleway Light" pitchFamily="34" charset="-122"/>
                <a:cs typeface="Raleway Light" pitchFamily="34" charset="-120"/>
              </a:rPr>
              <a:t> disposición del color de seguridad en forma de cinta o anillo transversal a la sección longitudinal de la tubería.</a:t>
            </a:r>
            <a:endParaRPr lang="en-US" sz="2350" dirty="0"/>
          </a:p>
        </p:txBody>
      </p:sp>
      <p:sp>
        <p:nvSpPr>
          <p:cNvPr id="6" name="Text 3"/>
          <p:cNvSpPr/>
          <p:nvPr/>
        </p:nvSpPr>
        <p:spPr>
          <a:xfrm>
            <a:off x="6447115" y="3304342"/>
            <a:ext cx="7222569" cy="1201103"/>
          </a:xfrm>
          <a:prstGeom prst="rect">
            <a:avLst/>
          </a:prstGeom>
          <a:noFill/>
          <a:ln/>
        </p:spPr>
        <p:txBody>
          <a:bodyPr wrap="squar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Color de seguridad:</a:t>
            </a:r>
            <a:r>
              <a:rPr lang="en-US" sz="2350" dirty="0">
                <a:solidFill>
                  <a:srgbClr val="666666"/>
                </a:solidFill>
                <a:latin typeface="Raleway Light" pitchFamily="34" charset="0"/>
                <a:ea typeface="Raleway Light" pitchFamily="34" charset="-122"/>
                <a:cs typeface="Raleway Light" pitchFamily="34" charset="-120"/>
              </a:rPr>
              <a:t> color de uso especial y restringido, cuya finalidad es indicar la presencia de peligro, proporcionar información, o bien prohibir o indicar una acción a seguir.</a:t>
            </a:r>
            <a:endParaRPr lang="en-US" sz="2350" dirty="0"/>
          </a:p>
        </p:txBody>
      </p:sp>
      <p:sp>
        <p:nvSpPr>
          <p:cNvPr id="7" name="Text 4"/>
          <p:cNvSpPr/>
          <p:nvPr/>
        </p:nvSpPr>
        <p:spPr>
          <a:xfrm>
            <a:off x="6447115" y="4775597"/>
            <a:ext cx="7222569" cy="240149"/>
          </a:xfrm>
          <a:prstGeom prst="rect">
            <a:avLst/>
          </a:prstGeom>
          <a:noFill/>
          <a:ln/>
        </p:spPr>
        <p:txBody>
          <a:bodyPr wrap="none" lIns="0" tIns="0" rIns="0" bIns="0" rtlCol="0" anchor="t"/>
          <a:lstStyle/>
          <a:p>
            <a:pPr marL="0" indent="0" algn="l">
              <a:lnSpc>
                <a:spcPts val="1850"/>
              </a:lnSpc>
              <a:buNone/>
            </a:pPr>
            <a:endParaRPr lang="en-US" sz="1850" dirty="0"/>
          </a:p>
        </p:txBody>
      </p:sp>
      <p:sp>
        <p:nvSpPr>
          <p:cNvPr id="8" name="Text 5"/>
          <p:cNvSpPr/>
          <p:nvPr/>
        </p:nvSpPr>
        <p:spPr>
          <a:xfrm>
            <a:off x="6447115" y="5285899"/>
            <a:ext cx="7222569" cy="240149"/>
          </a:xfrm>
          <a:prstGeom prst="rect">
            <a:avLst/>
          </a:prstGeom>
          <a:noFill/>
          <a:ln/>
        </p:spPr>
        <p:txBody>
          <a:bodyPr wrap="none" lIns="0" tIns="0" rIns="0" bIns="0" rtlCol="0" anchor="t"/>
          <a:lstStyle/>
          <a:p>
            <a:pPr marL="0" indent="0" algn="l">
              <a:lnSpc>
                <a:spcPts val="1850"/>
              </a:lnSpc>
              <a:buNone/>
            </a:pPr>
            <a:endParaRPr lang="en-US" sz="1850" dirty="0"/>
          </a:p>
        </p:txBody>
      </p:sp>
      <p:sp>
        <p:nvSpPr>
          <p:cNvPr id="9" name="Text 6"/>
          <p:cNvSpPr/>
          <p:nvPr/>
        </p:nvSpPr>
        <p:spPr>
          <a:xfrm>
            <a:off x="6447115" y="5796201"/>
            <a:ext cx="7222569" cy="240149"/>
          </a:xfrm>
          <a:prstGeom prst="rect">
            <a:avLst/>
          </a:prstGeom>
          <a:noFill/>
          <a:ln/>
        </p:spPr>
        <p:txBody>
          <a:bodyPr wrap="none" lIns="0" tIns="0" rIns="0" bIns="0" rtlCol="0" anchor="t"/>
          <a:lstStyle/>
          <a:p>
            <a:pPr marL="0" indent="0" algn="l">
              <a:lnSpc>
                <a:spcPts val="1850"/>
              </a:lnSpc>
              <a:buNone/>
            </a:pPr>
            <a:endParaRPr lang="en-US" sz="1850" dirty="0"/>
          </a:p>
        </p:txBody>
      </p:sp>
      <p:sp>
        <p:nvSpPr>
          <p:cNvPr id="10" name="Text 7"/>
          <p:cNvSpPr/>
          <p:nvPr/>
        </p:nvSpPr>
        <p:spPr>
          <a:xfrm>
            <a:off x="6447115" y="6306503"/>
            <a:ext cx="7222569" cy="240149"/>
          </a:xfrm>
          <a:prstGeom prst="rect">
            <a:avLst/>
          </a:prstGeom>
          <a:noFill/>
          <a:ln/>
        </p:spPr>
        <p:txBody>
          <a:bodyPr wrap="none" lIns="0" tIns="0" rIns="0" bIns="0" rtlCol="0" anchor="t"/>
          <a:lstStyle/>
          <a:p>
            <a:pPr marL="0" indent="0" algn="l">
              <a:lnSpc>
                <a:spcPts val="1850"/>
              </a:lnSpc>
              <a:buNone/>
            </a:pPr>
            <a:endParaRPr lang="en-US" sz="1850" dirty="0"/>
          </a:p>
        </p:txBody>
      </p:sp>
      <p:sp>
        <p:nvSpPr>
          <p:cNvPr id="11" name="Text 8"/>
          <p:cNvSpPr/>
          <p:nvPr/>
        </p:nvSpPr>
        <p:spPr>
          <a:xfrm>
            <a:off x="6447115" y="6816804"/>
            <a:ext cx="7222569" cy="240149"/>
          </a:xfrm>
          <a:prstGeom prst="rect">
            <a:avLst/>
          </a:prstGeom>
          <a:noFill/>
          <a:ln/>
        </p:spPr>
        <p:txBody>
          <a:bodyPr wrap="none" lIns="0" tIns="0" rIns="0" bIns="0" rtlCol="0" anchor="t"/>
          <a:lstStyle/>
          <a:p>
            <a:pPr marL="0" indent="0" algn="l">
              <a:lnSpc>
                <a:spcPts val="1850"/>
              </a:lnSpc>
              <a:buNone/>
            </a:pPr>
            <a:endParaRPr lang="en-US" sz="1850" dirty="0"/>
          </a:p>
        </p:txBody>
      </p:sp>
      <p:sp>
        <p:nvSpPr>
          <p:cNvPr id="12" name="Text 9"/>
          <p:cNvSpPr/>
          <p:nvPr/>
        </p:nvSpPr>
        <p:spPr>
          <a:xfrm>
            <a:off x="6447115" y="7327106"/>
            <a:ext cx="7222569" cy="240149"/>
          </a:xfrm>
          <a:prstGeom prst="rect">
            <a:avLst/>
          </a:prstGeom>
          <a:noFill/>
          <a:ln/>
        </p:spPr>
        <p:txBody>
          <a:bodyPr wrap="none" lIns="0" tIns="0" rIns="0" bIns="0" rtlCol="0" anchor="t"/>
          <a:lstStyle/>
          <a:p>
            <a:pPr marL="0" indent="0" algn="l">
              <a:lnSpc>
                <a:spcPts val="1850"/>
              </a:lnSpc>
              <a:buNone/>
            </a:pPr>
            <a:endParaRPr lang="en-US" sz="185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7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5. </a:t>
            </a:r>
            <a:r>
              <a:rPr lang="en-US" sz="2350" dirty="0">
                <a:solidFill>
                  <a:srgbClr val="666666"/>
                </a:solidFill>
                <a:latin typeface="Raleway Light" pitchFamily="34" charset="0"/>
                <a:ea typeface="Raleway Light" pitchFamily="34" charset="-122"/>
                <a:cs typeface="Raleway Light" pitchFamily="34" charset="-120"/>
              </a:rPr>
              <a:t>Es aquel al que se le da un uso especial y restringido</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Color Sugerido</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Color de Seguridad</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Color Recomendado</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Color</a:t>
            </a:r>
            <a:endParaRPr lang="en-US" sz="235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7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5. </a:t>
            </a:r>
            <a:r>
              <a:rPr lang="en-US" sz="2350" dirty="0">
                <a:solidFill>
                  <a:srgbClr val="666666"/>
                </a:solidFill>
                <a:latin typeface="Raleway Light" pitchFamily="34" charset="0"/>
                <a:ea typeface="Raleway Light" pitchFamily="34" charset="-122"/>
                <a:cs typeface="Raleway Light" pitchFamily="34" charset="-120"/>
              </a:rPr>
              <a:t>Es aquel al que se le da un uso especial y restringido</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a) Color Sugerido</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u="sng" dirty="0">
                <a:solidFill>
                  <a:srgbClr val="7CCA62"/>
                </a:solidFill>
                <a:latin typeface="Raleway Light" pitchFamily="34" charset="0"/>
                <a:ea typeface="Raleway Light" pitchFamily="34" charset="-122"/>
                <a:cs typeface="Raleway Light" pitchFamily="34" charset="-120"/>
              </a:rPr>
              <a:t>b) Color de Seguridad</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c) Color Recomendado</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Color</a:t>
            </a:r>
            <a:endParaRPr lang="en-US" sz="235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6. </a:t>
            </a:r>
            <a:r>
              <a:rPr lang="en-US" sz="2350" dirty="0">
                <a:solidFill>
                  <a:srgbClr val="666666"/>
                </a:solidFill>
                <a:latin typeface="Raleway Light" pitchFamily="34" charset="0"/>
                <a:ea typeface="Raleway Light" pitchFamily="34" charset="-122"/>
                <a:cs typeface="Raleway Light" pitchFamily="34" charset="-120"/>
              </a:rPr>
              <a:t>Color que Identifica fluidos peligrosos, advertencia de peligro y delimitación de áreas</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Amarillo </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Rojo</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Verde</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Azul</a:t>
            </a:r>
            <a:endParaRPr lang="en-US" sz="235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7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6. </a:t>
            </a:r>
            <a:r>
              <a:rPr lang="en-US" sz="2350" dirty="0">
                <a:solidFill>
                  <a:srgbClr val="666666"/>
                </a:solidFill>
                <a:latin typeface="Raleway Light" pitchFamily="34" charset="0"/>
                <a:ea typeface="Raleway Light" pitchFamily="34" charset="-122"/>
                <a:cs typeface="Raleway Light" pitchFamily="34" charset="-120"/>
              </a:rPr>
              <a:t>Color que Identifica fluidos peligrosos, advertencia de peligro y delimitación de áreas</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u="sng" dirty="0">
                <a:solidFill>
                  <a:srgbClr val="0F6FC6"/>
                </a:solidFill>
                <a:latin typeface="Raleway Light" pitchFamily="34" charset="0"/>
                <a:ea typeface="Raleway Light" pitchFamily="34" charset="-122"/>
                <a:cs typeface="Raleway Light" pitchFamily="34" charset="-120"/>
              </a:rPr>
              <a:t>a) Amarillo </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b) Rojo</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c) Verde</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Azul</a:t>
            </a:r>
            <a:endParaRPr lang="en-US" sz="235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7. </a:t>
            </a:r>
            <a:r>
              <a:rPr lang="en-US" sz="2350" dirty="0">
                <a:solidFill>
                  <a:srgbClr val="666666"/>
                </a:solidFill>
                <a:latin typeface="Raleway Light" pitchFamily="34" charset="0"/>
                <a:ea typeface="Raleway Light" pitchFamily="34" charset="-122"/>
                <a:cs typeface="Raleway Light" pitchFamily="34" charset="-120"/>
              </a:rPr>
              <a:t>Color que identifica fluidos de bajo riesgo, condición segura y primeros auxilios</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Amarillo </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Rojo</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Verde</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Ninguna de los anteriores</a:t>
            </a:r>
            <a:endParaRPr lang="en-US" sz="235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7. </a:t>
            </a:r>
            <a:r>
              <a:rPr lang="en-US" sz="2350" dirty="0">
                <a:solidFill>
                  <a:srgbClr val="666666"/>
                </a:solidFill>
                <a:latin typeface="Raleway Light" pitchFamily="34" charset="0"/>
                <a:ea typeface="Raleway Light" pitchFamily="34" charset="-122"/>
                <a:cs typeface="Raleway Light" pitchFamily="34" charset="-120"/>
              </a:rPr>
              <a:t>Color que identifica fluidos de bajo riesgo, condición segura y primeros auxilios</a:t>
            </a:r>
            <a:endParaRPr lang="en-US" sz="2350" dirty="0"/>
          </a:p>
        </p:txBody>
      </p:sp>
      <p:sp>
        <p:nvSpPr>
          <p:cNvPr id="18" name="Text 15"/>
          <p:cNvSpPr/>
          <p:nvPr/>
        </p:nvSpPr>
        <p:spPr>
          <a:xfrm>
            <a:off x="7085886" y="2261235"/>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78046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a) Amarillo </a:t>
            </a:r>
            <a:endParaRPr lang="en-US" sz="2350" dirty="0"/>
          </a:p>
        </p:txBody>
      </p:sp>
      <p:sp>
        <p:nvSpPr>
          <p:cNvPr id="20" name="Text 17"/>
          <p:cNvSpPr/>
          <p:nvPr/>
        </p:nvSpPr>
        <p:spPr>
          <a:xfrm>
            <a:off x="7085886" y="3299698"/>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b) Rojo</a:t>
            </a:r>
            <a:endParaRPr lang="en-US" sz="2350" dirty="0"/>
          </a:p>
        </p:txBody>
      </p:sp>
      <p:sp>
        <p:nvSpPr>
          <p:cNvPr id="21" name="Text 18"/>
          <p:cNvSpPr/>
          <p:nvPr/>
        </p:nvSpPr>
        <p:spPr>
          <a:xfrm>
            <a:off x="7085886" y="3818930"/>
            <a:ext cx="6586061" cy="301943"/>
          </a:xfrm>
          <a:prstGeom prst="rect">
            <a:avLst/>
          </a:prstGeom>
          <a:noFill/>
          <a:ln/>
        </p:spPr>
        <p:txBody>
          <a:bodyPr wrap="none" lIns="0" tIns="0" rIns="0" bIns="0" rtlCol="0" anchor="t"/>
          <a:lstStyle/>
          <a:p>
            <a:pPr marL="0" indent="0" algn="l">
              <a:lnSpc>
                <a:spcPts val="2350"/>
              </a:lnSpc>
              <a:buNone/>
            </a:pPr>
            <a:r>
              <a:rPr lang="en-US" sz="2350" b="1" u="sng" dirty="0">
                <a:solidFill>
                  <a:srgbClr val="10CF9B"/>
                </a:solidFill>
                <a:latin typeface="Raleway Light" pitchFamily="34" charset="0"/>
                <a:ea typeface="Raleway Light" pitchFamily="34" charset="-122"/>
                <a:cs typeface="Raleway Light" pitchFamily="34" charset="-120"/>
              </a:rPr>
              <a:t>c) Verde</a:t>
            </a:r>
            <a:endParaRPr lang="en-US" sz="2350" dirty="0"/>
          </a:p>
        </p:txBody>
      </p:sp>
      <p:sp>
        <p:nvSpPr>
          <p:cNvPr id="22" name="Text 19"/>
          <p:cNvSpPr/>
          <p:nvPr/>
        </p:nvSpPr>
        <p:spPr>
          <a:xfrm>
            <a:off x="7085886" y="43381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Ninguna de los anteriores</a:t>
            </a:r>
            <a:endParaRPr lang="en-US" sz="235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7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8.</a:t>
            </a:r>
            <a:r>
              <a:rPr lang="en-US" sz="2350" dirty="0">
                <a:solidFill>
                  <a:srgbClr val="666666"/>
                </a:solidFill>
                <a:latin typeface="Raleway Light" pitchFamily="34" charset="0"/>
                <a:ea typeface="Raleway Light" pitchFamily="34" charset="-122"/>
                <a:cs typeface="Raleway Light" pitchFamily="34" charset="-120"/>
              </a:rPr>
              <a:t> Al auxiliar a una víctima se debe:</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Correr con la victima</a:t>
            </a:r>
            <a:endParaRPr lang="en-US" sz="2350" dirty="0"/>
          </a:p>
        </p:txBody>
      </p:sp>
      <p:sp>
        <p:nvSpPr>
          <p:cNvPr id="20" name="Text 17"/>
          <p:cNvSpPr/>
          <p:nvPr/>
        </p:nvSpPr>
        <p:spPr>
          <a:xfrm>
            <a:off x="7085886" y="2997756"/>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Poner las manos a los costados del cuerpo de la victima</a:t>
            </a:r>
            <a:endParaRPr lang="en-US" sz="2350" dirty="0"/>
          </a:p>
        </p:txBody>
      </p:sp>
      <p:sp>
        <p:nvSpPr>
          <p:cNvPr id="21" name="Text 18"/>
          <p:cNvSpPr/>
          <p:nvPr/>
        </p:nvSpPr>
        <p:spPr>
          <a:xfrm>
            <a:off x="7085886" y="3818930"/>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Verificar si esta en contacto con alguna fuente eléctrica</a:t>
            </a:r>
            <a:endParaRPr lang="en-US" sz="2350" dirty="0"/>
          </a:p>
        </p:txBody>
      </p:sp>
      <p:sp>
        <p:nvSpPr>
          <p:cNvPr id="22" name="Text 19"/>
          <p:cNvSpPr/>
          <p:nvPr/>
        </p:nvSpPr>
        <p:spPr>
          <a:xfrm>
            <a:off x="7085886" y="464010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Ninguna de las anteriores</a:t>
            </a:r>
            <a:endParaRPr lang="en-US" sz="235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7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8.</a:t>
            </a:r>
            <a:r>
              <a:rPr lang="en-US" sz="2350" dirty="0">
                <a:solidFill>
                  <a:srgbClr val="666666"/>
                </a:solidFill>
                <a:latin typeface="Raleway Light" pitchFamily="34" charset="0"/>
                <a:ea typeface="Raleway Light" pitchFamily="34" charset="-122"/>
                <a:cs typeface="Raleway Light" pitchFamily="34" charset="-120"/>
              </a:rPr>
              <a:t> Al auxiliar a una víctima se debe:</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a) Correr con la victima</a:t>
            </a:r>
            <a:endParaRPr lang="en-US" sz="2350" dirty="0"/>
          </a:p>
        </p:txBody>
      </p:sp>
      <p:sp>
        <p:nvSpPr>
          <p:cNvPr id="20" name="Text 17"/>
          <p:cNvSpPr/>
          <p:nvPr/>
        </p:nvSpPr>
        <p:spPr>
          <a:xfrm>
            <a:off x="7085886" y="2997756"/>
            <a:ext cx="6586061" cy="603885"/>
          </a:xfrm>
          <a:prstGeom prst="rect">
            <a:avLst/>
          </a:prstGeom>
          <a:noFill/>
          <a:ln/>
        </p:spPr>
        <p:txBody>
          <a:bodyPr wrap="squar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b) Poner las manos a los costados del cuerpo de la victima</a:t>
            </a:r>
            <a:endParaRPr lang="en-US" sz="2350" dirty="0"/>
          </a:p>
        </p:txBody>
      </p:sp>
      <p:sp>
        <p:nvSpPr>
          <p:cNvPr id="21" name="Text 18"/>
          <p:cNvSpPr/>
          <p:nvPr/>
        </p:nvSpPr>
        <p:spPr>
          <a:xfrm>
            <a:off x="7085886" y="3818930"/>
            <a:ext cx="6586061" cy="603885"/>
          </a:xfrm>
          <a:prstGeom prst="rect">
            <a:avLst/>
          </a:prstGeom>
          <a:noFill/>
          <a:ln/>
        </p:spPr>
        <p:txBody>
          <a:bodyPr wrap="square" lIns="0" tIns="0" rIns="0" bIns="0" rtlCol="0" anchor="t"/>
          <a:lstStyle/>
          <a:p>
            <a:pPr marL="0" indent="0" algn="l">
              <a:lnSpc>
                <a:spcPts val="2350"/>
              </a:lnSpc>
              <a:buNone/>
            </a:pPr>
            <a:r>
              <a:rPr lang="en-US" sz="2350" b="1" u="sng" dirty="0">
                <a:solidFill>
                  <a:srgbClr val="10CF9B"/>
                </a:solidFill>
                <a:latin typeface="Raleway Light" pitchFamily="34" charset="0"/>
                <a:ea typeface="Raleway Light" pitchFamily="34" charset="-122"/>
                <a:cs typeface="Raleway Light" pitchFamily="34" charset="-120"/>
              </a:rPr>
              <a:t>c) Verificar si esta en contacto con alguna fuente eléctrica</a:t>
            </a:r>
            <a:endParaRPr lang="en-US" sz="2350" dirty="0"/>
          </a:p>
        </p:txBody>
      </p:sp>
      <p:sp>
        <p:nvSpPr>
          <p:cNvPr id="22" name="Text 19"/>
          <p:cNvSpPr/>
          <p:nvPr/>
        </p:nvSpPr>
        <p:spPr>
          <a:xfrm>
            <a:off x="7085886" y="464010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Ninguna de las anteriores</a:t>
            </a:r>
            <a:endParaRPr lang="en-US" sz="235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7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9. </a:t>
            </a:r>
            <a:r>
              <a:rPr lang="en-US" sz="2350" dirty="0">
                <a:solidFill>
                  <a:srgbClr val="666666"/>
                </a:solidFill>
                <a:latin typeface="Raleway Light" pitchFamily="34" charset="0"/>
                <a:ea typeface="Raleway Light" pitchFamily="34" charset="-122"/>
                <a:cs typeface="Raleway Light" pitchFamily="34" charset="-120"/>
              </a:rPr>
              <a:t>Color que identifica obligación</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Amarillo</a:t>
            </a:r>
            <a:endParaRPr lang="en-US" sz="2350" dirty="0"/>
          </a:p>
        </p:txBody>
      </p:sp>
      <p:sp>
        <p:nvSpPr>
          <p:cNvPr id="20" name="Text 17"/>
          <p:cNvSpPr/>
          <p:nvPr/>
        </p:nvSpPr>
        <p:spPr>
          <a:xfrm>
            <a:off x="7085886" y="2997756"/>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Azul</a:t>
            </a:r>
            <a:endParaRPr lang="en-US" sz="2350" dirty="0"/>
          </a:p>
        </p:txBody>
      </p:sp>
      <p:sp>
        <p:nvSpPr>
          <p:cNvPr id="21" name="Text 18"/>
          <p:cNvSpPr/>
          <p:nvPr/>
        </p:nvSpPr>
        <p:spPr>
          <a:xfrm>
            <a:off x="7085886" y="351698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Rojo</a:t>
            </a:r>
            <a:endParaRPr lang="en-US" sz="2350" dirty="0"/>
          </a:p>
        </p:txBody>
      </p:sp>
      <p:sp>
        <p:nvSpPr>
          <p:cNvPr id="22" name="Text 19"/>
          <p:cNvSpPr/>
          <p:nvPr/>
        </p:nvSpPr>
        <p:spPr>
          <a:xfrm>
            <a:off x="7085886" y="4036219"/>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Negro</a:t>
            </a:r>
            <a:endParaRPr lang="en-US" sz="235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7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9. </a:t>
            </a:r>
            <a:r>
              <a:rPr lang="en-US" sz="2350" dirty="0">
                <a:solidFill>
                  <a:srgbClr val="666666"/>
                </a:solidFill>
                <a:latin typeface="Raleway Light" pitchFamily="34" charset="0"/>
                <a:ea typeface="Raleway Light" pitchFamily="34" charset="-122"/>
                <a:cs typeface="Raleway Light" pitchFamily="34" charset="-120"/>
              </a:rPr>
              <a:t>Color que identifica obligación</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a) Amarillo</a:t>
            </a:r>
            <a:endParaRPr lang="en-US" sz="2350" dirty="0"/>
          </a:p>
        </p:txBody>
      </p:sp>
      <p:sp>
        <p:nvSpPr>
          <p:cNvPr id="20" name="Text 17"/>
          <p:cNvSpPr/>
          <p:nvPr/>
        </p:nvSpPr>
        <p:spPr>
          <a:xfrm>
            <a:off x="7085886" y="2997756"/>
            <a:ext cx="6586061" cy="301943"/>
          </a:xfrm>
          <a:prstGeom prst="rect">
            <a:avLst/>
          </a:prstGeom>
          <a:noFill/>
          <a:ln/>
        </p:spPr>
        <p:txBody>
          <a:bodyPr wrap="none" lIns="0" tIns="0" rIns="0" bIns="0" rtlCol="0" anchor="t"/>
          <a:lstStyle/>
          <a:p>
            <a:pPr marL="0" indent="0" algn="l">
              <a:lnSpc>
                <a:spcPts val="2350"/>
              </a:lnSpc>
              <a:buNone/>
            </a:pPr>
            <a:r>
              <a:rPr lang="en-US" sz="2350" b="1" u="sng" dirty="0">
                <a:solidFill>
                  <a:srgbClr val="7CCA62"/>
                </a:solidFill>
                <a:latin typeface="Raleway Light" pitchFamily="34" charset="0"/>
                <a:ea typeface="Raleway Light" pitchFamily="34" charset="-122"/>
                <a:cs typeface="Raleway Light" pitchFamily="34" charset="-120"/>
              </a:rPr>
              <a:t>b) Azul</a:t>
            </a:r>
            <a:endParaRPr lang="en-US" sz="2350" dirty="0"/>
          </a:p>
        </p:txBody>
      </p:sp>
      <p:sp>
        <p:nvSpPr>
          <p:cNvPr id="21" name="Text 18"/>
          <p:cNvSpPr/>
          <p:nvPr/>
        </p:nvSpPr>
        <p:spPr>
          <a:xfrm>
            <a:off x="7085886" y="351698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c) Rojo</a:t>
            </a:r>
            <a:endParaRPr lang="en-US" sz="2350" dirty="0"/>
          </a:p>
        </p:txBody>
      </p:sp>
      <p:sp>
        <p:nvSpPr>
          <p:cNvPr id="22" name="Text 19"/>
          <p:cNvSpPr/>
          <p:nvPr/>
        </p:nvSpPr>
        <p:spPr>
          <a:xfrm>
            <a:off x="7085886" y="4036219"/>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Negro</a:t>
            </a:r>
            <a:endParaRPr lang="en-US" sz="2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66073" y="869037"/>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4. Definiciones</a:t>
            </a:r>
            <a:endParaRPr lang="en-US" sz="3800" dirty="0"/>
          </a:p>
        </p:txBody>
      </p:sp>
      <p:sp>
        <p:nvSpPr>
          <p:cNvPr id="4" name="Text 1"/>
          <p:cNvSpPr/>
          <p:nvPr/>
        </p:nvSpPr>
        <p:spPr>
          <a:xfrm>
            <a:off x="966073" y="1835110"/>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2348389"/>
            <a:ext cx="7211854" cy="603885"/>
          </a:xfrm>
          <a:prstGeom prst="rect">
            <a:avLst/>
          </a:prstGeom>
          <a:noFill/>
          <a:ln/>
        </p:spPr>
        <p:txBody>
          <a:bodyPr wrap="squar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Color contrastante:</a:t>
            </a:r>
            <a:r>
              <a:rPr lang="en-US" sz="2350" dirty="0">
                <a:solidFill>
                  <a:srgbClr val="666666"/>
                </a:solidFill>
                <a:latin typeface="Raleway Light" pitchFamily="34" charset="0"/>
                <a:ea typeface="Raleway Light" pitchFamily="34" charset="-122"/>
                <a:cs typeface="Raleway Light" pitchFamily="34" charset="-120"/>
              </a:rPr>
              <a:t> aquel que se utiliza para resaltar el color de seguridad.</a:t>
            </a:r>
            <a:endParaRPr lang="en-US" sz="2350" dirty="0"/>
          </a:p>
        </p:txBody>
      </p:sp>
      <p:sp>
        <p:nvSpPr>
          <p:cNvPr id="6" name="Text 3"/>
          <p:cNvSpPr/>
          <p:nvPr/>
        </p:nvSpPr>
        <p:spPr>
          <a:xfrm>
            <a:off x="966073" y="3223974"/>
            <a:ext cx="7211854" cy="1509713"/>
          </a:xfrm>
          <a:prstGeom prst="rect">
            <a:avLst/>
          </a:prstGeom>
          <a:noFill/>
          <a:ln/>
        </p:spPr>
        <p:txBody>
          <a:bodyPr wrap="squar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Dictamen de verificación:</a:t>
            </a:r>
            <a:r>
              <a:rPr lang="en-US" sz="2350" b="1" dirty="0">
                <a:solidFill>
                  <a:srgbClr val="666666"/>
                </a:solidFill>
                <a:latin typeface="Raleway Light" pitchFamily="34" charset="0"/>
                <a:ea typeface="Raleway Light" pitchFamily="34" charset="-122"/>
                <a:cs typeface="Raleway Light" pitchFamily="34" charset="-120"/>
              </a:rPr>
              <a:t> </a:t>
            </a:r>
            <a:r>
              <a:rPr lang="en-US" sz="2350" dirty="0">
                <a:solidFill>
                  <a:srgbClr val="666666"/>
                </a:solidFill>
                <a:latin typeface="Raleway Light" pitchFamily="34" charset="0"/>
                <a:ea typeface="Raleway Light" pitchFamily="34" charset="-122"/>
                <a:cs typeface="Raleway Light" pitchFamily="34" charset="-120"/>
              </a:rPr>
              <a:t>documento que emite y firma la Unidad de Verificación, en el cual se resume el resultado de la verificación de cumplimiento con esta Norma Oficial Mexicana en un centro de trabajo.</a:t>
            </a:r>
            <a:endParaRPr lang="en-US" sz="2350" dirty="0"/>
          </a:p>
        </p:txBody>
      </p:sp>
      <p:sp>
        <p:nvSpPr>
          <p:cNvPr id="7" name="Text 4"/>
          <p:cNvSpPr/>
          <p:nvPr/>
        </p:nvSpPr>
        <p:spPr>
          <a:xfrm>
            <a:off x="966073" y="5005388"/>
            <a:ext cx="7211854"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8" name="Text 5"/>
          <p:cNvSpPr/>
          <p:nvPr/>
        </p:nvSpPr>
        <p:spPr>
          <a:xfrm>
            <a:off x="966073" y="5579031"/>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609230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660558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711886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8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10.</a:t>
            </a:r>
            <a:r>
              <a:rPr lang="en-US" sz="2350" dirty="0">
                <a:solidFill>
                  <a:srgbClr val="666666"/>
                </a:solidFill>
                <a:latin typeface="Raleway Light" pitchFamily="34" charset="0"/>
                <a:ea typeface="Raleway Light" pitchFamily="34" charset="-122"/>
                <a:cs typeface="Raleway Light" pitchFamily="34" charset="-120"/>
              </a:rPr>
              <a:t> Extintor que tiene por símbolo un triángulo:</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F6FC6"/>
                </a:solidFill>
                <a:latin typeface="Raleway Light" pitchFamily="34" charset="0"/>
                <a:ea typeface="Raleway Light" pitchFamily="34" charset="-122"/>
                <a:cs typeface="Raleway Light" pitchFamily="34" charset="-120"/>
              </a:rPr>
              <a:t>a) Clase A</a:t>
            </a:r>
            <a:endParaRPr lang="en-US" sz="2350" dirty="0"/>
          </a:p>
        </p:txBody>
      </p:sp>
      <p:sp>
        <p:nvSpPr>
          <p:cNvPr id="20" name="Text 17"/>
          <p:cNvSpPr/>
          <p:nvPr/>
        </p:nvSpPr>
        <p:spPr>
          <a:xfrm>
            <a:off x="7085886" y="2997756"/>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7CCA62"/>
                </a:solidFill>
                <a:latin typeface="Raleway Light" pitchFamily="34" charset="0"/>
                <a:ea typeface="Raleway Light" pitchFamily="34" charset="-122"/>
                <a:cs typeface="Raleway Light" pitchFamily="34" charset="-120"/>
              </a:rPr>
              <a:t>b) Clase B</a:t>
            </a:r>
            <a:endParaRPr lang="en-US" sz="2350" dirty="0"/>
          </a:p>
        </p:txBody>
      </p:sp>
      <p:sp>
        <p:nvSpPr>
          <p:cNvPr id="21" name="Text 18"/>
          <p:cNvSpPr/>
          <p:nvPr/>
        </p:nvSpPr>
        <p:spPr>
          <a:xfrm>
            <a:off x="7085886" y="351698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c) Clase C</a:t>
            </a:r>
            <a:endParaRPr lang="en-US" sz="2350" dirty="0"/>
          </a:p>
        </p:txBody>
      </p:sp>
      <p:sp>
        <p:nvSpPr>
          <p:cNvPr id="22" name="Text 19"/>
          <p:cNvSpPr/>
          <p:nvPr/>
        </p:nvSpPr>
        <p:spPr>
          <a:xfrm>
            <a:off x="7085886" y="4036219"/>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0BD0D9"/>
                </a:solidFill>
                <a:latin typeface="Raleway Light" pitchFamily="34" charset="0"/>
                <a:ea typeface="Raleway Light" pitchFamily="34" charset="-122"/>
                <a:cs typeface="Raleway Light" pitchFamily="34" charset="-120"/>
              </a:rPr>
              <a:t>d) Clase D</a:t>
            </a:r>
            <a:endParaRPr lang="en-US" sz="235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8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Text 0"/>
          <p:cNvSpPr/>
          <p:nvPr/>
        </p:nvSpPr>
        <p:spPr>
          <a:xfrm>
            <a:off x="966073" y="920829"/>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4" name="Text 1"/>
          <p:cNvSpPr/>
          <p:nvPr/>
        </p:nvSpPr>
        <p:spPr>
          <a:xfrm>
            <a:off x="966073" y="1379696"/>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966073" y="1838563"/>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6" name="Text 3"/>
          <p:cNvSpPr/>
          <p:nvPr/>
        </p:nvSpPr>
        <p:spPr>
          <a:xfrm>
            <a:off x="966073" y="2297430"/>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7" name="Text 4"/>
          <p:cNvSpPr/>
          <p:nvPr/>
        </p:nvSpPr>
        <p:spPr>
          <a:xfrm>
            <a:off x="966073" y="2756297"/>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966073" y="32151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966073" y="36740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966073" y="41328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966073" y="4591764"/>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2" name="Text 9"/>
          <p:cNvSpPr/>
          <p:nvPr/>
        </p:nvSpPr>
        <p:spPr>
          <a:xfrm>
            <a:off x="966073" y="5050631"/>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3" name="Text 10"/>
          <p:cNvSpPr/>
          <p:nvPr/>
        </p:nvSpPr>
        <p:spPr>
          <a:xfrm>
            <a:off x="966073" y="5509498"/>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4" name="Text 11"/>
          <p:cNvSpPr/>
          <p:nvPr/>
        </p:nvSpPr>
        <p:spPr>
          <a:xfrm>
            <a:off x="966073" y="5968365"/>
            <a:ext cx="5523071"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5" name="Text 12"/>
          <p:cNvSpPr/>
          <p:nvPr/>
        </p:nvSpPr>
        <p:spPr>
          <a:xfrm>
            <a:off x="966073" y="6451402"/>
            <a:ext cx="5523071" cy="833199"/>
          </a:xfrm>
          <a:prstGeom prst="rect">
            <a:avLst/>
          </a:prstGeom>
          <a:noFill/>
          <a:ln/>
        </p:spPr>
        <p:txBody>
          <a:bodyPr wrap="none" lIns="0" tIns="0" rIns="0" bIns="0" rtlCol="0" anchor="t"/>
          <a:lstStyle/>
          <a:p>
            <a:pPr marL="0" indent="0" algn="ctr">
              <a:lnSpc>
                <a:spcPts val="6550"/>
              </a:lnSpc>
              <a:buNone/>
            </a:pPr>
            <a:r>
              <a:rPr lang="en-US" sz="5200" b="1" dirty="0">
                <a:solidFill>
                  <a:srgbClr val="0F6FC6"/>
                </a:solidFill>
                <a:latin typeface="Raleway Bold" pitchFamily="34" charset="0"/>
                <a:ea typeface="Raleway Bold" pitchFamily="34" charset="-122"/>
                <a:cs typeface="Raleway Bold" pitchFamily="34" charset="-120"/>
              </a:rPr>
              <a:t>evaluación</a:t>
            </a:r>
            <a:endParaRPr lang="en-US" sz="5200" dirty="0"/>
          </a:p>
        </p:txBody>
      </p:sp>
      <p:sp>
        <p:nvSpPr>
          <p:cNvPr id="16" name="Text 13"/>
          <p:cNvSpPr/>
          <p:nvPr/>
        </p:nvSpPr>
        <p:spPr>
          <a:xfrm>
            <a:off x="7085886" y="920829"/>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7" name="Text 14"/>
          <p:cNvSpPr/>
          <p:nvPr/>
        </p:nvSpPr>
        <p:spPr>
          <a:xfrm>
            <a:off x="7085886" y="1440061"/>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10.</a:t>
            </a:r>
            <a:r>
              <a:rPr lang="en-US" sz="2350" dirty="0">
                <a:solidFill>
                  <a:srgbClr val="666666"/>
                </a:solidFill>
                <a:latin typeface="Raleway Light" pitchFamily="34" charset="0"/>
                <a:ea typeface="Raleway Light" pitchFamily="34" charset="-122"/>
                <a:cs typeface="Raleway Light" pitchFamily="34" charset="-120"/>
              </a:rPr>
              <a:t> Extintor que tiene por símbolo un triángulo:</a:t>
            </a:r>
            <a:endParaRPr lang="en-US" sz="2350" dirty="0"/>
          </a:p>
        </p:txBody>
      </p:sp>
      <p:sp>
        <p:nvSpPr>
          <p:cNvPr id="18" name="Text 15"/>
          <p:cNvSpPr/>
          <p:nvPr/>
        </p:nvSpPr>
        <p:spPr>
          <a:xfrm>
            <a:off x="7085886" y="1959293"/>
            <a:ext cx="6586061" cy="301943"/>
          </a:xfrm>
          <a:prstGeom prst="rect">
            <a:avLst/>
          </a:prstGeom>
          <a:noFill/>
          <a:ln/>
        </p:spPr>
        <p:txBody>
          <a:bodyPr wrap="none" lIns="0" tIns="0" rIns="0" bIns="0" rtlCol="0" anchor="t"/>
          <a:lstStyle/>
          <a:p>
            <a:pPr marL="0" indent="0" algn="l">
              <a:lnSpc>
                <a:spcPts val="2350"/>
              </a:lnSpc>
              <a:buNone/>
            </a:pPr>
            <a:endParaRPr lang="en-US" sz="2350" dirty="0"/>
          </a:p>
        </p:txBody>
      </p:sp>
      <p:sp>
        <p:nvSpPr>
          <p:cNvPr id="19" name="Text 16"/>
          <p:cNvSpPr/>
          <p:nvPr/>
        </p:nvSpPr>
        <p:spPr>
          <a:xfrm>
            <a:off x="7085886" y="2478524"/>
            <a:ext cx="6586061" cy="301943"/>
          </a:xfrm>
          <a:prstGeom prst="rect">
            <a:avLst/>
          </a:prstGeom>
          <a:noFill/>
          <a:ln/>
        </p:spPr>
        <p:txBody>
          <a:bodyPr wrap="none" lIns="0" tIns="0" rIns="0" bIns="0" rtlCol="0" anchor="t"/>
          <a:lstStyle/>
          <a:p>
            <a:pPr marL="0" indent="0" algn="l">
              <a:lnSpc>
                <a:spcPts val="2350"/>
              </a:lnSpc>
              <a:buNone/>
            </a:pPr>
            <a:r>
              <a:rPr lang="en-US" sz="2350" b="1" u="sng" dirty="0">
                <a:solidFill>
                  <a:srgbClr val="0F6FC6"/>
                </a:solidFill>
                <a:latin typeface="Raleway Light" pitchFamily="34" charset="0"/>
                <a:ea typeface="Raleway Light" pitchFamily="34" charset="-122"/>
                <a:cs typeface="Raleway Light" pitchFamily="34" charset="-120"/>
              </a:rPr>
              <a:t>a) Clase A</a:t>
            </a:r>
            <a:endParaRPr lang="en-US" sz="2350" dirty="0"/>
          </a:p>
        </p:txBody>
      </p:sp>
      <p:sp>
        <p:nvSpPr>
          <p:cNvPr id="20" name="Text 17"/>
          <p:cNvSpPr/>
          <p:nvPr/>
        </p:nvSpPr>
        <p:spPr>
          <a:xfrm>
            <a:off x="7085886" y="2997756"/>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b) Clase B</a:t>
            </a:r>
            <a:endParaRPr lang="en-US" sz="2350" dirty="0"/>
          </a:p>
        </p:txBody>
      </p:sp>
      <p:sp>
        <p:nvSpPr>
          <p:cNvPr id="21" name="Text 18"/>
          <p:cNvSpPr/>
          <p:nvPr/>
        </p:nvSpPr>
        <p:spPr>
          <a:xfrm>
            <a:off x="7085886" y="3516987"/>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c) Clase C</a:t>
            </a:r>
            <a:endParaRPr lang="en-US" sz="2350" dirty="0"/>
          </a:p>
        </p:txBody>
      </p:sp>
      <p:sp>
        <p:nvSpPr>
          <p:cNvPr id="22" name="Text 19"/>
          <p:cNvSpPr/>
          <p:nvPr/>
        </p:nvSpPr>
        <p:spPr>
          <a:xfrm>
            <a:off x="7085886" y="4036219"/>
            <a:ext cx="6586061" cy="301943"/>
          </a:xfrm>
          <a:prstGeom prst="rect">
            <a:avLst/>
          </a:prstGeom>
          <a:noFill/>
          <a:ln/>
        </p:spPr>
        <p:txBody>
          <a:bodyPr wrap="none" lIns="0" tIns="0" rIns="0" bIns="0" rtlCol="0" anchor="t"/>
          <a:lstStyle/>
          <a:p>
            <a:pPr marL="0" indent="0" algn="l">
              <a:lnSpc>
                <a:spcPts val="2350"/>
              </a:lnSpc>
              <a:buNone/>
            </a:pPr>
            <a:r>
              <a:rPr lang="en-US" sz="2350" b="1" dirty="0">
                <a:solidFill>
                  <a:srgbClr val="204C8E"/>
                </a:solidFill>
                <a:latin typeface="Raleway Light" pitchFamily="34" charset="0"/>
                <a:ea typeface="Raleway Light" pitchFamily="34" charset="-122"/>
                <a:cs typeface="Raleway Light" pitchFamily="34" charset="-120"/>
              </a:rPr>
              <a:t>d) Clase D</a:t>
            </a:r>
            <a:endParaRPr lang="en-US" sz="23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452473" y="899279"/>
            <a:ext cx="4830723" cy="603766"/>
          </a:xfrm>
          <a:prstGeom prst="rect">
            <a:avLst/>
          </a:prstGeom>
          <a:noFill/>
          <a:ln/>
        </p:spPr>
        <p:txBody>
          <a:bodyPr wrap="none" lIns="0" tIns="0" rIns="0" bIns="0" rtlCol="0" anchor="t"/>
          <a:lstStyle/>
          <a:p>
            <a:pPr marL="0" indent="0" algn="l">
              <a:lnSpc>
                <a:spcPts val="4750"/>
              </a:lnSpc>
              <a:buNone/>
            </a:pPr>
            <a:r>
              <a:rPr lang="en-US" sz="3800" b="1" dirty="0">
                <a:solidFill>
                  <a:srgbClr val="086FB0"/>
                </a:solidFill>
                <a:latin typeface="Raleway Bold" pitchFamily="34" charset="0"/>
                <a:ea typeface="Raleway Bold" pitchFamily="34" charset="-122"/>
                <a:cs typeface="Raleway Bold" pitchFamily="34" charset="-120"/>
              </a:rPr>
              <a:t>4. Definiciones</a:t>
            </a:r>
            <a:endParaRPr lang="en-US" sz="3800" dirty="0"/>
          </a:p>
        </p:txBody>
      </p:sp>
      <p:sp>
        <p:nvSpPr>
          <p:cNvPr id="4" name="Text 1"/>
          <p:cNvSpPr/>
          <p:nvPr/>
        </p:nvSpPr>
        <p:spPr>
          <a:xfrm>
            <a:off x="6452473" y="1865352"/>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5" name="Text 2"/>
          <p:cNvSpPr/>
          <p:nvPr/>
        </p:nvSpPr>
        <p:spPr>
          <a:xfrm>
            <a:off x="6452473" y="2378631"/>
            <a:ext cx="7211854" cy="905828"/>
          </a:xfrm>
          <a:prstGeom prst="rect">
            <a:avLst/>
          </a:prstGeom>
          <a:noFill/>
          <a:ln/>
        </p:spPr>
        <p:txBody>
          <a:bodyPr wrap="squar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Evaluación de la conformidad:</a:t>
            </a:r>
            <a:r>
              <a:rPr lang="en-US" sz="2350" dirty="0">
                <a:solidFill>
                  <a:srgbClr val="666666"/>
                </a:solidFill>
                <a:latin typeface="Raleway Light" pitchFamily="34" charset="0"/>
                <a:ea typeface="Raleway Light" pitchFamily="34" charset="-122"/>
                <a:cs typeface="Raleway Light" pitchFamily="34" charset="-120"/>
              </a:rPr>
              <a:t> determinación del grado de cumplimiento con la Norma Oficial Mexicana.</a:t>
            </a:r>
            <a:endParaRPr lang="en-US" sz="2350" dirty="0"/>
          </a:p>
        </p:txBody>
      </p:sp>
      <p:sp>
        <p:nvSpPr>
          <p:cNvPr id="6" name="Text 3"/>
          <p:cNvSpPr/>
          <p:nvPr/>
        </p:nvSpPr>
        <p:spPr>
          <a:xfrm>
            <a:off x="6452473" y="3556159"/>
            <a:ext cx="7211854" cy="1207770"/>
          </a:xfrm>
          <a:prstGeom prst="rect">
            <a:avLst/>
          </a:prstGeom>
          <a:noFill/>
          <a:ln/>
        </p:spPr>
        <p:txBody>
          <a:bodyPr wrap="square" lIns="0" tIns="0" rIns="0" bIns="0" rtlCol="0" anchor="t"/>
          <a:lstStyle/>
          <a:p>
            <a:pPr marL="0" indent="0" algn="l">
              <a:lnSpc>
                <a:spcPts val="2350"/>
              </a:lnSpc>
              <a:buNone/>
            </a:pPr>
            <a:r>
              <a:rPr lang="en-US" sz="2350" b="1" dirty="0">
                <a:solidFill>
                  <a:srgbClr val="10CF9B"/>
                </a:solidFill>
                <a:latin typeface="Raleway Light" pitchFamily="34" charset="0"/>
                <a:ea typeface="Raleway Light" pitchFamily="34" charset="-122"/>
                <a:cs typeface="Raleway Light" pitchFamily="34" charset="-120"/>
              </a:rPr>
              <a:t>Fluidos:</a:t>
            </a:r>
            <a:r>
              <a:rPr lang="en-US" sz="2350" dirty="0">
                <a:solidFill>
                  <a:srgbClr val="666666"/>
                </a:solidFill>
                <a:latin typeface="Raleway Light" pitchFamily="34" charset="0"/>
                <a:ea typeface="Raleway Light" pitchFamily="34" charset="-122"/>
                <a:cs typeface="Raleway Light" pitchFamily="34" charset="-120"/>
              </a:rPr>
              <a:t> sustancias líquidas o gaseosas que, por sus características fisicoquímicas, no tienen forma propia, sino que adoptan la del conducto que las contiene.</a:t>
            </a:r>
            <a:endParaRPr lang="en-US" sz="2350" dirty="0"/>
          </a:p>
        </p:txBody>
      </p:sp>
      <p:sp>
        <p:nvSpPr>
          <p:cNvPr id="7" name="Text 4"/>
          <p:cNvSpPr/>
          <p:nvPr/>
        </p:nvSpPr>
        <p:spPr>
          <a:xfrm>
            <a:off x="6452473" y="5035629"/>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8" name="Text 5"/>
          <p:cNvSpPr/>
          <p:nvPr/>
        </p:nvSpPr>
        <p:spPr>
          <a:xfrm>
            <a:off x="6452473" y="5548908"/>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9" name="Text 6"/>
          <p:cNvSpPr/>
          <p:nvPr/>
        </p:nvSpPr>
        <p:spPr>
          <a:xfrm>
            <a:off x="6452473" y="6062186"/>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0" name="Text 7"/>
          <p:cNvSpPr/>
          <p:nvPr/>
        </p:nvSpPr>
        <p:spPr>
          <a:xfrm>
            <a:off x="6452473" y="6575465"/>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
        <p:nvSpPr>
          <p:cNvPr id="11" name="Text 8"/>
          <p:cNvSpPr/>
          <p:nvPr/>
        </p:nvSpPr>
        <p:spPr>
          <a:xfrm>
            <a:off x="6452473" y="7088743"/>
            <a:ext cx="7211854" cy="241578"/>
          </a:xfrm>
          <a:prstGeom prst="rect">
            <a:avLst/>
          </a:prstGeom>
          <a:noFill/>
          <a:ln/>
        </p:spPr>
        <p:txBody>
          <a:bodyPr wrap="none" lIns="0" tIns="0" rIns="0" bIns="0" rtlCol="0" anchor="t"/>
          <a:lstStyle/>
          <a:p>
            <a:pPr marL="0" indent="0" algn="l">
              <a:lnSpc>
                <a:spcPts val="1900"/>
              </a:lnSpc>
              <a:buNone/>
            </a:pP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4538</Words>
  <Application>Microsoft Office PowerPoint</Application>
  <PresentationFormat>Personalizado</PresentationFormat>
  <Paragraphs>403</Paragraphs>
  <Slides>81</Slides>
  <Notes>81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81</vt:i4>
      </vt:variant>
    </vt:vector>
  </HeadingPairs>
  <TitlesOfParts>
    <vt:vector size="85" baseType="lpstr">
      <vt:lpstr>Raleway Light</vt:lpstr>
      <vt:lpstr>Arial</vt:lpstr>
      <vt:lpstr>Raleway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Xavi Rv Belmont</cp:lastModifiedBy>
  <cp:revision>1</cp:revision>
  <dcterms:created xsi:type="dcterms:W3CDTF">2025-06-23T20:01:05Z</dcterms:created>
  <dcterms:modified xsi:type="dcterms:W3CDTF">2025-06-23T20:09:25Z</dcterms:modified>
</cp:coreProperties>
</file>