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357" r:id="rId3"/>
    <p:sldId id="288" r:id="rId4"/>
    <p:sldId id="257" r:id="rId5"/>
    <p:sldId id="333" r:id="rId6"/>
    <p:sldId id="360" r:id="rId7"/>
    <p:sldId id="301" r:id="rId8"/>
    <p:sldId id="302" r:id="rId9"/>
    <p:sldId id="303" r:id="rId10"/>
    <p:sldId id="304" r:id="rId11"/>
    <p:sldId id="305" r:id="rId12"/>
    <p:sldId id="289" r:id="rId13"/>
    <p:sldId id="279" r:id="rId14"/>
    <p:sldId id="280" r:id="rId15"/>
    <p:sldId id="281" r:id="rId16"/>
    <p:sldId id="282" r:id="rId17"/>
    <p:sldId id="283" r:id="rId18"/>
    <p:sldId id="284" r:id="rId19"/>
    <p:sldId id="300" r:id="rId20"/>
    <p:sldId id="294" r:id="rId21"/>
    <p:sldId id="295" r:id="rId22"/>
    <p:sldId id="296" r:id="rId23"/>
    <p:sldId id="297" r:id="rId24"/>
    <p:sldId id="298" r:id="rId25"/>
    <p:sldId id="299" r:id="rId26"/>
    <p:sldId id="306" r:id="rId27"/>
    <p:sldId id="307" r:id="rId28"/>
    <p:sldId id="308" r:id="rId29"/>
    <p:sldId id="309" r:id="rId30"/>
    <p:sldId id="310" r:id="rId31"/>
    <p:sldId id="359" r:id="rId32"/>
    <p:sldId id="311" r:id="rId33"/>
    <p:sldId id="312" r:id="rId34"/>
    <p:sldId id="313" r:id="rId35"/>
    <p:sldId id="314" r:id="rId36"/>
    <p:sldId id="315" r:id="rId37"/>
    <p:sldId id="316" r:id="rId38"/>
    <p:sldId id="343" r:id="rId39"/>
    <p:sldId id="317" r:id="rId40"/>
    <p:sldId id="318" r:id="rId41"/>
    <p:sldId id="319" r:id="rId42"/>
    <p:sldId id="328" r:id="rId43"/>
    <p:sldId id="329" r:id="rId44"/>
    <p:sldId id="330" r:id="rId45"/>
    <p:sldId id="331" r:id="rId46"/>
    <p:sldId id="332" r:id="rId47"/>
    <p:sldId id="338" r:id="rId48"/>
    <p:sldId id="337" r:id="rId49"/>
    <p:sldId id="321" r:id="rId50"/>
    <p:sldId id="323" r:id="rId51"/>
    <p:sldId id="324" r:id="rId52"/>
    <p:sldId id="264" r:id="rId53"/>
    <p:sldId id="266" r:id="rId54"/>
    <p:sldId id="342" r:id="rId55"/>
    <p:sldId id="340" r:id="rId56"/>
    <p:sldId id="341" r:id="rId57"/>
    <p:sldId id="391" r:id="rId58"/>
    <p:sldId id="392" r:id="rId59"/>
    <p:sldId id="393" r:id="rId60"/>
    <p:sldId id="358" r:id="rId61"/>
    <p:sldId id="344" r:id="rId62"/>
    <p:sldId id="361" r:id="rId63"/>
    <p:sldId id="362" r:id="rId64"/>
    <p:sldId id="363" r:id="rId65"/>
    <p:sldId id="364" r:id="rId66"/>
    <p:sldId id="365" r:id="rId67"/>
    <p:sldId id="366" r:id="rId68"/>
    <p:sldId id="367" r:id="rId69"/>
    <p:sldId id="368" r:id="rId70"/>
    <p:sldId id="369" r:id="rId71"/>
    <p:sldId id="370" r:id="rId72"/>
    <p:sldId id="371" r:id="rId73"/>
    <p:sldId id="372" r:id="rId74"/>
    <p:sldId id="373" r:id="rId75"/>
    <p:sldId id="374" r:id="rId76"/>
    <p:sldId id="375" r:id="rId77"/>
    <p:sldId id="376" r:id="rId78"/>
    <p:sldId id="377" r:id="rId79"/>
    <p:sldId id="378" r:id="rId80"/>
    <p:sldId id="379" r:id="rId81"/>
    <p:sldId id="380" r:id="rId82"/>
    <p:sldId id="381" r:id="rId83"/>
    <p:sldId id="382" r:id="rId84"/>
    <p:sldId id="383" r:id="rId85"/>
    <p:sldId id="384" r:id="rId86"/>
    <p:sldId id="385" r:id="rId87"/>
    <p:sldId id="386" r:id="rId88"/>
    <p:sldId id="387" r:id="rId89"/>
    <p:sldId id="388" r:id="rId90"/>
    <p:sldId id="389" r:id="rId91"/>
    <p:sldId id="390" r:id="rId92"/>
    <p:sldId id="258" r:id="rId93"/>
    <p:sldId id="334" r:id="rId94"/>
    <p:sldId id="335" r:id="rId95"/>
    <p:sldId id="394" r:id="rId9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750" autoAdjust="0"/>
    <p:restoredTop sz="94660"/>
  </p:normalViewPr>
  <p:slideViewPr>
    <p:cSldViewPr snapToGrid="0">
      <p:cViewPr varScale="1">
        <p:scale>
          <a:sx n="110" d="100"/>
          <a:sy n="110" d="100"/>
        </p:scale>
        <p:origin x="126"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2611808" y="3428998"/>
            <a:ext cx="5518066" cy="2268559"/>
          </a:xfrm>
        </p:spPr>
        <p:txBody>
          <a:bodyPr anchor="t">
            <a:normAutofit/>
          </a:bodyPr>
          <a:lstStyle>
            <a:lvl1pPr algn="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2772274" y="2268786"/>
            <a:ext cx="5357600" cy="1160213"/>
          </a:xfrm>
        </p:spPr>
        <p:txBody>
          <a:bodyPr tIns="0" anchor="b">
            <a:normAutofit/>
          </a:bodyPr>
          <a:lstStyle>
            <a:lvl1pPr marL="0" indent="0" algn="r">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9AB3A824-1A51-4B26-AD58-A6D8E14F6C04}" type="datetimeFigureOut">
              <a:rPr lang="en-US" dirty="0"/>
              <a:t>7/13/2020</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rIns="45720"/>
          <a:lstStyle/>
          <a:p>
            <a:fld id="{6D22F896-40B5-4ADD-8801-0D06FADFA095}" type="slidenum">
              <a:rPr lang="en-US" dirty="0"/>
              <a:t>‹#›</a:t>
            </a:fld>
            <a:endParaRPr lang="en-US" dirty="0"/>
          </a:p>
        </p:txBody>
      </p:sp>
      <p:sp>
        <p:nvSpPr>
          <p:cNvPr id="13" name="TextBox 12"/>
          <p:cNvSpPr txBox="1"/>
          <p:nvPr/>
        </p:nvSpPr>
        <p:spPr>
          <a:xfrm>
            <a:off x="2191282" y="3262852"/>
            <a:ext cx="415636" cy="461665"/>
          </a:xfrm>
          <a:prstGeom prst="rect">
            <a:avLst/>
          </a:prstGeom>
          <a:noFill/>
        </p:spPr>
        <p:txBody>
          <a:bodyPr wrap="square" rtlCol="0">
            <a:spAutoFit/>
          </a:bodyPr>
          <a:lstStyle/>
          <a:p>
            <a:pPr algn="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14" name="Rectangle 1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a:off x="2194236"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11808" y="808056"/>
            <a:ext cx="7954091" cy="1077229"/>
          </a:xfrm>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D857E33E-8B18-4087-B112-809917729534}" type="datetimeFigureOut">
              <a:rPr lang="en-US" dirty="0"/>
              <a:t>7/13/2020</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15" name="Rectangle 1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rot="5400000">
            <a:off x="10337141" y="416061"/>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Vertical Title 1"/>
          <p:cNvSpPr>
            <a:spLocks noGrp="1"/>
          </p:cNvSpPr>
          <p:nvPr>
            <p:ph type="title" orient="vert"/>
          </p:nvPr>
        </p:nvSpPr>
        <p:spPr>
          <a:xfrm>
            <a:off x="9239380" y="805818"/>
            <a:ext cx="1326519" cy="5244126"/>
          </a:xfrm>
        </p:spPr>
        <p:txBody>
          <a:bodyPr vert="eaVert"/>
          <a:lstStyle>
            <a:lvl1pPr algn="l">
              <a:defRPr/>
            </a:lvl1p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2608751" y="970410"/>
            <a:ext cx="6466903" cy="5079534"/>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D3FFE419-2371-464F-8239-3959401C3561}" type="datetimeFigureOut">
              <a:rPr lang="en-US" dirty="0"/>
              <a:t>7/13/2020</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9" name="Rectangle 2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nchor="ct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97D162C4-EDD9-4389-A98B-B87ECEA2A816}" type="datetimeFigureOut">
              <a:rPr lang="en-US" dirty="0"/>
              <a:t>7/13/2020</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
        <p:nvSpPr>
          <p:cNvPr id="7" name="TextBox 6"/>
          <p:cNvSpPr txBox="1"/>
          <p:nvPr/>
        </p:nvSpPr>
        <p:spPr>
          <a:xfrm>
            <a:off x="2194943"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4" name="Rectangle 2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Box 10"/>
          <p:cNvSpPr txBox="1"/>
          <p:nvPr/>
        </p:nvSpPr>
        <p:spPr>
          <a:xfrm>
            <a:off x="2191843" y="296258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3147254"/>
            <a:ext cx="7956560" cy="1424746"/>
          </a:xfrm>
        </p:spPr>
        <p:txBody>
          <a:bodyPr anchor="t">
            <a:normAutofit/>
          </a:bodyPr>
          <a:lstStyle>
            <a:lvl1pPr algn="r">
              <a:defRPr sz="32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2773968" y="2268786"/>
            <a:ext cx="7791931" cy="878468"/>
          </a:xfrm>
        </p:spPr>
        <p:txBody>
          <a:bodyPr tIns="0" anchor="b">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fld id="{3E5059C3-6A89-4494-99FF-5A4D6FFD50EB}" type="datetimeFigureOut">
              <a:rPr lang="en-US" dirty="0"/>
              <a:t>7/13/2020</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6" name="Rectangle 25"/>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609873" y="805817"/>
            <a:ext cx="7950984" cy="1081705"/>
          </a:xfrm>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2605374" y="2052116"/>
            <a:ext cx="3891960" cy="399782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666636" y="2052114"/>
            <a:ext cx="3894222" cy="3997829"/>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CA954B2F-12DE-47F5-8894-472B206D2E1E}" type="datetimeFigureOut">
              <a:rPr lang="en-US" dirty="0"/>
              <a:t>7/13/2020</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0" name="TextBox 9"/>
          <p:cNvSpPr txBox="1"/>
          <p:nvPr/>
        </p:nvSpPr>
        <p:spPr>
          <a:xfrm>
            <a:off x="2196172" y="641223"/>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0" name="Rectangle 19"/>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TextBox 11"/>
          <p:cNvSpPr txBox="1"/>
          <p:nvPr/>
        </p:nvSpPr>
        <p:spPr>
          <a:xfrm>
            <a:off x="2193650" y="636424"/>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805818"/>
            <a:ext cx="7956560" cy="1078348"/>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2609285" y="2052115"/>
            <a:ext cx="3896467"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Content Placeholder 3"/>
          <p:cNvSpPr>
            <a:spLocks noGrp="1"/>
          </p:cNvSpPr>
          <p:nvPr>
            <p:ph sz="half" idx="2"/>
          </p:nvPr>
        </p:nvSpPr>
        <p:spPr>
          <a:xfrm>
            <a:off x="2609285" y="2851331"/>
            <a:ext cx="3893623" cy="3071434"/>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666634" y="2052115"/>
            <a:ext cx="3899798"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Content Placeholder 5"/>
          <p:cNvSpPr>
            <a:spLocks noGrp="1"/>
          </p:cNvSpPr>
          <p:nvPr>
            <p:ph sz="quarter" idx="4"/>
          </p:nvPr>
        </p:nvSpPr>
        <p:spPr>
          <a:xfrm>
            <a:off x="6666635" y="2851331"/>
            <a:ext cx="3899798" cy="3071434"/>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3F30E46F-7819-4ACF-B48B-48222C2ACC88}" type="datetimeFigureOut">
              <a:rPr lang="en-US" dirty="0"/>
              <a:t>7/13/2020</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13" name="Rectangle 12"/>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1FAF3416-4057-4DAA-829D-4CA07428D088}" type="datetimeFigureOut">
              <a:rPr lang="en-US" dirty="0"/>
              <a:t>7/13/2020</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
        <p:nvSpPr>
          <p:cNvPr id="8" name="TextBox 7"/>
          <p:cNvSpPr txBox="1"/>
          <p:nvPr/>
        </p:nvSpPr>
        <p:spPr>
          <a:xfrm>
            <a:off x="2196172" y="64122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12" name="Rectangle 11"/>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921D9284-D300-4297-87F7-E791DCC15DB1}" type="datetimeFigureOut">
              <a:rPr lang="en-US" dirty="0"/>
              <a:t>7/13/2020</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5" name="Rectangle 2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TextBox 9"/>
          <p:cNvSpPr txBox="1"/>
          <p:nvPr/>
        </p:nvSpPr>
        <p:spPr>
          <a:xfrm>
            <a:off x="1554154"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0323" y="1282451"/>
            <a:ext cx="2664361" cy="1903241"/>
          </a:xfrm>
        </p:spPr>
        <p:txBody>
          <a:bodyPr anchor="b">
            <a:normAutofit/>
          </a:bodyPr>
          <a:lstStyle>
            <a:lvl1pPr algn="l">
              <a:defRPr sz="24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20154" y="805818"/>
            <a:ext cx="5446278" cy="5244126"/>
          </a:xfrm>
        </p:spPr>
        <p:txBody>
          <a:bodyPr anchor="ct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1970322" y="3186154"/>
            <a:ext cx="2664361" cy="2386397"/>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37D525BB-DA17-4BA0-B3C8-3AC3ABC827E6}" type="datetimeFigureOut">
              <a:rPr lang="en-US" dirty="0"/>
              <a:t>7/13/2020</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19" name="Rectangle 1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6747062" y="3229"/>
            <a:ext cx="4629734" cy="6858000"/>
          </a:xfr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dirty="0"/>
              <a:t>Haga clic en el icono para agregar una imagen</a:t>
            </a:r>
            <a:endParaRPr lang="en-US" dirty="0"/>
          </a:p>
        </p:txBody>
      </p:sp>
      <p:sp>
        <p:nvSpPr>
          <p:cNvPr id="10" name="TextBox 9"/>
          <p:cNvSpPr txBox="1"/>
          <p:nvPr/>
        </p:nvSpPr>
        <p:spPr>
          <a:xfrm>
            <a:off x="1554686"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1241" y="1282452"/>
            <a:ext cx="3970986" cy="1900473"/>
          </a:xfrm>
        </p:spPr>
        <p:txBody>
          <a:bodyPr anchor="b">
            <a:normAutofit/>
          </a:bodyPr>
          <a:lstStyle>
            <a:lvl1pPr algn="l">
              <a:defRPr sz="320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1970322" y="3182928"/>
            <a:ext cx="3971874" cy="2386394"/>
          </a:xfrm>
        </p:spPr>
        <p:txBody>
          <a:bodyPr>
            <a:normAutofit/>
          </a:bodyPr>
          <a:lstStyle>
            <a:lvl1pPr marL="0" indent="0" algn="l">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B16C4C9A-3960-41CF-A4E9-2A8FB932454B}" type="datetimeFigureOut">
              <a:rPr lang="en-US" dirty="0"/>
              <a:t>7/13/2020</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8" name="Picture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5" name="Picture 1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8" name="Rectangle 7"/>
          <p:cNvSpPr/>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611808" y="808056"/>
            <a:ext cx="7958331" cy="1077229"/>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2773599" y="2052116"/>
            <a:ext cx="7796540" cy="399782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Eigth level</a:t>
            </a:r>
          </a:p>
          <a:p>
            <a:pPr lvl="8"/>
            <a:r>
              <a:rPr lang="en-US" dirty="0"/>
              <a:t>Ninth level</a:t>
            </a:r>
          </a:p>
        </p:txBody>
      </p:sp>
      <p:sp>
        <p:nvSpPr>
          <p:cNvPr id="4" name="Date Placeholder 3"/>
          <p:cNvSpPr>
            <a:spLocks noGrp="1"/>
          </p:cNvSpPr>
          <p:nvPr>
            <p:ph type="dt" sz="half" idx="2"/>
          </p:nvPr>
        </p:nvSpPr>
        <p:spPr>
          <a:xfrm rot="5400000">
            <a:off x="-810065" y="5270604"/>
            <a:ext cx="2662729" cy="182880"/>
          </a:xfrm>
          <a:prstGeom prst="rect">
            <a:avLst/>
          </a:prstGeom>
        </p:spPr>
        <p:txBody>
          <a:bodyPr vert="horz" lIns="91440" tIns="18288" rIns="91440" bIns="45720" rtlCol="0" anchor="t"/>
          <a:lstStyle>
            <a:lvl1pPr algn="r">
              <a:defRPr sz="800">
                <a:solidFill>
                  <a:schemeClr val="tx1">
                    <a:tint val="75000"/>
                  </a:schemeClr>
                </a:solidFill>
                <a:latin typeface="+mn-lt"/>
              </a:defRPr>
            </a:lvl1pPr>
          </a:lstStyle>
          <a:p>
            <a:fld id="{3CBC1C18-307B-4F68-A007-B5B542270E8D}" type="datetimeFigureOut">
              <a:rPr lang="en-US" dirty="0"/>
              <a:t>7/13/2020</a:t>
            </a:fld>
            <a:endParaRPr lang="en-US" dirty="0"/>
          </a:p>
        </p:txBody>
      </p:sp>
      <p:sp>
        <p:nvSpPr>
          <p:cNvPr id="5" name="Footer Placeholder 4"/>
          <p:cNvSpPr>
            <a:spLocks noGrp="1"/>
          </p:cNvSpPr>
          <p:nvPr>
            <p:ph type="ftr" sz="quarter" idx="3"/>
          </p:nvPr>
        </p:nvSpPr>
        <p:spPr>
          <a:xfrm rot="5400000">
            <a:off x="-2237130" y="3661144"/>
            <a:ext cx="5885352" cy="179176"/>
          </a:xfrm>
          <a:prstGeom prst="rect">
            <a:avLst/>
          </a:prstGeom>
        </p:spPr>
        <p:txBody>
          <a:bodyPr vert="horz" lIns="91440" tIns="45720" rIns="91440" bIns="18288" rtlCol="0" anchor="b"/>
          <a:lstStyle>
            <a:lvl1pPr algn="r">
              <a:defRPr sz="800">
                <a:solidFill>
                  <a:schemeClr val="tx1">
                    <a:tint val="75000"/>
                  </a:schemeClr>
                </a:solidFill>
              </a:defRPr>
            </a:lvl1pPr>
          </a:lstStyle>
          <a:p>
            <a:r>
              <a:rPr lang="en-US" dirty="0"/>
              <a:t>
              </a:t>
            </a:r>
          </a:p>
        </p:txBody>
      </p:sp>
      <p:sp>
        <p:nvSpPr>
          <p:cNvPr id="6" name="Slide Number Placeholder 5"/>
          <p:cNvSpPr>
            <a:spLocks noGrp="1"/>
          </p:cNvSpPr>
          <p:nvPr>
            <p:ph type="sldNum" sz="quarter" idx="4"/>
          </p:nvPr>
        </p:nvSpPr>
        <p:spPr>
          <a:xfrm>
            <a:off x="158407" y="164592"/>
            <a:ext cx="636727" cy="322851"/>
          </a:xfrm>
          <a:prstGeom prst="rect">
            <a:avLst/>
          </a:prstGeom>
        </p:spPr>
        <p:txBody>
          <a:bodyPr vert="horz" lIns="91440" tIns="45720" rIns="45720" bIns="45720" rtlCol="0" anchor="ctr"/>
          <a:lstStyle>
            <a:lvl1pPr algn="r">
              <a:defRPr sz="1800">
                <a:solidFill>
                  <a:schemeClr val="tx1">
                    <a:tint val="75000"/>
                  </a:schemeClr>
                </a:solidFill>
              </a:defRPr>
            </a:lvl1pPr>
          </a:lstStyle>
          <a:p>
            <a:fld id="{6D22F896-40B5-4ADD-8801-0D06FADFA095}" type="slidenum">
              <a:rPr lang="en-US" dirty="0"/>
              <a:pPr/>
              <a:t>‹#›</a:t>
            </a:fld>
            <a:endParaRPr lang="en-US" dirty="0"/>
          </a:p>
        </p:txBody>
      </p:sp>
      <p:sp>
        <p:nvSpPr>
          <p:cNvPr id="57" name="Rectangle 56"/>
          <p:cNvSpPr/>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r" defTabSz="914400" rtl="0" eaLnBrk="1" latinLnBrk="0" hangingPunct="1">
        <a:lnSpc>
          <a:spcPct val="90000"/>
        </a:lnSpc>
        <a:spcBef>
          <a:spcPct val="0"/>
        </a:spcBef>
        <a:buNone/>
        <a:defRPr sz="3400" b="0" i="0" kern="1200" cap="none">
          <a:solidFill>
            <a:schemeClr val="tx1"/>
          </a:solidFill>
          <a:effectLst/>
          <a:latin typeface="+mj-lt"/>
          <a:ea typeface="+mj-ea"/>
          <a:cs typeface="+mj-cs"/>
        </a:defRPr>
      </a:lvl1pPr>
    </p:titleStyle>
    <p:body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5.png"/></Relationships>
</file>

<file path=ppt/slides/_rels/slide39.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6.gi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7.gi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9.gi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programacasasegura.org/mx/cuantos-incendios-se-generan-por-un-cortocircuito/" TargetMode="External"/><Relationship Id="rId7" Type="http://schemas.openxmlformats.org/officeDocument/2006/relationships/hyperlink" Target="https://es.gizmodo.com/5-maneras-muy-poco-convencionales-de-apagar-la-llama-de-1758450243" TargetMode="External"/><Relationship Id="rId2" Type="http://schemas.openxmlformats.org/officeDocument/2006/relationships/hyperlink" Target="http://cidbimena.desastres.hn/docum/ops/libros/manualextintores.pdf" TargetMode="External"/><Relationship Id="rId1" Type="http://schemas.openxmlformats.org/officeDocument/2006/relationships/slideLayout" Target="../slideLayouts/slideLayout2.xml"/><Relationship Id="rId6" Type="http://schemas.openxmlformats.org/officeDocument/2006/relationships/hyperlink" Target="https://www.aprendemergencias.es/incendios/teor%C3%ADa-del-fuego/" TargetMode="External"/><Relationship Id="rId5" Type="http://schemas.openxmlformats.org/officeDocument/2006/relationships/hyperlink" Target="https://www.gestiopolis.com/incendios-y-triangulo-de-fuego-en-seguridad-industrial/" TargetMode="External"/><Relationship Id="rId4" Type="http://schemas.openxmlformats.org/officeDocument/2006/relationships/hyperlink" Target="https://gifimage.net/incendio-gif-7/" TargetMode="External"/></Relationships>
</file>

<file path=ppt/slides/_rels/slide58.xml.rels><?xml version="1.0" encoding="UTF-8" standalone="yes"?>
<Relationships xmlns="http://schemas.openxmlformats.org/package/2006/relationships"><Relationship Id="rId8" Type="http://schemas.openxmlformats.org/officeDocument/2006/relationships/hyperlink" Target="https://www.gifmania.com/Gif-Animados-Objetos/Imagenes-Material-de-Oficina/Extintores/" TargetMode="External"/><Relationship Id="rId3" Type="http://schemas.openxmlformats.org/officeDocument/2006/relationships/hyperlink" Target="https://www.pinterest.com.mx/pin/419538521517116360/?lp=true" TargetMode="External"/><Relationship Id="rId7" Type="http://schemas.openxmlformats.org/officeDocument/2006/relationships/hyperlink" Target="https://safetydepot.com.mx/products/cartel-ruta-de-evacuacion-derecha" TargetMode="External"/><Relationship Id="rId2" Type="http://schemas.openxmlformats.org/officeDocument/2006/relationships/hyperlink" Target="https://co.pinterest.com/pin/321796335854329778/" TargetMode="External"/><Relationship Id="rId1" Type="http://schemas.openxmlformats.org/officeDocument/2006/relationships/slideLayout" Target="../slideLayouts/slideLayout2.xml"/><Relationship Id="rId6" Type="http://schemas.openxmlformats.org/officeDocument/2006/relationships/hyperlink" Target="http://matafuegosomar.com/informacion.html" TargetMode="External"/><Relationship Id="rId5" Type="http://schemas.openxmlformats.org/officeDocument/2006/relationships/hyperlink" Target="http://www.extintoresnumancia.com/fuego-tipo-a.html" TargetMode="External"/><Relationship Id="rId4" Type="http://schemas.openxmlformats.org/officeDocument/2006/relationships/hyperlink" Target="https://es.gizmodo.com/como-funcionan-por-dentro-los-fuegos-artificiales-y-p-1796618771" TargetMode="External"/><Relationship Id="rId9" Type="http://schemas.openxmlformats.org/officeDocument/2006/relationships/hyperlink" Target="http://www.cursosinea.conevyt.org.mx/cursos/ptt/indice/revista/revpag34.htm" TargetMode="External"/></Relationships>
</file>

<file path=ppt/slides/_rels/slide59.xml.rels><?xml version="1.0" encoding="UTF-8" standalone="yes"?>
<Relationships xmlns="http://schemas.openxmlformats.org/package/2006/relationships"><Relationship Id="rId8" Type="http://schemas.openxmlformats.org/officeDocument/2006/relationships/hyperlink" Target="https://www.youtube.com/watch?v=pCbzFMc9GqI" TargetMode="External"/><Relationship Id="rId3" Type="http://schemas.openxmlformats.org/officeDocument/2006/relationships/hyperlink" Target="https://uplocks.com/blogs/analisis/tipos-de-extintores-de-fuego-y-su-uso-segun-las-clases-de-fuego" TargetMode="External"/><Relationship Id="rId7" Type="http://schemas.openxmlformats.org/officeDocument/2006/relationships/hyperlink" Target="https://vinssa.com/extintor-portatil-cold-fire-de-acero-inoxidable-6-litros" TargetMode="External"/><Relationship Id="rId2" Type="http://schemas.openxmlformats.org/officeDocument/2006/relationships/hyperlink" Target="https://gfycat.com/ambitiousdenseblackandtancoonhound" TargetMode="External"/><Relationship Id="rId1" Type="http://schemas.openxmlformats.org/officeDocument/2006/relationships/slideLayout" Target="../slideLayouts/slideLayout2.xml"/><Relationship Id="rId6" Type="http://schemas.openxmlformats.org/officeDocument/2006/relationships/hyperlink" Target="http://www.actiweb.es/fueg911/uso_y_manejo_del_extintor.html" TargetMode="External"/><Relationship Id="rId5" Type="http://schemas.openxmlformats.org/officeDocument/2006/relationships/hyperlink" Target="http://extintorescordoba.blogspot.com/2015/05/la-estafa-del-extintor-se-llama-extin.html" TargetMode="External"/><Relationship Id="rId4" Type="http://schemas.openxmlformats.org/officeDocument/2006/relationships/hyperlink" Target="https://www.youtube.com/watch?v=inRCElJM7Ic" TargetMode="External"/><Relationship Id="rId9" Type="http://schemas.openxmlformats.org/officeDocument/2006/relationships/hyperlink" Target="https://www.youtube.com/watch?v=4E4AlOkxTfk"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52.gi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hyperlink" Target="http://programacasasegura.org/mx/cuantos-incendios-se-generan-por-un-cortocircuito/" TargetMode="External"/><Relationship Id="rId7" Type="http://schemas.openxmlformats.org/officeDocument/2006/relationships/hyperlink" Target="https://es.gizmodo.com/5-maneras-muy-poco-convencionales-de-apagar-la-llama-de-1758450243" TargetMode="External"/><Relationship Id="rId2" Type="http://schemas.openxmlformats.org/officeDocument/2006/relationships/hyperlink" Target="http://cidbimena.desastres.hn/docum/ops/libros/manualextintores.pdf" TargetMode="External"/><Relationship Id="rId1" Type="http://schemas.openxmlformats.org/officeDocument/2006/relationships/slideLayout" Target="../slideLayouts/slideLayout2.xml"/><Relationship Id="rId6" Type="http://schemas.openxmlformats.org/officeDocument/2006/relationships/hyperlink" Target="https://www.aprendemergencias.es/incendios/teor%C3%ADa-del-fuego/" TargetMode="External"/><Relationship Id="rId5" Type="http://schemas.openxmlformats.org/officeDocument/2006/relationships/hyperlink" Target="https://www.gestiopolis.com/incendios-y-triangulo-de-fuego-en-seguridad-industrial/" TargetMode="External"/><Relationship Id="rId4" Type="http://schemas.openxmlformats.org/officeDocument/2006/relationships/hyperlink" Target="https://gifimage.net/incendio-gif-7/" TargetMode="External"/></Relationships>
</file>

<file path=ppt/slides/_rels/slide93.xml.rels><?xml version="1.0" encoding="UTF-8" standalone="yes"?>
<Relationships xmlns="http://schemas.openxmlformats.org/package/2006/relationships"><Relationship Id="rId8" Type="http://schemas.openxmlformats.org/officeDocument/2006/relationships/hyperlink" Target="https://www.gifmania.com/Gif-Animados-Objetos/Imagenes-Material-de-Oficina/Extintores/" TargetMode="External"/><Relationship Id="rId3" Type="http://schemas.openxmlformats.org/officeDocument/2006/relationships/hyperlink" Target="https://www.pinterest.com.mx/pin/419538521517116360/?lp=true" TargetMode="External"/><Relationship Id="rId7" Type="http://schemas.openxmlformats.org/officeDocument/2006/relationships/hyperlink" Target="https://safetydepot.com.mx/products/cartel-ruta-de-evacuacion-derecha" TargetMode="External"/><Relationship Id="rId2" Type="http://schemas.openxmlformats.org/officeDocument/2006/relationships/hyperlink" Target="https://co.pinterest.com/pin/321796335854329778/" TargetMode="External"/><Relationship Id="rId1" Type="http://schemas.openxmlformats.org/officeDocument/2006/relationships/slideLayout" Target="../slideLayouts/slideLayout2.xml"/><Relationship Id="rId6" Type="http://schemas.openxmlformats.org/officeDocument/2006/relationships/hyperlink" Target="http://matafuegosomar.com/informacion.html" TargetMode="External"/><Relationship Id="rId5" Type="http://schemas.openxmlformats.org/officeDocument/2006/relationships/hyperlink" Target="http://www.extintoresnumancia.com/fuego-tipo-a.html" TargetMode="External"/><Relationship Id="rId4" Type="http://schemas.openxmlformats.org/officeDocument/2006/relationships/hyperlink" Target="https://es.gizmodo.com/como-funcionan-por-dentro-los-fuegos-artificiales-y-p-1796618771" TargetMode="External"/><Relationship Id="rId9" Type="http://schemas.openxmlformats.org/officeDocument/2006/relationships/hyperlink" Target="http://www.cursosinea.conevyt.org.mx/cursos/ptt/indice/revista/revpag34.htm" TargetMode="External"/></Relationships>
</file>

<file path=ppt/slides/_rels/slide94.xml.rels><?xml version="1.0" encoding="UTF-8" standalone="yes"?>
<Relationships xmlns="http://schemas.openxmlformats.org/package/2006/relationships"><Relationship Id="rId8" Type="http://schemas.openxmlformats.org/officeDocument/2006/relationships/hyperlink" Target="https://www.youtube.com/watch?v=pCbzFMc9GqI" TargetMode="External"/><Relationship Id="rId3" Type="http://schemas.openxmlformats.org/officeDocument/2006/relationships/hyperlink" Target="https://uplocks.com/blogs/analisis/tipos-de-extintores-de-fuego-y-su-uso-segun-las-clases-de-fuego" TargetMode="External"/><Relationship Id="rId7" Type="http://schemas.openxmlformats.org/officeDocument/2006/relationships/hyperlink" Target="https://vinssa.com/extintor-portatil-cold-fire-de-acero-inoxidable-6-litros" TargetMode="External"/><Relationship Id="rId2" Type="http://schemas.openxmlformats.org/officeDocument/2006/relationships/hyperlink" Target="https://gfycat.com/ambitiousdenseblackandtancoonhound" TargetMode="External"/><Relationship Id="rId1" Type="http://schemas.openxmlformats.org/officeDocument/2006/relationships/slideLayout" Target="../slideLayouts/slideLayout2.xml"/><Relationship Id="rId6" Type="http://schemas.openxmlformats.org/officeDocument/2006/relationships/hyperlink" Target="http://www.actiweb.es/fueg911/uso_y_manejo_del_extintor.html" TargetMode="External"/><Relationship Id="rId5" Type="http://schemas.openxmlformats.org/officeDocument/2006/relationships/hyperlink" Target="http://extintorescordoba.blogspot.com/2015/05/la-estafa-del-extintor-se-llama-extin.html" TargetMode="External"/><Relationship Id="rId4" Type="http://schemas.openxmlformats.org/officeDocument/2006/relationships/hyperlink" Target="https://www.youtube.com/watch?v=inRCElJM7Ic" TargetMode="External"/><Relationship Id="rId9" Type="http://schemas.openxmlformats.org/officeDocument/2006/relationships/hyperlink" Target="https://www.youtube.com/watch?v=4E4AlOkxTfk" TargetMode="Externa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F4C868-F30A-491B-B9A0-D885F846F1CA}"/>
              </a:ext>
            </a:extLst>
          </p:cNvPr>
          <p:cNvSpPr>
            <a:spLocks noGrp="1"/>
          </p:cNvSpPr>
          <p:nvPr>
            <p:ph type="ctrTitle"/>
          </p:nvPr>
        </p:nvSpPr>
        <p:spPr/>
        <p:txBody>
          <a:bodyPr>
            <a:normAutofit fontScale="90000"/>
          </a:bodyPr>
          <a:lstStyle/>
          <a:p>
            <a:r>
              <a:rPr lang="es-MX" dirty="0"/>
              <a:t>Protección de  Planta. Uso y Manejo de extintores</a:t>
            </a:r>
          </a:p>
        </p:txBody>
      </p:sp>
      <p:sp>
        <p:nvSpPr>
          <p:cNvPr id="3" name="Subtítulo 2">
            <a:extLst>
              <a:ext uri="{FF2B5EF4-FFF2-40B4-BE49-F238E27FC236}">
                <a16:creationId xmlns:a16="http://schemas.microsoft.com/office/drawing/2014/main" id="{7014D481-D691-40AD-8199-05E79AE1E71C}"/>
              </a:ext>
            </a:extLst>
          </p:cNvPr>
          <p:cNvSpPr>
            <a:spLocks noGrp="1"/>
          </p:cNvSpPr>
          <p:nvPr>
            <p:ph type="subTitle" idx="1"/>
          </p:nvPr>
        </p:nvSpPr>
        <p:spPr/>
        <p:txBody>
          <a:bodyPr/>
          <a:lstStyle/>
          <a:p>
            <a:r>
              <a:rPr lang="en-US" dirty="0"/>
              <a:t>Instructor: Andres Cavezza, M.S.M.E, M.B.A, P.E, P.M.P.</a:t>
            </a:r>
          </a:p>
          <a:p>
            <a:endParaRPr lang="es-MX" dirty="0"/>
          </a:p>
        </p:txBody>
      </p:sp>
    </p:spTree>
    <p:extLst>
      <p:ext uri="{BB962C8B-B14F-4D97-AF65-F5344CB8AC3E}">
        <p14:creationId xmlns:p14="http://schemas.microsoft.com/office/powerpoint/2010/main" val="24225413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68EEDA-1496-4C73-80BD-1D282A96688E}"/>
              </a:ext>
            </a:extLst>
          </p:cNvPr>
          <p:cNvSpPr>
            <a:spLocks noGrp="1"/>
          </p:cNvSpPr>
          <p:nvPr>
            <p:ph type="title"/>
          </p:nvPr>
        </p:nvSpPr>
        <p:spPr/>
        <p:txBody>
          <a:bodyPr/>
          <a:lstStyle/>
          <a:p>
            <a:r>
              <a:rPr lang="es-MX" i="1" dirty="0"/>
              <a:t>Oxígeno (Agente Oxidante) </a:t>
            </a:r>
            <a:br>
              <a:rPr lang="es-MX" dirty="0"/>
            </a:br>
            <a:endParaRPr lang="es-MX" dirty="0"/>
          </a:p>
        </p:txBody>
      </p:sp>
      <p:sp>
        <p:nvSpPr>
          <p:cNvPr id="3" name="Marcador de contenido 2">
            <a:extLst>
              <a:ext uri="{FF2B5EF4-FFF2-40B4-BE49-F238E27FC236}">
                <a16:creationId xmlns:a16="http://schemas.microsoft.com/office/drawing/2014/main" id="{8DC870AC-87BF-4ED0-8F61-384A6640C858}"/>
              </a:ext>
            </a:extLst>
          </p:cNvPr>
          <p:cNvSpPr>
            <a:spLocks noGrp="1"/>
          </p:cNvSpPr>
          <p:nvPr>
            <p:ph idx="1"/>
          </p:nvPr>
        </p:nvSpPr>
        <p:spPr>
          <a:xfrm>
            <a:off x="1245589" y="1430085"/>
            <a:ext cx="5504127" cy="5223377"/>
          </a:xfrm>
        </p:spPr>
        <p:txBody>
          <a:bodyPr>
            <a:normAutofit/>
          </a:bodyPr>
          <a:lstStyle/>
          <a:p>
            <a:r>
              <a:rPr lang="es-MX" dirty="0"/>
              <a:t>“El lado oxígeno en el triángulo de fuego ha sido reemplazado en el tetraedro con el término “agente oxidante”. En la mayoría de los casos, el agente oxidante será el oxígeno que se encuentra en el aire; sin embargo, el uso del término agente oxidantes ayuda a explicar cómo algunos compuestos como el nitrato de sodio y el cloruro de potasio, que liberan su propio oxígeno durante el proceso de combustión, puede arder en un ambiente sin oxígeno.” [4]</a:t>
            </a:r>
          </a:p>
        </p:txBody>
      </p:sp>
      <p:pic>
        <p:nvPicPr>
          <p:cNvPr id="9218" name="Picture 2" descr="Resultado de imagen para vela apagandose gif">
            <a:extLst>
              <a:ext uri="{FF2B5EF4-FFF2-40B4-BE49-F238E27FC236}">
                <a16:creationId xmlns:a16="http://schemas.microsoft.com/office/drawing/2014/main" id="{CC132600-52DC-41CB-BF25-5536C7BAD2B8}"/>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749716" y="2844158"/>
            <a:ext cx="4258186" cy="2395230"/>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ADC449B0-EECA-435C-9F3D-F5FD8C0BC119}"/>
              </a:ext>
            </a:extLst>
          </p:cNvPr>
          <p:cNvSpPr txBox="1"/>
          <p:nvPr/>
        </p:nvSpPr>
        <p:spPr>
          <a:xfrm>
            <a:off x="10946411" y="5041627"/>
            <a:ext cx="372979" cy="215444"/>
          </a:xfrm>
          <a:prstGeom prst="rect">
            <a:avLst/>
          </a:prstGeom>
          <a:noFill/>
        </p:spPr>
        <p:txBody>
          <a:bodyPr wrap="square" rtlCol="0">
            <a:spAutoFit/>
          </a:bodyPr>
          <a:lstStyle/>
          <a:p>
            <a:r>
              <a:rPr lang="es-MX" sz="800" dirty="0"/>
              <a:t>[10]</a:t>
            </a:r>
          </a:p>
        </p:txBody>
      </p:sp>
    </p:spTree>
    <p:extLst>
      <p:ext uri="{BB962C8B-B14F-4D97-AF65-F5344CB8AC3E}">
        <p14:creationId xmlns:p14="http://schemas.microsoft.com/office/powerpoint/2010/main" val="9936138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41FA22C-5A2F-4A89-B808-5D59B9DCC560}"/>
              </a:ext>
            </a:extLst>
          </p:cNvPr>
          <p:cNvSpPr>
            <a:spLocks noGrp="1"/>
          </p:cNvSpPr>
          <p:nvPr>
            <p:ph type="title"/>
          </p:nvPr>
        </p:nvSpPr>
        <p:spPr>
          <a:xfrm>
            <a:off x="2505791" y="357483"/>
            <a:ext cx="7958331" cy="1077229"/>
          </a:xfrm>
        </p:spPr>
        <p:txBody>
          <a:bodyPr/>
          <a:lstStyle/>
          <a:p>
            <a:r>
              <a:rPr lang="es-MX" i="1" dirty="0"/>
              <a:t>Calor (temperatura) </a:t>
            </a:r>
            <a:br>
              <a:rPr lang="es-MX" dirty="0"/>
            </a:br>
            <a:endParaRPr lang="es-MX" dirty="0"/>
          </a:p>
        </p:txBody>
      </p:sp>
      <p:sp>
        <p:nvSpPr>
          <p:cNvPr id="3" name="Marcador de contenido 2">
            <a:extLst>
              <a:ext uri="{FF2B5EF4-FFF2-40B4-BE49-F238E27FC236}">
                <a16:creationId xmlns:a16="http://schemas.microsoft.com/office/drawing/2014/main" id="{57A96D4B-52FF-4270-ADF2-2DA13A280C88}"/>
              </a:ext>
            </a:extLst>
          </p:cNvPr>
          <p:cNvSpPr>
            <a:spLocks noGrp="1"/>
          </p:cNvSpPr>
          <p:nvPr>
            <p:ph idx="1"/>
          </p:nvPr>
        </p:nvSpPr>
        <p:spPr>
          <a:xfrm>
            <a:off x="5537499" y="938677"/>
            <a:ext cx="5159186" cy="5606716"/>
          </a:xfrm>
        </p:spPr>
        <p:txBody>
          <a:bodyPr>
            <a:normAutofit fontScale="92500" lnSpcReduction="10000"/>
          </a:bodyPr>
          <a:lstStyle/>
          <a:p>
            <a:r>
              <a:rPr lang="es-MX" dirty="0"/>
              <a:t>“Para que se inicie y continúe una combustión tiene que aumentar el nivel de energía en forma de calor, lo que desencadena un aumento en actividad molecular de la estructura química de una sustancia. La temperatura es la medida de actividad molecular dentro de una sustancia. En presencia de un agente oxidante, un combustible con un nivel de energía lo suficientemente alto puede arder. La combustión entonces continúa o renueva por si sola, siempre que se encuentren presente el calor y la energía. Los agentes que se reducen o absorben este calor disminuyen el nivel de energía necesaria para que haya combustión, resultando la extinción del fuego.” [4]</a:t>
            </a:r>
          </a:p>
        </p:txBody>
      </p:sp>
      <p:pic>
        <p:nvPicPr>
          <p:cNvPr id="10242" name="Picture 2" descr="Resultado de imagen para calor gif">
            <a:extLst>
              <a:ext uri="{FF2B5EF4-FFF2-40B4-BE49-F238E27FC236}">
                <a16:creationId xmlns:a16="http://schemas.microsoft.com/office/drawing/2014/main" id="{DCCB8FD9-ADC2-4827-B353-58F01928AB6C}"/>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81828" y="0"/>
            <a:ext cx="455567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004FCD6B-6643-4514-AB49-F4EA0759FF6D}"/>
              </a:ext>
            </a:extLst>
          </p:cNvPr>
          <p:cNvSpPr txBox="1"/>
          <p:nvPr/>
        </p:nvSpPr>
        <p:spPr>
          <a:xfrm>
            <a:off x="5459081" y="6642556"/>
            <a:ext cx="404312" cy="215444"/>
          </a:xfrm>
          <a:prstGeom prst="rect">
            <a:avLst/>
          </a:prstGeom>
          <a:noFill/>
        </p:spPr>
        <p:txBody>
          <a:bodyPr wrap="square" rtlCol="0">
            <a:spAutoFit/>
          </a:bodyPr>
          <a:lstStyle/>
          <a:p>
            <a:r>
              <a:rPr lang="es-MX" sz="800" dirty="0"/>
              <a:t>[11]</a:t>
            </a:r>
          </a:p>
        </p:txBody>
      </p:sp>
    </p:spTree>
    <p:extLst>
      <p:ext uri="{BB962C8B-B14F-4D97-AF65-F5344CB8AC3E}">
        <p14:creationId xmlns:p14="http://schemas.microsoft.com/office/powerpoint/2010/main" val="29440293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12EC613-4040-4C22-AE7B-80BAC2A0BF4E}"/>
              </a:ext>
            </a:extLst>
          </p:cNvPr>
          <p:cNvSpPr>
            <a:spLocks noGrp="1"/>
          </p:cNvSpPr>
          <p:nvPr>
            <p:ph type="title"/>
          </p:nvPr>
        </p:nvSpPr>
        <p:spPr/>
        <p:txBody>
          <a:bodyPr/>
          <a:lstStyle/>
          <a:p>
            <a:r>
              <a:rPr lang="es-MX" dirty="0"/>
              <a:t>Las principales fuentes de calor son: </a:t>
            </a:r>
            <a:br>
              <a:rPr lang="es-MX" dirty="0"/>
            </a:br>
            <a:endParaRPr lang="es-MX" dirty="0"/>
          </a:p>
        </p:txBody>
      </p:sp>
      <p:sp>
        <p:nvSpPr>
          <p:cNvPr id="3" name="Marcador de contenido 2">
            <a:extLst>
              <a:ext uri="{FF2B5EF4-FFF2-40B4-BE49-F238E27FC236}">
                <a16:creationId xmlns:a16="http://schemas.microsoft.com/office/drawing/2014/main" id="{33765182-07D1-42FA-BAB2-72143A9C0F64}"/>
              </a:ext>
            </a:extLst>
          </p:cNvPr>
          <p:cNvSpPr>
            <a:spLocks noGrp="1"/>
          </p:cNvSpPr>
          <p:nvPr>
            <p:ph idx="1"/>
          </p:nvPr>
        </p:nvSpPr>
        <p:spPr>
          <a:xfrm>
            <a:off x="2773599" y="1601542"/>
            <a:ext cx="7796540" cy="3997828"/>
          </a:xfrm>
        </p:spPr>
        <p:txBody>
          <a:bodyPr numCol="2">
            <a:normAutofit fontScale="92500" lnSpcReduction="20000"/>
          </a:bodyPr>
          <a:lstStyle/>
          <a:p>
            <a:pPr marL="457200" indent="-457200">
              <a:buFont typeface="+mj-lt"/>
              <a:buAutoNum type="alphaUcPeriod"/>
            </a:pPr>
            <a:r>
              <a:rPr lang="es-MX" sz="2300" dirty="0"/>
              <a:t>Flamas abiertas. Por ejemplo</a:t>
            </a:r>
            <a:r>
              <a:rPr lang="en-US" sz="2300" dirty="0"/>
              <a:t>: l</a:t>
            </a:r>
            <a:r>
              <a:rPr lang="es-MX" sz="2300" dirty="0"/>
              <a:t>os sopletes y cerillos. </a:t>
            </a:r>
          </a:p>
          <a:p>
            <a:pPr marL="457200" indent="-457200">
              <a:buFont typeface="+mj-lt"/>
              <a:buAutoNum type="alphaUcPeriod"/>
            </a:pPr>
            <a:r>
              <a:rPr lang="es-MX" sz="2300" dirty="0"/>
              <a:t>Brazas de cigarros </a:t>
            </a:r>
          </a:p>
          <a:p>
            <a:pPr marL="457200" indent="-457200">
              <a:buFont typeface="+mj-lt"/>
              <a:buAutoNum type="alphaUcPeriod"/>
            </a:pPr>
            <a:r>
              <a:rPr lang="es-MX" sz="2300" dirty="0"/>
              <a:t>Superficies calientes que pueden causar la inflamación de vapor: </a:t>
            </a:r>
          </a:p>
          <a:p>
            <a:pPr marL="793750" lvl="1" indent="-342900">
              <a:buFont typeface="+mj-lt"/>
              <a:buAutoNum type="arabicPeriod"/>
            </a:pPr>
            <a:r>
              <a:rPr lang="es-MX" sz="2000" dirty="0"/>
              <a:t>Parrillas eléctricas.</a:t>
            </a:r>
          </a:p>
          <a:p>
            <a:pPr marL="793750" lvl="1" indent="-342900">
              <a:buFont typeface="+mj-lt"/>
              <a:buAutoNum type="arabicPeriod"/>
            </a:pPr>
            <a:r>
              <a:rPr lang="es-MX" sz="2000" dirty="0"/>
              <a:t>Líneas de vapor. </a:t>
            </a:r>
          </a:p>
          <a:p>
            <a:pPr marL="793750" lvl="1" indent="-342900">
              <a:buFont typeface="+mj-lt"/>
              <a:buAutoNum type="arabicPeriod"/>
            </a:pPr>
            <a:r>
              <a:rPr lang="es-MX" sz="2000" dirty="0"/>
              <a:t>Lámparas incandescentes. </a:t>
            </a:r>
          </a:p>
          <a:p>
            <a:pPr marL="457200" indent="-457200">
              <a:buFont typeface="+mj-lt"/>
              <a:buAutoNum type="alphaUcPeriod"/>
            </a:pPr>
            <a:r>
              <a:rPr lang="es-MX" sz="2300" dirty="0"/>
              <a:t>Instalaciones eléctricas sobrecargas o en mal estado. </a:t>
            </a:r>
          </a:p>
          <a:p>
            <a:pPr marL="793750" lvl="1" indent="-342900">
              <a:buFont typeface="+mj-lt"/>
              <a:buAutoNum type="arabicPeriod"/>
            </a:pPr>
            <a:r>
              <a:rPr lang="es-MX" sz="2000" dirty="0"/>
              <a:t>Rozaduras. </a:t>
            </a:r>
          </a:p>
          <a:p>
            <a:pPr marL="793750" lvl="1" indent="-342900">
              <a:buFont typeface="+mj-lt"/>
              <a:buAutoNum type="arabicPeriod"/>
            </a:pPr>
            <a:r>
              <a:rPr lang="es-MX" sz="2000" dirty="0"/>
              <a:t>Dobleces innecesarios. </a:t>
            </a:r>
          </a:p>
          <a:p>
            <a:pPr marL="793750" lvl="1" indent="-342900">
              <a:buFont typeface="+mj-lt"/>
              <a:buAutoNum type="arabicPeriod"/>
            </a:pPr>
            <a:r>
              <a:rPr lang="es-MX" sz="2000" dirty="0"/>
              <a:t>Machucones. </a:t>
            </a:r>
          </a:p>
          <a:p>
            <a:pPr marL="793750" lvl="1" indent="-342900">
              <a:buFont typeface="+mj-lt"/>
              <a:buAutoNum type="arabicPeriod"/>
            </a:pPr>
            <a:r>
              <a:rPr lang="es-MX" sz="2000" dirty="0"/>
              <a:t>Desgaste del cable. </a:t>
            </a:r>
          </a:p>
          <a:p>
            <a:endParaRPr lang="es-MX" dirty="0"/>
          </a:p>
        </p:txBody>
      </p:sp>
      <p:pic>
        <p:nvPicPr>
          <p:cNvPr id="11266" name="Picture 2" descr="Resultado de imagen para accidentes con fuego gif">
            <a:extLst>
              <a:ext uri="{FF2B5EF4-FFF2-40B4-BE49-F238E27FC236}">
                <a16:creationId xmlns:a16="http://schemas.microsoft.com/office/drawing/2014/main" id="{22BDD460-D7C9-4FD6-AA06-AEC4B855E155}"/>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493167" y="4733925"/>
            <a:ext cx="3486150" cy="2124075"/>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2518AB8A-5EFE-4F35-8C5F-2B4DF3776231}"/>
              </a:ext>
            </a:extLst>
          </p:cNvPr>
          <p:cNvSpPr txBox="1"/>
          <p:nvPr/>
        </p:nvSpPr>
        <p:spPr>
          <a:xfrm>
            <a:off x="11093116" y="6448926"/>
            <a:ext cx="348916" cy="338554"/>
          </a:xfrm>
          <a:prstGeom prst="rect">
            <a:avLst/>
          </a:prstGeom>
          <a:noFill/>
        </p:spPr>
        <p:txBody>
          <a:bodyPr wrap="square" rtlCol="0">
            <a:spAutoFit/>
          </a:bodyPr>
          <a:lstStyle/>
          <a:p>
            <a:r>
              <a:rPr lang="es-MX" sz="800" dirty="0"/>
              <a:t>[12]</a:t>
            </a:r>
          </a:p>
        </p:txBody>
      </p:sp>
    </p:spTree>
    <p:extLst>
      <p:ext uri="{BB962C8B-B14F-4D97-AF65-F5344CB8AC3E}">
        <p14:creationId xmlns:p14="http://schemas.microsoft.com/office/powerpoint/2010/main" val="21772449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565838D-9506-4A18-ACA2-9F0F54826FE6}"/>
              </a:ext>
            </a:extLst>
          </p:cNvPr>
          <p:cNvSpPr>
            <a:spLocks noGrp="1"/>
          </p:cNvSpPr>
          <p:nvPr>
            <p:ph type="title"/>
          </p:nvPr>
        </p:nvSpPr>
        <p:spPr/>
        <p:txBody>
          <a:bodyPr/>
          <a:lstStyle/>
          <a:p>
            <a:r>
              <a:rPr lang="es-MX" dirty="0"/>
              <a:t>Fuego</a:t>
            </a:r>
          </a:p>
        </p:txBody>
      </p:sp>
      <p:sp>
        <p:nvSpPr>
          <p:cNvPr id="3" name="Marcador de contenido 2">
            <a:extLst>
              <a:ext uri="{FF2B5EF4-FFF2-40B4-BE49-F238E27FC236}">
                <a16:creationId xmlns:a16="http://schemas.microsoft.com/office/drawing/2014/main" id="{95C5D914-18F5-4776-BF9E-ECA9D87B0F49}"/>
              </a:ext>
            </a:extLst>
          </p:cNvPr>
          <p:cNvSpPr>
            <a:spLocks noGrp="1"/>
          </p:cNvSpPr>
          <p:nvPr>
            <p:ph idx="1"/>
          </p:nvPr>
        </p:nvSpPr>
        <p:spPr>
          <a:xfrm>
            <a:off x="2881883" y="680516"/>
            <a:ext cx="7796540" cy="3997828"/>
          </a:xfrm>
        </p:spPr>
        <p:txBody>
          <a:bodyPr/>
          <a:lstStyle/>
          <a:p>
            <a:r>
              <a:rPr lang="es-MX" dirty="0"/>
              <a:t>“Es la oxidación rápida de los materiales combustibles con desprendimiento de luz y calor. Este fenómeno consiste en una reacción química de transferencia electrónica, con una alta velocidad de reacción y con liberación de luz y calor.” [3]</a:t>
            </a:r>
          </a:p>
        </p:txBody>
      </p:sp>
      <p:pic>
        <p:nvPicPr>
          <p:cNvPr id="4100" name="Picture 4" descr="Imagen relacionada">
            <a:extLst>
              <a:ext uri="{FF2B5EF4-FFF2-40B4-BE49-F238E27FC236}">
                <a16:creationId xmlns:a16="http://schemas.microsoft.com/office/drawing/2014/main" id="{43A5BB22-C750-4BBF-B839-EAEA8768CCBA}"/>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356810" y="3580565"/>
            <a:ext cx="6473945" cy="3277435"/>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ACC4F926-5320-4905-9D71-38C3D02BA772}"/>
              </a:ext>
            </a:extLst>
          </p:cNvPr>
          <p:cNvSpPr txBox="1"/>
          <p:nvPr/>
        </p:nvSpPr>
        <p:spPr>
          <a:xfrm>
            <a:off x="9789279" y="6642556"/>
            <a:ext cx="457200" cy="215444"/>
          </a:xfrm>
          <a:prstGeom prst="rect">
            <a:avLst/>
          </a:prstGeom>
          <a:noFill/>
        </p:spPr>
        <p:txBody>
          <a:bodyPr wrap="square" rtlCol="0">
            <a:spAutoFit/>
          </a:bodyPr>
          <a:lstStyle/>
          <a:p>
            <a:r>
              <a:rPr lang="es-MX" sz="800" dirty="0"/>
              <a:t>[13]</a:t>
            </a:r>
          </a:p>
        </p:txBody>
      </p:sp>
    </p:spTree>
    <p:extLst>
      <p:ext uri="{BB962C8B-B14F-4D97-AF65-F5344CB8AC3E}">
        <p14:creationId xmlns:p14="http://schemas.microsoft.com/office/powerpoint/2010/main" val="42053091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35030FE-F2A3-41D2-A6D4-8F118370CC30}"/>
              </a:ext>
            </a:extLst>
          </p:cNvPr>
          <p:cNvSpPr>
            <a:spLocks noGrp="1"/>
          </p:cNvSpPr>
          <p:nvPr>
            <p:ph type="title"/>
          </p:nvPr>
        </p:nvSpPr>
        <p:spPr/>
        <p:txBody>
          <a:bodyPr/>
          <a:lstStyle/>
          <a:p>
            <a:r>
              <a:rPr lang="es-MX" dirty="0"/>
              <a:t>Tipos de Fuego</a:t>
            </a:r>
          </a:p>
        </p:txBody>
      </p:sp>
      <p:sp>
        <p:nvSpPr>
          <p:cNvPr id="3" name="Marcador de contenido 2">
            <a:extLst>
              <a:ext uri="{FF2B5EF4-FFF2-40B4-BE49-F238E27FC236}">
                <a16:creationId xmlns:a16="http://schemas.microsoft.com/office/drawing/2014/main" id="{D2329280-EC2B-4601-ABA1-CED2378C84CE}"/>
              </a:ext>
            </a:extLst>
          </p:cNvPr>
          <p:cNvSpPr>
            <a:spLocks noGrp="1"/>
          </p:cNvSpPr>
          <p:nvPr>
            <p:ph idx="1"/>
          </p:nvPr>
        </p:nvSpPr>
        <p:spPr>
          <a:xfrm>
            <a:off x="1961904" y="911438"/>
            <a:ext cx="7796540" cy="3997828"/>
          </a:xfrm>
        </p:spPr>
        <p:txBody>
          <a:bodyPr>
            <a:normAutofit/>
          </a:bodyPr>
          <a:lstStyle/>
          <a:p>
            <a:r>
              <a:rPr lang="es-MX" dirty="0"/>
              <a:t>Fuego clase A: Es aquel que se presenta en material combustible sólido, generalmente de naturaleza orgánica, y que su combustión se realiza normalmente con formación de brasas</a:t>
            </a:r>
          </a:p>
        </p:txBody>
      </p:sp>
      <p:pic>
        <p:nvPicPr>
          <p:cNvPr id="12290" name="Picture 2" descr="Resultado de imagen para fuego clase a">
            <a:extLst>
              <a:ext uri="{FF2B5EF4-FFF2-40B4-BE49-F238E27FC236}">
                <a16:creationId xmlns:a16="http://schemas.microsoft.com/office/drawing/2014/main" id="{77E1C0BE-C26F-4025-BC1A-BDAEB98E34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1211" y="3952533"/>
            <a:ext cx="1997349" cy="2655435"/>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71A73D63-85EC-4974-A29D-FA69432917E0}"/>
              </a:ext>
            </a:extLst>
          </p:cNvPr>
          <p:cNvSpPr txBox="1"/>
          <p:nvPr/>
        </p:nvSpPr>
        <p:spPr>
          <a:xfrm>
            <a:off x="8181581" y="6340642"/>
            <a:ext cx="577515" cy="215444"/>
          </a:xfrm>
          <a:prstGeom prst="rect">
            <a:avLst/>
          </a:prstGeom>
          <a:noFill/>
        </p:spPr>
        <p:txBody>
          <a:bodyPr wrap="square" rtlCol="0">
            <a:spAutoFit/>
          </a:bodyPr>
          <a:lstStyle/>
          <a:p>
            <a:r>
              <a:rPr lang="es-MX" sz="800" dirty="0"/>
              <a:t>[14]</a:t>
            </a:r>
          </a:p>
        </p:txBody>
      </p:sp>
    </p:spTree>
    <p:extLst>
      <p:ext uri="{BB962C8B-B14F-4D97-AF65-F5344CB8AC3E}">
        <p14:creationId xmlns:p14="http://schemas.microsoft.com/office/powerpoint/2010/main" val="22794998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33EE60BC-6D44-4AD6-8937-447F0F10B9F3}"/>
              </a:ext>
            </a:extLst>
          </p:cNvPr>
          <p:cNvSpPr>
            <a:spLocks noGrp="1"/>
          </p:cNvSpPr>
          <p:nvPr>
            <p:ph idx="1"/>
          </p:nvPr>
        </p:nvSpPr>
        <p:spPr>
          <a:xfrm>
            <a:off x="2581612" y="330977"/>
            <a:ext cx="7796540" cy="3997828"/>
          </a:xfrm>
        </p:spPr>
        <p:txBody>
          <a:bodyPr>
            <a:normAutofit/>
          </a:bodyPr>
          <a:lstStyle/>
          <a:p>
            <a:r>
              <a:rPr lang="es-MX" dirty="0"/>
              <a:t>Fuego clase B: Es aquel que se presenta en líquidos combustibles e inflamables y gases inflamables</a:t>
            </a:r>
          </a:p>
        </p:txBody>
      </p:sp>
      <p:pic>
        <p:nvPicPr>
          <p:cNvPr id="13314" name="Picture 2" descr="Imagen relacionada">
            <a:extLst>
              <a:ext uri="{FF2B5EF4-FFF2-40B4-BE49-F238E27FC236}">
                <a16:creationId xmlns:a16="http://schemas.microsoft.com/office/drawing/2014/main" id="{C74E8BA6-2BE2-41D5-9838-C667C89072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2021" y="3628437"/>
            <a:ext cx="2275723" cy="3025528"/>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DEFC34CF-7672-44D1-8581-5089E8FC8706}"/>
              </a:ext>
            </a:extLst>
          </p:cNvPr>
          <p:cNvSpPr txBox="1"/>
          <p:nvPr/>
        </p:nvSpPr>
        <p:spPr>
          <a:xfrm>
            <a:off x="7531768" y="6441314"/>
            <a:ext cx="553453" cy="215444"/>
          </a:xfrm>
          <a:prstGeom prst="rect">
            <a:avLst/>
          </a:prstGeom>
          <a:noFill/>
        </p:spPr>
        <p:txBody>
          <a:bodyPr wrap="square" rtlCol="0">
            <a:spAutoFit/>
          </a:bodyPr>
          <a:lstStyle/>
          <a:p>
            <a:r>
              <a:rPr lang="es-MX" sz="800" dirty="0"/>
              <a:t>[15]</a:t>
            </a:r>
          </a:p>
        </p:txBody>
      </p:sp>
      <p:sp>
        <p:nvSpPr>
          <p:cNvPr id="5" name="Título 1">
            <a:extLst>
              <a:ext uri="{FF2B5EF4-FFF2-40B4-BE49-F238E27FC236}">
                <a16:creationId xmlns:a16="http://schemas.microsoft.com/office/drawing/2014/main" id="{E22EB5B6-C3F7-41C9-86F2-F640C16BD46F}"/>
              </a:ext>
            </a:extLst>
          </p:cNvPr>
          <p:cNvSpPr>
            <a:spLocks noGrp="1"/>
          </p:cNvSpPr>
          <p:nvPr>
            <p:ph type="title"/>
          </p:nvPr>
        </p:nvSpPr>
        <p:spPr>
          <a:xfrm>
            <a:off x="2611808" y="808056"/>
            <a:ext cx="7958331" cy="1077229"/>
          </a:xfrm>
        </p:spPr>
        <p:txBody>
          <a:bodyPr/>
          <a:lstStyle/>
          <a:p>
            <a:r>
              <a:rPr lang="es-MX" dirty="0"/>
              <a:t>Tipos de Fuego</a:t>
            </a:r>
          </a:p>
        </p:txBody>
      </p:sp>
    </p:spTree>
    <p:extLst>
      <p:ext uri="{BB962C8B-B14F-4D97-AF65-F5344CB8AC3E}">
        <p14:creationId xmlns:p14="http://schemas.microsoft.com/office/powerpoint/2010/main" val="19707587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A711246F-5A0D-41BB-8A34-232C7E7EAAAB}"/>
              </a:ext>
            </a:extLst>
          </p:cNvPr>
          <p:cNvSpPr>
            <a:spLocks noGrp="1"/>
          </p:cNvSpPr>
          <p:nvPr>
            <p:ph idx="1"/>
          </p:nvPr>
        </p:nvSpPr>
        <p:spPr>
          <a:xfrm>
            <a:off x="2435441" y="365288"/>
            <a:ext cx="7796540" cy="3997828"/>
          </a:xfrm>
        </p:spPr>
        <p:txBody>
          <a:bodyPr/>
          <a:lstStyle/>
          <a:p>
            <a:endParaRPr lang="es-MX" dirty="0"/>
          </a:p>
          <a:p>
            <a:r>
              <a:rPr lang="es-MX" dirty="0"/>
              <a:t>Fuego clase C: Es aquel que involucra aparatos, equipos e instalaciones eléctricas energizadas; Jueves 9 de diciembre de 2010 DIARIO OFICIAL (Primera Sección)</a:t>
            </a:r>
          </a:p>
        </p:txBody>
      </p:sp>
      <p:pic>
        <p:nvPicPr>
          <p:cNvPr id="14338" name="Picture 2" descr="Resultado de imagen para fuego clase c">
            <a:extLst>
              <a:ext uri="{FF2B5EF4-FFF2-40B4-BE49-F238E27FC236}">
                <a16:creationId xmlns:a16="http://schemas.microsoft.com/office/drawing/2014/main" id="{1A2DFEC8-BF7B-42FC-8EF5-93C3FE7CD3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3938" y="3799036"/>
            <a:ext cx="2179547" cy="2897664"/>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3FD09B17-643E-48EC-8D4C-1E12B0F86D40}"/>
              </a:ext>
            </a:extLst>
          </p:cNvPr>
          <p:cNvSpPr txBox="1"/>
          <p:nvPr/>
        </p:nvSpPr>
        <p:spPr>
          <a:xfrm>
            <a:off x="7423485" y="6481256"/>
            <a:ext cx="493294" cy="215444"/>
          </a:xfrm>
          <a:prstGeom prst="rect">
            <a:avLst/>
          </a:prstGeom>
          <a:noFill/>
        </p:spPr>
        <p:txBody>
          <a:bodyPr wrap="square" rtlCol="0">
            <a:spAutoFit/>
          </a:bodyPr>
          <a:lstStyle/>
          <a:p>
            <a:r>
              <a:rPr lang="es-MX" sz="800" dirty="0"/>
              <a:t>[14]</a:t>
            </a:r>
          </a:p>
        </p:txBody>
      </p:sp>
      <p:sp>
        <p:nvSpPr>
          <p:cNvPr id="7" name="Título 1">
            <a:extLst>
              <a:ext uri="{FF2B5EF4-FFF2-40B4-BE49-F238E27FC236}">
                <a16:creationId xmlns:a16="http://schemas.microsoft.com/office/drawing/2014/main" id="{401C2D70-F9D5-496F-8CAE-71E5A1CE91D1}"/>
              </a:ext>
            </a:extLst>
          </p:cNvPr>
          <p:cNvSpPr>
            <a:spLocks noGrp="1"/>
          </p:cNvSpPr>
          <p:nvPr>
            <p:ph type="title"/>
          </p:nvPr>
        </p:nvSpPr>
        <p:spPr/>
        <p:txBody>
          <a:bodyPr/>
          <a:lstStyle/>
          <a:p>
            <a:r>
              <a:rPr lang="es-MX" dirty="0"/>
              <a:t>Tipos de Fuego</a:t>
            </a:r>
          </a:p>
        </p:txBody>
      </p:sp>
    </p:spTree>
    <p:extLst>
      <p:ext uri="{BB962C8B-B14F-4D97-AF65-F5344CB8AC3E}">
        <p14:creationId xmlns:p14="http://schemas.microsoft.com/office/powerpoint/2010/main" val="28575989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D3E61CCB-1B64-407F-B939-A19B423B9404}"/>
              </a:ext>
            </a:extLst>
          </p:cNvPr>
          <p:cNvSpPr>
            <a:spLocks noGrp="1"/>
          </p:cNvSpPr>
          <p:nvPr>
            <p:ph idx="1"/>
          </p:nvPr>
        </p:nvSpPr>
        <p:spPr>
          <a:xfrm>
            <a:off x="2800104" y="353136"/>
            <a:ext cx="7796540" cy="3997828"/>
          </a:xfrm>
        </p:spPr>
        <p:txBody>
          <a:bodyPr/>
          <a:lstStyle/>
          <a:p>
            <a:r>
              <a:rPr lang="es-MX" dirty="0"/>
              <a:t>Fuego clase D: Es aquel en el que intervienen metales combustibles, tales como el magnesio, titanio, circonio, sodio, litio y potasio.</a:t>
            </a:r>
          </a:p>
        </p:txBody>
      </p:sp>
      <p:pic>
        <p:nvPicPr>
          <p:cNvPr id="15362" name="Picture 2" descr="Resultado de imagen para fuego clase d">
            <a:extLst>
              <a:ext uri="{FF2B5EF4-FFF2-40B4-BE49-F238E27FC236}">
                <a16:creationId xmlns:a16="http://schemas.microsoft.com/office/drawing/2014/main" id="{79186901-EA19-4E22-8E7A-07EB790EC2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6070" y="3469501"/>
            <a:ext cx="2427415" cy="3227199"/>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A030716A-E703-4BE6-96DC-A8E85843A664}"/>
              </a:ext>
            </a:extLst>
          </p:cNvPr>
          <p:cNvSpPr txBox="1"/>
          <p:nvPr/>
        </p:nvSpPr>
        <p:spPr>
          <a:xfrm>
            <a:off x="7423485" y="6481256"/>
            <a:ext cx="493294" cy="215444"/>
          </a:xfrm>
          <a:prstGeom prst="rect">
            <a:avLst/>
          </a:prstGeom>
          <a:noFill/>
        </p:spPr>
        <p:txBody>
          <a:bodyPr wrap="square" rtlCol="0">
            <a:spAutoFit/>
          </a:bodyPr>
          <a:lstStyle/>
          <a:p>
            <a:r>
              <a:rPr lang="es-MX" sz="800" dirty="0"/>
              <a:t>[14]</a:t>
            </a:r>
          </a:p>
        </p:txBody>
      </p:sp>
      <p:sp>
        <p:nvSpPr>
          <p:cNvPr id="6" name="Título 1">
            <a:extLst>
              <a:ext uri="{FF2B5EF4-FFF2-40B4-BE49-F238E27FC236}">
                <a16:creationId xmlns:a16="http://schemas.microsoft.com/office/drawing/2014/main" id="{9550897A-159D-4EC9-A685-527FB8A08491}"/>
              </a:ext>
            </a:extLst>
          </p:cNvPr>
          <p:cNvSpPr>
            <a:spLocks noGrp="1"/>
          </p:cNvSpPr>
          <p:nvPr>
            <p:ph type="title"/>
          </p:nvPr>
        </p:nvSpPr>
        <p:spPr>
          <a:xfrm>
            <a:off x="2611808" y="808056"/>
            <a:ext cx="7958331" cy="1077229"/>
          </a:xfrm>
        </p:spPr>
        <p:txBody>
          <a:bodyPr/>
          <a:lstStyle/>
          <a:p>
            <a:r>
              <a:rPr lang="es-MX" dirty="0"/>
              <a:t>Tipos de Fuego</a:t>
            </a:r>
          </a:p>
        </p:txBody>
      </p:sp>
    </p:spTree>
    <p:extLst>
      <p:ext uri="{BB962C8B-B14F-4D97-AF65-F5344CB8AC3E}">
        <p14:creationId xmlns:p14="http://schemas.microsoft.com/office/powerpoint/2010/main" val="29794821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BDBDD20E-F05F-4AA7-A4DA-52C77D711B51}"/>
              </a:ext>
            </a:extLst>
          </p:cNvPr>
          <p:cNvSpPr>
            <a:spLocks noGrp="1"/>
          </p:cNvSpPr>
          <p:nvPr>
            <p:ph idx="1"/>
          </p:nvPr>
        </p:nvSpPr>
        <p:spPr>
          <a:xfrm>
            <a:off x="2625060" y="752298"/>
            <a:ext cx="7796540" cy="3997828"/>
          </a:xfrm>
        </p:spPr>
        <p:txBody>
          <a:bodyPr/>
          <a:lstStyle/>
          <a:p>
            <a:pPr marL="0" indent="0">
              <a:buNone/>
            </a:pPr>
            <a:r>
              <a:rPr lang="es-MX" dirty="0"/>
              <a:t>Fuego clase K: Es aquel que se presenta básicamente en instalaciones de cocina, que involucra sustancias combustibles, tales como aceites y grasas vegetales o animales. Los fuegos clase K ocurren en los depósitos de grasa semipolimerizada, y su comportamiento es distinto a otros combustibles.</a:t>
            </a:r>
          </a:p>
        </p:txBody>
      </p:sp>
      <p:pic>
        <p:nvPicPr>
          <p:cNvPr id="16386" name="Picture 2" descr="Resultado de imagen para fuego clase k">
            <a:extLst>
              <a:ext uri="{FF2B5EF4-FFF2-40B4-BE49-F238E27FC236}">
                <a16:creationId xmlns:a16="http://schemas.microsoft.com/office/drawing/2014/main" id="{92358FC6-43DE-4B8F-B266-B07229F4DC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2087" y="4106788"/>
            <a:ext cx="1898734" cy="2524328"/>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B9C8200C-060B-4CB8-920C-1BF07E55B126}"/>
              </a:ext>
            </a:extLst>
          </p:cNvPr>
          <p:cNvSpPr txBox="1"/>
          <p:nvPr/>
        </p:nvSpPr>
        <p:spPr>
          <a:xfrm>
            <a:off x="7170821" y="6415672"/>
            <a:ext cx="493294" cy="215444"/>
          </a:xfrm>
          <a:prstGeom prst="rect">
            <a:avLst/>
          </a:prstGeom>
          <a:noFill/>
        </p:spPr>
        <p:txBody>
          <a:bodyPr wrap="square" rtlCol="0">
            <a:spAutoFit/>
          </a:bodyPr>
          <a:lstStyle/>
          <a:p>
            <a:r>
              <a:rPr lang="es-MX" sz="800" dirty="0"/>
              <a:t>[14]</a:t>
            </a:r>
          </a:p>
        </p:txBody>
      </p:sp>
      <p:sp>
        <p:nvSpPr>
          <p:cNvPr id="6" name="Título 1">
            <a:extLst>
              <a:ext uri="{FF2B5EF4-FFF2-40B4-BE49-F238E27FC236}">
                <a16:creationId xmlns:a16="http://schemas.microsoft.com/office/drawing/2014/main" id="{9003C190-BA8B-4367-8F7C-DF33D9C8064D}"/>
              </a:ext>
            </a:extLst>
          </p:cNvPr>
          <p:cNvSpPr>
            <a:spLocks noGrp="1"/>
          </p:cNvSpPr>
          <p:nvPr>
            <p:ph type="title"/>
          </p:nvPr>
        </p:nvSpPr>
        <p:spPr>
          <a:xfrm>
            <a:off x="2611808" y="808056"/>
            <a:ext cx="7958331" cy="1077229"/>
          </a:xfrm>
        </p:spPr>
        <p:txBody>
          <a:bodyPr/>
          <a:lstStyle/>
          <a:p>
            <a:r>
              <a:rPr lang="es-MX" dirty="0"/>
              <a:t>Tipos de Fuego</a:t>
            </a:r>
          </a:p>
        </p:txBody>
      </p:sp>
    </p:spTree>
    <p:extLst>
      <p:ext uri="{BB962C8B-B14F-4D97-AF65-F5344CB8AC3E}">
        <p14:creationId xmlns:p14="http://schemas.microsoft.com/office/powerpoint/2010/main" val="41870931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C68D64CE-346F-4987-87F8-550483E4DF11}"/>
              </a:ext>
            </a:extLst>
          </p:cNvPr>
          <p:cNvSpPr>
            <a:spLocks noGrp="1"/>
          </p:cNvSpPr>
          <p:nvPr>
            <p:ph idx="1"/>
          </p:nvPr>
        </p:nvSpPr>
        <p:spPr>
          <a:xfrm>
            <a:off x="2415790" y="4357994"/>
            <a:ext cx="7796540" cy="3997828"/>
          </a:xfrm>
        </p:spPr>
        <p:txBody>
          <a:bodyPr/>
          <a:lstStyle/>
          <a:p>
            <a:r>
              <a:rPr lang="es-MX" dirty="0"/>
              <a:t>* Los extintores para el tipo de riesgo de incendio alto y fuego clase B, se podrán ubicar a una distancia máxima de 15 m, siempre que sean del tipo móvil.</a:t>
            </a:r>
          </a:p>
          <a:p>
            <a:endParaRPr lang="es-MX" dirty="0"/>
          </a:p>
        </p:txBody>
      </p:sp>
      <p:pic>
        <p:nvPicPr>
          <p:cNvPr id="4" name="Imagen 3">
            <a:extLst>
              <a:ext uri="{FF2B5EF4-FFF2-40B4-BE49-F238E27FC236}">
                <a16:creationId xmlns:a16="http://schemas.microsoft.com/office/drawing/2014/main" id="{B7612DFA-2773-4D09-976F-7DA82109AFDF}"/>
              </a:ext>
            </a:extLst>
          </p:cNvPr>
          <p:cNvPicPr>
            <a:picLocks noChangeAspect="1"/>
          </p:cNvPicPr>
          <p:nvPr/>
        </p:nvPicPr>
        <p:blipFill rotWithShape="1">
          <a:blip r:embed="rId2"/>
          <a:srcRect l="31918" t="40860" r="33198" b="41073"/>
          <a:stretch/>
        </p:blipFill>
        <p:spPr>
          <a:xfrm>
            <a:off x="1757172" y="2194560"/>
            <a:ext cx="8812967" cy="2566283"/>
          </a:xfrm>
          <a:prstGeom prst="rect">
            <a:avLst/>
          </a:prstGeom>
        </p:spPr>
      </p:pic>
      <p:sp>
        <p:nvSpPr>
          <p:cNvPr id="5" name="CuadroTexto 4">
            <a:extLst>
              <a:ext uri="{FF2B5EF4-FFF2-40B4-BE49-F238E27FC236}">
                <a16:creationId xmlns:a16="http://schemas.microsoft.com/office/drawing/2014/main" id="{CB56D212-A81D-46F4-BD65-1AD83FA506F2}"/>
              </a:ext>
            </a:extLst>
          </p:cNvPr>
          <p:cNvSpPr txBox="1"/>
          <p:nvPr/>
        </p:nvSpPr>
        <p:spPr>
          <a:xfrm>
            <a:off x="10694504" y="4558748"/>
            <a:ext cx="384313" cy="215444"/>
          </a:xfrm>
          <a:prstGeom prst="rect">
            <a:avLst/>
          </a:prstGeom>
          <a:noFill/>
        </p:spPr>
        <p:txBody>
          <a:bodyPr wrap="square" rtlCol="0">
            <a:spAutoFit/>
          </a:bodyPr>
          <a:lstStyle/>
          <a:p>
            <a:r>
              <a:rPr lang="es-MX" sz="800" dirty="0"/>
              <a:t>[4]</a:t>
            </a:r>
          </a:p>
        </p:txBody>
      </p:sp>
      <p:sp>
        <p:nvSpPr>
          <p:cNvPr id="6" name="Título 1">
            <a:extLst>
              <a:ext uri="{FF2B5EF4-FFF2-40B4-BE49-F238E27FC236}">
                <a16:creationId xmlns:a16="http://schemas.microsoft.com/office/drawing/2014/main" id="{92C0C5A9-A715-4F15-8348-1BE949B2EAF3}"/>
              </a:ext>
            </a:extLst>
          </p:cNvPr>
          <p:cNvSpPr>
            <a:spLocks noGrp="1"/>
          </p:cNvSpPr>
          <p:nvPr>
            <p:ph type="title"/>
          </p:nvPr>
        </p:nvSpPr>
        <p:spPr>
          <a:xfrm>
            <a:off x="2611808" y="808056"/>
            <a:ext cx="7958331" cy="1077229"/>
          </a:xfrm>
        </p:spPr>
        <p:txBody>
          <a:bodyPr/>
          <a:lstStyle/>
          <a:p>
            <a:r>
              <a:rPr lang="es-MX" dirty="0"/>
              <a:t>Distancias máximas de recorrido</a:t>
            </a:r>
          </a:p>
        </p:txBody>
      </p:sp>
    </p:spTree>
    <p:extLst>
      <p:ext uri="{BB962C8B-B14F-4D97-AF65-F5344CB8AC3E}">
        <p14:creationId xmlns:p14="http://schemas.microsoft.com/office/powerpoint/2010/main" val="16696657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B73F24D-188E-4415-9600-B0E5F1132979}"/>
              </a:ext>
            </a:extLst>
          </p:cNvPr>
          <p:cNvSpPr>
            <a:spLocks noGrp="1"/>
          </p:cNvSpPr>
          <p:nvPr>
            <p:ph type="title"/>
          </p:nvPr>
        </p:nvSpPr>
        <p:spPr/>
        <p:txBody>
          <a:bodyPr/>
          <a:lstStyle/>
          <a:p>
            <a:r>
              <a:rPr lang="es-MX" dirty="0"/>
              <a:t>Temario</a:t>
            </a:r>
          </a:p>
        </p:txBody>
      </p:sp>
      <p:sp>
        <p:nvSpPr>
          <p:cNvPr id="3" name="Marcador de contenido 2">
            <a:extLst>
              <a:ext uri="{FF2B5EF4-FFF2-40B4-BE49-F238E27FC236}">
                <a16:creationId xmlns:a16="http://schemas.microsoft.com/office/drawing/2014/main" id="{7FAA6E0E-96F3-4AC0-A9F4-22B8FA896C94}"/>
              </a:ext>
            </a:extLst>
          </p:cNvPr>
          <p:cNvSpPr>
            <a:spLocks noGrp="1"/>
          </p:cNvSpPr>
          <p:nvPr>
            <p:ph idx="1"/>
          </p:nvPr>
        </p:nvSpPr>
        <p:spPr>
          <a:xfrm>
            <a:off x="2773599" y="2398642"/>
            <a:ext cx="7796540" cy="3651301"/>
          </a:xfrm>
        </p:spPr>
        <p:txBody>
          <a:bodyPr numCol="2">
            <a:normAutofit/>
          </a:bodyPr>
          <a:lstStyle/>
          <a:p>
            <a:r>
              <a:rPr lang="es-MX" dirty="0"/>
              <a:t>Estadísticas en México</a:t>
            </a:r>
          </a:p>
          <a:p>
            <a:r>
              <a:rPr lang="es-MX" dirty="0"/>
              <a:t>Incendio</a:t>
            </a:r>
          </a:p>
          <a:p>
            <a:r>
              <a:rPr lang="es-MX" dirty="0"/>
              <a:t>Normas</a:t>
            </a:r>
          </a:p>
          <a:p>
            <a:r>
              <a:rPr lang="es-MX" dirty="0"/>
              <a:t>Triángulo de la combustión</a:t>
            </a:r>
          </a:p>
          <a:p>
            <a:r>
              <a:rPr lang="es-MX" dirty="0"/>
              <a:t>Tipos de fuego</a:t>
            </a:r>
          </a:p>
          <a:p>
            <a:r>
              <a:rPr lang="es-MX" dirty="0"/>
              <a:t>Ruta de Evacuación</a:t>
            </a:r>
          </a:p>
          <a:p>
            <a:r>
              <a:rPr lang="es-MX" dirty="0"/>
              <a:t>Métodos de extinción de incendios</a:t>
            </a:r>
          </a:p>
          <a:p>
            <a:r>
              <a:rPr lang="es-MX" dirty="0"/>
              <a:t>Medios de Prevención</a:t>
            </a:r>
          </a:p>
          <a:p>
            <a:r>
              <a:rPr lang="es-MX" dirty="0"/>
              <a:t>¿Qué hacer en caso de incendio?</a:t>
            </a:r>
          </a:p>
          <a:p>
            <a:r>
              <a:rPr lang="es-MX" dirty="0"/>
              <a:t>Extintores portátiles</a:t>
            </a:r>
          </a:p>
          <a:p>
            <a:r>
              <a:rPr lang="es-MX" dirty="0"/>
              <a:t>Clases de Extintores</a:t>
            </a:r>
            <a:endParaRPr lang="es-MX" sz="1400" dirty="0"/>
          </a:p>
        </p:txBody>
      </p:sp>
    </p:spTree>
    <p:extLst>
      <p:ext uri="{BB962C8B-B14F-4D97-AF65-F5344CB8AC3E}">
        <p14:creationId xmlns:p14="http://schemas.microsoft.com/office/powerpoint/2010/main" val="18502611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CB537F-EF15-4621-B5AF-BD63F7E00B0F}"/>
              </a:ext>
            </a:extLst>
          </p:cNvPr>
          <p:cNvSpPr>
            <a:spLocks noGrp="1"/>
          </p:cNvSpPr>
          <p:nvPr>
            <p:ph type="title"/>
          </p:nvPr>
        </p:nvSpPr>
        <p:spPr/>
        <p:txBody>
          <a:bodyPr/>
          <a:lstStyle/>
          <a:p>
            <a:r>
              <a:rPr lang="es-MX" dirty="0"/>
              <a:t>Ruta de evacuación</a:t>
            </a:r>
          </a:p>
        </p:txBody>
      </p:sp>
      <p:sp>
        <p:nvSpPr>
          <p:cNvPr id="3" name="Marcador de contenido 2">
            <a:extLst>
              <a:ext uri="{FF2B5EF4-FFF2-40B4-BE49-F238E27FC236}">
                <a16:creationId xmlns:a16="http://schemas.microsoft.com/office/drawing/2014/main" id="{690A0B1D-0A7D-4351-906F-48F34D45854B}"/>
              </a:ext>
            </a:extLst>
          </p:cNvPr>
          <p:cNvSpPr>
            <a:spLocks noGrp="1"/>
          </p:cNvSpPr>
          <p:nvPr>
            <p:ph idx="1"/>
          </p:nvPr>
        </p:nvSpPr>
        <p:spPr>
          <a:xfrm>
            <a:off x="2197730" y="1120801"/>
            <a:ext cx="7796540" cy="3997828"/>
          </a:xfrm>
        </p:spPr>
        <p:txBody>
          <a:bodyPr>
            <a:normAutofit/>
          </a:bodyPr>
          <a:lstStyle/>
          <a:p>
            <a:r>
              <a:rPr lang="es-MX" dirty="0"/>
              <a:t>“Es el recorrido horizontal o vertical, o la combinación de ambos, continuo y sin obstrucciones, que va desde cualquier punto del centro de trabajo hasta un lugar seguro en el exterior, denominado punto de reunión, que incluye locales intermedios como salas, vestíbulos, balcones, patios y otros recintos; así como sus componentes, tales como puertas, escaleras, rampas y pasillos.”[3]</a:t>
            </a:r>
          </a:p>
        </p:txBody>
      </p:sp>
      <p:pic>
        <p:nvPicPr>
          <p:cNvPr id="17410" name="Picture 2" descr="Resultado de imagen para ruta de evacuacion">
            <a:extLst>
              <a:ext uri="{FF2B5EF4-FFF2-40B4-BE49-F238E27FC236}">
                <a16:creationId xmlns:a16="http://schemas.microsoft.com/office/drawing/2014/main" id="{FDF2D38C-466E-4699-B613-B3D89FF2E14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965" b="24590"/>
          <a:stretch/>
        </p:blipFill>
        <p:spPr bwMode="auto">
          <a:xfrm>
            <a:off x="4738619" y="4166243"/>
            <a:ext cx="4917999" cy="2431723"/>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E0845FCD-2742-4477-AA11-28EF45E68274}"/>
              </a:ext>
            </a:extLst>
          </p:cNvPr>
          <p:cNvSpPr txBox="1"/>
          <p:nvPr/>
        </p:nvSpPr>
        <p:spPr>
          <a:xfrm>
            <a:off x="9656618" y="6373091"/>
            <a:ext cx="471055" cy="215444"/>
          </a:xfrm>
          <a:prstGeom prst="rect">
            <a:avLst/>
          </a:prstGeom>
          <a:noFill/>
        </p:spPr>
        <p:txBody>
          <a:bodyPr wrap="square" rtlCol="0">
            <a:spAutoFit/>
          </a:bodyPr>
          <a:lstStyle/>
          <a:p>
            <a:r>
              <a:rPr lang="es-MX" sz="800" dirty="0"/>
              <a:t>[16]</a:t>
            </a:r>
          </a:p>
        </p:txBody>
      </p:sp>
    </p:spTree>
    <p:extLst>
      <p:ext uri="{BB962C8B-B14F-4D97-AF65-F5344CB8AC3E}">
        <p14:creationId xmlns:p14="http://schemas.microsoft.com/office/powerpoint/2010/main" val="41805513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CE2E86F-C9B9-4513-825B-16840AA20B98}"/>
              </a:ext>
            </a:extLst>
          </p:cNvPr>
          <p:cNvSpPr>
            <a:spLocks noGrp="1"/>
          </p:cNvSpPr>
          <p:nvPr>
            <p:ph type="title"/>
          </p:nvPr>
        </p:nvSpPr>
        <p:spPr/>
        <p:txBody>
          <a:bodyPr/>
          <a:lstStyle/>
          <a:p>
            <a:r>
              <a:rPr lang="es-MX" dirty="0"/>
              <a:t>Consta de las partes siguientes: </a:t>
            </a:r>
          </a:p>
        </p:txBody>
      </p:sp>
      <p:sp>
        <p:nvSpPr>
          <p:cNvPr id="3" name="Marcador de contenido 2">
            <a:extLst>
              <a:ext uri="{FF2B5EF4-FFF2-40B4-BE49-F238E27FC236}">
                <a16:creationId xmlns:a16="http://schemas.microsoft.com/office/drawing/2014/main" id="{79D90F5C-DFD1-4FE8-8C87-D595F9695003}"/>
              </a:ext>
            </a:extLst>
          </p:cNvPr>
          <p:cNvSpPr>
            <a:spLocks noGrp="1"/>
          </p:cNvSpPr>
          <p:nvPr>
            <p:ph idx="1"/>
          </p:nvPr>
        </p:nvSpPr>
        <p:spPr/>
        <p:txBody>
          <a:bodyPr>
            <a:normAutofit lnSpcReduction="10000"/>
          </a:bodyPr>
          <a:lstStyle/>
          <a:p>
            <a:pPr marL="457200" indent="-457200">
              <a:buFont typeface="+mj-lt"/>
              <a:buAutoNum type="alphaLcParenR"/>
            </a:pPr>
            <a:r>
              <a:rPr lang="es-MX" dirty="0"/>
              <a:t>Acceso a la ruta de salida: Es la parte del recorrido que conduce desde cualquier lugar del centro de trabajo hasta la ruta de salida;</a:t>
            </a:r>
          </a:p>
          <a:p>
            <a:pPr marL="457200" indent="-457200">
              <a:buFont typeface="+mj-lt"/>
              <a:buAutoNum type="alphaLcParenR"/>
            </a:pPr>
            <a:r>
              <a:rPr lang="es-MX" dirty="0"/>
              <a:t>Ruta de salida: Es la parte del recorrido que proviene del acceso a la ruta de salida, separada de otras áreas mediante elementos que proveen un trayecto protegido hacia la descarga de salida. </a:t>
            </a:r>
          </a:p>
          <a:p>
            <a:pPr marL="457200" indent="-457200">
              <a:buFont typeface="+mj-lt"/>
              <a:buAutoNum type="alphaLcParenR"/>
            </a:pPr>
            <a:r>
              <a:rPr lang="es-MX" dirty="0"/>
              <a:t>Descarga de salida: Es la parte final de la ruta de evacuación que lleva a una zona de seguridad en el exterior, denominada punto de reunión.</a:t>
            </a:r>
          </a:p>
        </p:txBody>
      </p:sp>
    </p:spTree>
    <p:extLst>
      <p:ext uri="{BB962C8B-B14F-4D97-AF65-F5344CB8AC3E}">
        <p14:creationId xmlns:p14="http://schemas.microsoft.com/office/powerpoint/2010/main" val="29015179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FBF475-DC3B-4808-A348-D47F968C19FC}"/>
              </a:ext>
            </a:extLst>
          </p:cNvPr>
          <p:cNvSpPr>
            <a:spLocks noGrp="1"/>
          </p:cNvSpPr>
          <p:nvPr>
            <p:ph type="title"/>
          </p:nvPr>
        </p:nvSpPr>
        <p:spPr/>
        <p:txBody>
          <a:bodyPr>
            <a:normAutofit fontScale="90000"/>
          </a:bodyPr>
          <a:lstStyle/>
          <a:p>
            <a:r>
              <a:rPr lang="es-MX" dirty="0"/>
              <a:t>Se debe contar con rutas de evacuación que cumplan con las condiciones siguientes</a:t>
            </a:r>
          </a:p>
        </p:txBody>
      </p:sp>
      <p:sp>
        <p:nvSpPr>
          <p:cNvPr id="3" name="Marcador de contenido 2">
            <a:extLst>
              <a:ext uri="{FF2B5EF4-FFF2-40B4-BE49-F238E27FC236}">
                <a16:creationId xmlns:a16="http://schemas.microsoft.com/office/drawing/2014/main" id="{E193FC82-D7B8-433B-AEB5-5F6E8C329244}"/>
              </a:ext>
            </a:extLst>
          </p:cNvPr>
          <p:cNvSpPr>
            <a:spLocks noGrp="1"/>
          </p:cNvSpPr>
          <p:nvPr>
            <p:ph idx="1"/>
          </p:nvPr>
        </p:nvSpPr>
        <p:spPr/>
        <p:txBody>
          <a:bodyPr>
            <a:normAutofit/>
          </a:bodyPr>
          <a:lstStyle/>
          <a:p>
            <a:r>
              <a:rPr lang="es-MX" dirty="0"/>
              <a:t>Que estén señalizadas en lugares visibles, de conformidad con lo dispuesto por la NOM-026-STPS2008 o la NOM-003-SEGOB-2002, o las que las sustituyan; </a:t>
            </a:r>
          </a:p>
          <a:p>
            <a:r>
              <a:rPr lang="es-MX" dirty="0"/>
              <a:t>Que se encuentren libres de obstáculos que impidan la circulación de los trabajadores y demás ocupantes; </a:t>
            </a:r>
          </a:p>
          <a:p>
            <a:r>
              <a:rPr lang="es-MX" dirty="0"/>
              <a:t>Que dispongan de dispositivos de iluminación de emergencia que permitan percibir el piso y cualquier modificación en su superficie, cuando se interrumpa la energía eléctrica o falte iluminación natural; </a:t>
            </a:r>
          </a:p>
        </p:txBody>
      </p:sp>
    </p:spTree>
    <p:extLst>
      <p:ext uri="{BB962C8B-B14F-4D97-AF65-F5344CB8AC3E}">
        <p14:creationId xmlns:p14="http://schemas.microsoft.com/office/powerpoint/2010/main" val="14759330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D114D1C0-CE98-45B4-9B96-69A4294EB3BC}"/>
              </a:ext>
            </a:extLst>
          </p:cNvPr>
          <p:cNvSpPr>
            <a:spLocks noGrp="1"/>
          </p:cNvSpPr>
          <p:nvPr>
            <p:ph idx="1"/>
          </p:nvPr>
        </p:nvSpPr>
        <p:spPr>
          <a:xfrm>
            <a:off x="2773599" y="848139"/>
            <a:ext cx="7796540" cy="5201805"/>
          </a:xfrm>
        </p:spPr>
        <p:txBody>
          <a:bodyPr>
            <a:normAutofit/>
          </a:bodyPr>
          <a:lstStyle/>
          <a:p>
            <a:r>
              <a:rPr lang="es-MX" dirty="0"/>
              <a:t>Que la distancia por recorrer desde el punto más alejado del interior de una edificación, hacia cualquier punto de la ruta de evacuación, no sea mayor de 40 m. En caso contrario, el tiempo máximo de evacuación de los ocupantes a un lugar seguro deberá ser de tres minutos; </a:t>
            </a:r>
          </a:p>
          <a:p>
            <a:r>
              <a:rPr lang="es-MX" dirty="0"/>
              <a:t>Que las escaleras eléctricas sean consideradas parte de una ruta de evacuación, previo bloqueo de la energía que las alimenta y de su movimiento;</a:t>
            </a:r>
          </a:p>
          <a:p>
            <a:r>
              <a:rPr lang="es-MX" dirty="0"/>
              <a:t>Que los elevadores no sean considerados parte de una ruta de evacuación y no se usen en caso de incendio.</a:t>
            </a:r>
          </a:p>
        </p:txBody>
      </p:sp>
      <p:sp>
        <p:nvSpPr>
          <p:cNvPr id="4" name="Título 1">
            <a:extLst>
              <a:ext uri="{FF2B5EF4-FFF2-40B4-BE49-F238E27FC236}">
                <a16:creationId xmlns:a16="http://schemas.microsoft.com/office/drawing/2014/main" id="{998E3FD8-84AE-407B-A5B8-BE34FEC66D80}"/>
              </a:ext>
            </a:extLst>
          </p:cNvPr>
          <p:cNvSpPr>
            <a:spLocks noGrp="1"/>
          </p:cNvSpPr>
          <p:nvPr>
            <p:ph type="title"/>
          </p:nvPr>
        </p:nvSpPr>
        <p:spPr>
          <a:xfrm>
            <a:off x="2611808" y="450247"/>
            <a:ext cx="7958331" cy="1077229"/>
          </a:xfrm>
        </p:spPr>
        <p:txBody>
          <a:bodyPr>
            <a:normAutofit fontScale="90000"/>
          </a:bodyPr>
          <a:lstStyle/>
          <a:p>
            <a:r>
              <a:rPr lang="es-MX" dirty="0"/>
              <a:t>Se debe contar con rutas de evacuación que cumplan con las condiciones siguientes</a:t>
            </a:r>
          </a:p>
        </p:txBody>
      </p:sp>
    </p:spTree>
    <p:extLst>
      <p:ext uri="{BB962C8B-B14F-4D97-AF65-F5344CB8AC3E}">
        <p14:creationId xmlns:p14="http://schemas.microsoft.com/office/powerpoint/2010/main" val="31329406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71CA44A2-0B50-41E9-9F8A-95DEE678AF1F}"/>
              </a:ext>
            </a:extLst>
          </p:cNvPr>
          <p:cNvSpPr>
            <a:spLocks noGrp="1"/>
          </p:cNvSpPr>
          <p:nvPr>
            <p:ph idx="1"/>
          </p:nvPr>
        </p:nvSpPr>
        <p:spPr>
          <a:xfrm>
            <a:off x="2773599" y="808383"/>
            <a:ext cx="7796540" cy="5241561"/>
          </a:xfrm>
        </p:spPr>
        <p:txBody>
          <a:bodyPr/>
          <a:lstStyle/>
          <a:p>
            <a:r>
              <a:rPr lang="es-MX" dirty="0"/>
              <a:t>Que los desniveles o escalones en los pasillos y corredores de las rutas de evacuación estén señalizados, de conformidad con la NOM-026-STPS-2008 o la NOM-003-SEGOB-2002, o las que las sustituyan.</a:t>
            </a:r>
          </a:p>
          <a:p>
            <a:r>
              <a:rPr lang="es-MX" dirty="0"/>
              <a:t>Que en el recorrido de las escaleras de emergencia exteriores de los centros de trabajo de nueva creación, las ventanas, fachadas de vidrio o cualquier otro tipo de aberturas, no representen un factor de riesgo en su uso durante una situación de emergencia de incendio.</a:t>
            </a:r>
          </a:p>
        </p:txBody>
      </p:sp>
      <p:sp>
        <p:nvSpPr>
          <p:cNvPr id="4" name="Título 1">
            <a:extLst>
              <a:ext uri="{FF2B5EF4-FFF2-40B4-BE49-F238E27FC236}">
                <a16:creationId xmlns:a16="http://schemas.microsoft.com/office/drawing/2014/main" id="{0A6DEC12-0161-4F64-9FAD-86AEF34B2178}"/>
              </a:ext>
            </a:extLst>
          </p:cNvPr>
          <p:cNvSpPr>
            <a:spLocks noGrp="1"/>
          </p:cNvSpPr>
          <p:nvPr>
            <p:ph type="title"/>
          </p:nvPr>
        </p:nvSpPr>
        <p:spPr>
          <a:xfrm>
            <a:off x="2368732" y="490004"/>
            <a:ext cx="8201408" cy="1077229"/>
          </a:xfrm>
        </p:spPr>
        <p:txBody>
          <a:bodyPr>
            <a:normAutofit fontScale="90000"/>
          </a:bodyPr>
          <a:lstStyle/>
          <a:p>
            <a:r>
              <a:rPr lang="es-MX" dirty="0"/>
              <a:t>Se debe contar con rutas de evacuación que cumplan con las condiciones siguientes:</a:t>
            </a:r>
          </a:p>
        </p:txBody>
      </p:sp>
    </p:spTree>
    <p:extLst>
      <p:ext uri="{BB962C8B-B14F-4D97-AF65-F5344CB8AC3E}">
        <p14:creationId xmlns:p14="http://schemas.microsoft.com/office/powerpoint/2010/main" val="34220433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55A3DE-1F73-4F39-8CF9-5823CD134786}"/>
              </a:ext>
            </a:extLst>
          </p:cNvPr>
          <p:cNvSpPr>
            <a:spLocks noGrp="1"/>
          </p:cNvSpPr>
          <p:nvPr>
            <p:ph type="title"/>
          </p:nvPr>
        </p:nvSpPr>
        <p:spPr/>
        <p:txBody>
          <a:bodyPr>
            <a:normAutofit fontScale="90000"/>
          </a:bodyPr>
          <a:lstStyle/>
          <a:p>
            <a:r>
              <a:rPr lang="es-MX" i="1" dirty="0"/>
              <a:t>MÉTODOS DE EXTINCIÓN DE INCENDIOS </a:t>
            </a:r>
            <a:br>
              <a:rPr lang="es-MX" dirty="0"/>
            </a:br>
            <a:endParaRPr lang="es-MX" dirty="0"/>
          </a:p>
        </p:txBody>
      </p:sp>
      <p:sp>
        <p:nvSpPr>
          <p:cNvPr id="3" name="Marcador de contenido 2">
            <a:extLst>
              <a:ext uri="{FF2B5EF4-FFF2-40B4-BE49-F238E27FC236}">
                <a16:creationId xmlns:a16="http://schemas.microsoft.com/office/drawing/2014/main" id="{73670F7D-9928-4E4D-B129-139FF01E3BA8}"/>
              </a:ext>
            </a:extLst>
          </p:cNvPr>
          <p:cNvSpPr>
            <a:spLocks noGrp="1"/>
          </p:cNvSpPr>
          <p:nvPr>
            <p:ph idx="1"/>
          </p:nvPr>
        </p:nvSpPr>
        <p:spPr>
          <a:xfrm>
            <a:off x="2773599" y="1567206"/>
            <a:ext cx="7796540" cy="3997828"/>
          </a:xfrm>
        </p:spPr>
        <p:txBody>
          <a:bodyPr/>
          <a:lstStyle/>
          <a:p>
            <a:r>
              <a:rPr lang="es-MX" dirty="0"/>
              <a:t>Sabemos que para que se produzca un fuego es necesaria la coincidencia en un mismo tiempo y espacio de los cuatro elementos que componen el llamado “tetraedro del fuego”: combustible, comburente, calor y reacción en cadena. En consecuencia, el mecanismo de la extinción consistirá en suprimir uno o varios de estos factores. </a:t>
            </a:r>
          </a:p>
        </p:txBody>
      </p:sp>
      <p:pic>
        <p:nvPicPr>
          <p:cNvPr id="18434" name="Picture 2" descr="Resultado de imagen para extinguir incendio gif">
            <a:extLst>
              <a:ext uri="{FF2B5EF4-FFF2-40B4-BE49-F238E27FC236}">
                <a16:creationId xmlns:a16="http://schemas.microsoft.com/office/drawing/2014/main" id="{F878CF0A-F849-4E3D-9F5B-88250EFFEA7D}"/>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683930" y="4287549"/>
            <a:ext cx="3048000" cy="2771775"/>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90938A19-4BB3-444A-A703-C5DABA8187BD}"/>
              </a:ext>
            </a:extLst>
          </p:cNvPr>
          <p:cNvSpPr txBox="1"/>
          <p:nvPr/>
        </p:nvSpPr>
        <p:spPr>
          <a:xfrm>
            <a:off x="10731930" y="6289964"/>
            <a:ext cx="420979" cy="215444"/>
          </a:xfrm>
          <a:prstGeom prst="rect">
            <a:avLst/>
          </a:prstGeom>
          <a:noFill/>
        </p:spPr>
        <p:txBody>
          <a:bodyPr wrap="square" rtlCol="0">
            <a:spAutoFit/>
          </a:bodyPr>
          <a:lstStyle/>
          <a:p>
            <a:r>
              <a:rPr lang="es-MX" sz="800" dirty="0"/>
              <a:t>[17]</a:t>
            </a:r>
          </a:p>
        </p:txBody>
      </p:sp>
    </p:spTree>
    <p:extLst>
      <p:ext uri="{BB962C8B-B14F-4D97-AF65-F5344CB8AC3E}">
        <p14:creationId xmlns:p14="http://schemas.microsoft.com/office/powerpoint/2010/main" val="3181976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F274CCF-865A-4DB1-AE9F-C8750CDFEC14}"/>
              </a:ext>
            </a:extLst>
          </p:cNvPr>
          <p:cNvSpPr>
            <a:spLocks noGrp="1"/>
          </p:cNvSpPr>
          <p:nvPr>
            <p:ph type="title"/>
          </p:nvPr>
        </p:nvSpPr>
        <p:spPr/>
        <p:txBody>
          <a:bodyPr>
            <a:normAutofit fontScale="90000"/>
          </a:bodyPr>
          <a:lstStyle/>
          <a:p>
            <a:r>
              <a:rPr lang="es-MX" dirty="0"/>
              <a:t>Según el factor eliminado, el método de extinción recibirá el nombre de: </a:t>
            </a:r>
            <a:br>
              <a:rPr lang="es-MX" dirty="0"/>
            </a:br>
            <a:endParaRPr lang="es-MX" dirty="0"/>
          </a:p>
        </p:txBody>
      </p:sp>
      <p:sp>
        <p:nvSpPr>
          <p:cNvPr id="3" name="Marcador de contenido 2">
            <a:extLst>
              <a:ext uri="{FF2B5EF4-FFF2-40B4-BE49-F238E27FC236}">
                <a16:creationId xmlns:a16="http://schemas.microsoft.com/office/drawing/2014/main" id="{9EB8A5C8-4779-4455-87BB-43734EE7D8D1}"/>
              </a:ext>
            </a:extLst>
          </p:cNvPr>
          <p:cNvSpPr>
            <a:spLocks noGrp="1"/>
          </p:cNvSpPr>
          <p:nvPr>
            <p:ph idx="1"/>
          </p:nvPr>
        </p:nvSpPr>
        <p:spPr>
          <a:xfrm>
            <a:off x="2870581" y="745711"/>
            <a:ext cx="7796540" cy="3997828"/>
          </a:xfrm>
        </p:spPr>
        <p:txBody>
          <a:bodyPr/>
          <a:lstStyle/>
          <a:p>
            <a:r>
              <a:rPr lang="es-MX" i="1" dirty="0"/>
              <a:t>Eliminación </a:t>
            </a:r>
            <a:r>
              <a:rPr lang="es-MX" dirty="0"/>
              <a:t>del combustible. </a:t>
            </a:r>
          </a:p>
          <a:p>
            <a:pPr marL="0" indent="0">
              <a:buNone/>
            </a:pPr>
            <a:r>
              <a:rPr lang="es-MX" i="1" dirty="0"/>
              <a:t>Directa </a:t>
            </a:r>
            <a:r>
              <a:rPr lang="es-MX" dirty="0"/>
              <a:t>cuando se retiran los combustibles o se interrumpe el flujo de los mismos (en caso de líquidos o gases). </a:t>
            </a:r>
          </a:p>
        </p:txBody>
      </p:sp>
      <p:pic>
        <p:nvPicPr>
          <p:cNvPr id="19458" name="Picture 2" descr="Resultado de imagen para extincion por eliminacion de combustible">
            <a:extLst>
              <a:ext uri="{FF2B5EF4-FFF2-40B4-BE49-F238E27FC236}">
                <a16:creationId xmlns:a16="http://schemas.microsoft.com/office/drawing/2014/main" id="{B65ECBF8-97D2-432B-842C-85695F1B8FB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444" t="50000" r="6044" b="12304"/>
          <a:stretch/>
        </p:blipFill>
        <p:spPr bwMode="auto">
          <a:xfrm>
            <a:off x="3591464" y="4151870"/>
            <a:ext cx="5999018" cy="1960419"/>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93B384C7-99CC-43FE-A1BA-68313B8C647F}"/>
              </a:ext>
            </a:extLst>
          </p:cNvPr>
          <p:cNvSpPr txBox="1"/>
          <p:nvPr/>
        </p:nvSpPr>
        <p:spPr>
          <a:xfrm>
            <a:off x="9698182" y="5888182"/>
            <a:ext cx="360218" cy="215444"/>
          </a:xfrm>
          <a:prstGeom prst="rect">
            <a:avLst/>
          </a:prstGeom>
          <a:noFill/>
        </p:spPr>
        <p:txBody>
          <a:bodyPr wrap="square" rtlCol="0">
            <a:spAutoFit/>
          </a:bodyPr>
          <a:lstStyle/>
          <a:p>
            <a:r>
              <a:rPr lang="es-MX" sz="800" dirty="0"/>
              <a:t>[18]</a:t>
            </a:r>
          </a:p>
        </p:txBody>
      </p:sp>
    </p:spTree>
    <p:extLst>
      <p:ext uri="{BB962C8B-B14F-4D97-AF65-F5344CB8AC3E}">
        <p14:creationId xmlns:p14="http://schemas.microsoft.com/office/powerpoint/2010/main" val="2923608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1C056B62-A3E1-411A-8BF3-D9C66D48C409}"/>
              </a:ext>
            </a:extLst>
          </p:cNvPr>
          <p:cNvSpPr>
            <a:spLocks noGrp="1"/>
          </p:cNvSpPr>
          <p:nvPr>
            <p:ph idx="1"/>
          </p:nvPr>
        </p:nvSpPr>
        <p:spPr>
          <a:xfrm>
            <a:off x="2611808" y="609600"/>
            <a:ext cx="7796540" cy="4196284"/>
          </a:xfrm>
        </p:spPr>
        <p:txBody>
          <a:bodyPr/>
          <a:lstStyle/>
          <a:p>
            <a:r>
              <a:rPr lang="es-MX" i="1" dirty="0"/>
              <a:t>Indirecta </a:t>
            </a:r>
            <a:r>
              <a:rPr lang="es-MX" dirty="0"/>
              <a:t>cuando se dificulta la propagación del fuego refrigerando otros combustibles cercanos o interponiendo elementos incombustibles. </a:t>
            </a:r>
          </a:p>
          <a:p>
            <a:r>
              <a:rPr lang="es-MX" i="1" dirty="0"/>
              <a:t>Sofocación </a:t>
            </a:r>
            <a:r>
              <a:rPr lang="es-MX" dirty="0"/>
              <a:t>o eliminación del oxigeno. Se consigue recubriendo el combustible para impedir su contacto con el aire, impidiendo la ventilación de la zona incendiada, utilizando gases inertes o proyectando agua pulverizada que, al convertirse en vapor, desplaza el oxígeno del aire. </a:t>
            </a:r>
          </a:p>
        </p:txBody>
      </p:sp>
      <p:pic>
        <p:nvPicPr>
          <p:cNvPr id="20484" name="Picture 4" descr="Resultado de imagen para extincion de fuegos indirecta">
            <a:extLst>
              <a:ext uri="{FF2B5EF4-FFF2-40B4-BE49-F238E27FC236}">
                <a16:creationId xmlns:a16="http://schemas.microsoft.com/office/drawing/2014/main" id="{D69F4A51-A732-4EBC-A98A-438FAB4F6D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6850" y="4333875"/>
            <a:ext cx="2857500" cy="2524125"/>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BE199AE0-148A-4BB4-B79B-E67EF6FF0ECC}"/>
              </a:ext>
            </a:extLst>
          </p:cNvPr>
          <p:cNvSpPr txBox="1"/>
          <p:nvPr/>
        </p:nvSpPr>
        <p:spPr>
          <a:xfrm>
            <a:off x="8312727" y="6428509"/>
            <a:ext cx="581891" cy="215444"/>
          </a:xfrm>
          <a:prstGeom prst="rect">
            <a:avLst/>
          </a:prstGeom>
          <a:noFill/>
        </p:spPr>
        <p:txBody>
          <a:bodyPr wrap="square" rtlCol="0">
            <a:spAutoFit/>
          </a:bodyPr>
          <a:lstStyle/>
          <a:p>
            <a:r>
              <a:rPr lang="es-MX" sz="800" dirty="0"/>
              <a:t>[19]</a:t>
            </a:r>
          </a:p>
        </p:txBody>
      </p:sp>
    </p:spTree>
    <p:extLst>
      <p:ext uri="{BB962C8B-B14F-4D97-AF65-F5344CB8AC3E}">
        <p14:creationId xmlns:p14="http://schemas.microsoft.com/office/powerpoint/2010/main" val="36589050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98546902-BCF3-48AF-A532-05E23AB18209}"/>
              </a:ext>
            </a:extLst>
          </p:cNvPr>
          <p:cNvSpPr>
            <a:spLocks noGrp="1"/>
          </p:cNvSpPr>
          <p:nvPr>
            <p:ph idx="1"/>
          </p:nvPr>
        </p:nvSpPr>
        <p:spPr>
          <a:xfrm>
            <a:off x="2680834" y="-301237"/>
            <a:ext cx="7796540" cy="5334327"/>
          </a:xfrm>
        </p:spPr>
        <p:txBody>
          <a:bodyPr/>
          <a:lstStyle/>
          <a:p>
            <a:r>
              <a:rPr lang="es-MX" i="1" dirty="0"/>
              <a:t>Enfriamiento </a:t>
            </a:r>
            <a:r>
              <a:rPr lang="es-MX" dirty="0"/>
              <a:t>o eliminación del calor, utilizando algún producto que, como el agua, absorba el calor del combustible incendiado. </a:t>
            </a:r>
          </a:p>
          <a:p>
            <a:r>
              <a:rPr lang="es-MX" dirty="0"/>
              <a:t>Agua: Es el agente extintor más antiguo, conocido, utilizado y barato, de una gran efectividad, pero peligroso y contraproducente, a veces, con el avance de las nuevas tecnologías. </a:t>
            </a:r>
          </a:p>
          <a:p>
            <a:r>
              <a:rPr lang="es-MX" dirty="0"/>
              <a:t>Es el agente extintor que tiene más capacidad para absorber calor y al evaporarse y aumentar su volumen diluye la combinación aire-gas que mantiene la combustión. </a:t>
            </a:r>
          </a:p>
        </p:txBody>
      </p:sp>
      <p:pic>
        <p:nvPicPr>
          <p:cNvPr id="1026" name="Picture 2" descr="Por qué el agua apaga el fuego? | SaberCurioso">
            <a:extLst>
              <a:ext uri="{FF2B5EF4-FFF2-40B4-BE49-F238E27FC236}">
                <a16:creationId xmlns:a16="http://schemas.microsoft.com/office/drawing/2014/main" id="{12763C9B-3DC2-4B88-BAC0-EC1745B388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4492073"/>
            <a:ext cx="4876800" cy="2114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95132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88971F63-F0CE-45CD-8CE5-00578843E6EB}"/>
              </a:ext>
            </a:extLst>
          </p:cNvPr>
          <p:cNvSpPr>
            <a:spLocks noGrp="1"/>
          </p:cNvSpPr>
          <p:nvPr>
            <p:ph idx="1"/>
          </p:nvPr>
        </p:nvSpPr>
        <p:spPr>
          <a:xfrm>
            <a:off x="2773599" y="0"/>
            <a:ext cx="7796540" cy="5254814"/>
          </a:xfrm>
        </p:spPr>
        <p:txBody>
          <a:bodyPr>
            <a:normAutofit/>
          </a:bodyPr>
          <a:lstStyle/>
          <a:p>
            <a:r>
              <a:rPr lang="es-MX" i="1" dirty="0"/>
              <a:t>Inhibición </a:t>
            </a:r>
            <a:r>
              <a:rPr lang="es-MX" dirty="0"/>
              <a:t>o interrupción de la reacción en cadena, proyectando sobre la llama un producto químico capaz de combinarse con los radicales libres producidos por la descomposición del combustible ardiendo, para impedir su reacción con el oxígeno. </a:t>
            </a:r>
          </a:p>
          <a:p>
            <a:r>
              <a:rPr lang="es-MX" dirty="0"/>
              <a:t>Así pues, agente extintor, es aquel producto químico, que aplicado al incendio, es capaz de extinguirlo, actuando sobre alguno o varios de los componentes del tetraedro del fuego. </a:t>
            </a:r>
          </a:p>
          <a:p>
            <a:r>
              <a:rPr lang="es-MX" dirty="0"/>
              <a:t>Si bien hay que puntualizar que ningún agente extintor actúa sobre uno sólo de los componentes del fuego, aunque el efecto sobre uno de ellos sea más patente que sobre los demás. </a:t>
            </a:r>
          </a:p>
        </p:txBody>
      </p:sp>
      <p:pic>
        <p:nvPicPr>
          <p:cNvPr id="2050" name="Picture 2" descr="Extinción de incendios - Prevención, protección y actuación ante ...">
            <a:extLst>
              <a:ext uri="{FF2B5EF4-FFF2-40B4-BE49-F238E27FC236}">
                <a16:creationId xmlns:a16="http://schemas.microsoft.com/office/drawing/2014/main" id="{74B26598-4585-42DB-9872-42827946F6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0437" y="4877214"/>
            <a:ext cx="5191125" cy="1847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45669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68290E66-7C8E-4BA6-AC6E-49D062BB4A45}"/>
              </a:ext>
            </a:extLst>
          </p:cNvPr>
          <p:cNvSpPr>
            <a:spLocks noGrp="1"/>
          </p:cNvSpPr>
          <p:nvPr>
            <p:ph idx="1"/>
          </p:nvPr>
        </p:nvSpPr>
        <p:spPr/>
        <p:txBody>
          <a:bodyPr/>
          <a:lstStyle/>
          <a:p>
            <a:endParaRPr lang="es-MX" dirty="0"/>
          </a:p>
        </p:txBody>
      </p:sp>
      <p:pic>
        <p:nvPicPr>
          <p:cNvPr id="1026" name="Picture 2" descr="Resultado de imagen para incendios en la industria mexicana">
            <a:extLst>
              <a:ext uri="{FF2B5EF4-FFF2-40B4-BE49-F238E27FC236}">
                <a16:creationId xmlns:a16="http://schemas.microsoft.com/office/drawing/2014/main" id="{ED904BD1-0C76-450F-B272-A4C8FFCB6CC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3027"/>
          <a:stretch/>
        </p:blipFill>
        <p:spPr bwMode="auto">
          <a:xfrm>
            <a:off x="1821640" y="0"/>
            <a:ext cx="8748499"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2FD34D7F-4A40-4B79-B70E-9F5C08C9EF33}"/>
              </a:ext>
            </a:extLst>
          </p:cNvPr>
          <p:cNvSpPr txBox="1"/>
          <p:nvPr/>
        </p:nvSpPr>
        <p:spPr>
          <a:xfrm>
            <a:off x="10570139" y="6642556"/>
            <a:ext cx="551517" cy="215444"/>
          </a:xfrm>
          <a:prstGeom prst="rect">
            <a:avLst/>
          </a:prstGeom>
          <a:noFill/>
        </p:spPr>
        <p:txBody>
          <a:bodyPr wrap="square" rtlCol="0">
            <a:spAutoFit/>
          </a:bodyPr>
          <a:lstStyle/>
          <a:p>
            <a:r>
              <a:rPr lang="es-MX" sz="800" dirty="0"/>
              <a:t>[5]</a:t>
            </a:r>
          </a:p>
        </p:txBody>
      </p:sp>
      <p:sp>
        <p:nvSpPr>
          <p:cNvPr id="6" name="Título 5">
            <a:extLst>
              <a:ext uri="{FF2B5EF4-FFF2-40B4-BE49-F238E27FC236}">
                <a16:creationId xmlns:a16="http://schemas.microsoft.com/office/drawing/2014/main" id="{67114827-D38D-479F-8951-D9E18FA5FF22}"/>
              </a:ext>
            </a:extLst>
          </p:cNvPr>
          <p:cNvSpPr>
            <a:spLocks noGrp="1"/>
          </p:cNvSpPr>
          <p:nvPr>
            <p:ph type="title"/>
          </p:nvPr>
        </p:nvSpPr>
        <p:spPr>
          <a:xfrm rot="5400000">
            <a:off x="-2768092" y="3036523"/>
            <a:ext cx="7150275" cy="1077229"/>
          </a:xfrm>
        </p:spPr>
        <p:txBody>
          <a:bodyPr vert="vert270">
            <a:noAutofit/>
          </a:bodyPr>
          <a:lstStyle/>
          <a:p>
            <a:r>
              <a:rPr lang="es-MX" sz="2400" dirty="0"/>
              <a:t>I</a:t>
            </a:r>
            <a:br>
              <a:rPr lang="es-MX" sz="2400" dirty="0"/>
            </a:br>
            <a:r>
              <a:rPr lang="es-MX" sz="2400" dirty="0"/>
              <a:t>N</a:t>
            </a:r>
            <a:br>
              <a:rPr lang="es-MX" sz="2400" dirty="0"/>
            </a:br>
            <a:r>
              <a:rPr lang="es-MX" sz="2400" dirty="0"/>
              <a:t>C</a:t>
            </a:r>
            <a:br>
              <a:rPr lang="es-MX" sz="2400" dirty="0"/>
            </a:br>
            <a:r>
              <a:rPr lang="es-MX" sz="2400" dirty="0"/>
              <a:t>E</a:t>
            </a:r>
            <a:br>
              <a:rPr lang="es-MX" sz="2400" dirty="0"/>
            </a:br>
            <a:r>
              <a:rPr lang="es-MX" sz="2400" dirty="0"/>
              <a:t>N</a:t>
            </a:r>
            <a:br>
              <a:rPr lang="es-MX" sz="2400" dirty="0"/>
            </a:br>
            <a:r>
              <a:rPr lang="es-MX" sz="2400" dirty="0"/>
              <a:t>D</a:t>
            </a:r>
            <a:br>
              <a:rPr lang="es-MX" sz="2400" dirty="0"/>
            </a:br>
            <a:r>
              <a:rPr lang="es-MX" sz="2400" dirty="0"/>
              <a:t>I</a:t>
            </a:r>
            <a:br>
              <a:rPr lang="es-MX" sz="2400" dirty="0"/>
            </a:br>
            <a:r>
              <a:rPr lang="es-MX" sz="2400" dirty="0"/>
              <a:t>O</a:t>
            </a:r>
            <a:br>
              <a:rPr lang="es-MX" sz="2400" dirty="0"/>
            </a:br>
            <a:r>
              <a:rPr lang="es-MX" sz="2400" dirty="0"/>
              <a:t>S </a:t>
            </a:r>
            <a:br>
              <a:rPr lang="es-MX" sz="2400" dirty="0"/>
            </a:br>
            <a:r>
              <a:rPr lang="es-MX" sz="2400" dirty="0"/>
              <a:t> </a:t>
            </a:r>
            <a:br>
              <a:rPr lang="es-MX" sz="2400" dirty="0"/>
            </a:br>
            <a:r>
              <a:rPr lang="es-MX" sz="2400" dirty="0"/>
              <a:t>E</a:t>
            </a:r>
            <a:br>
              <a:rPr lang="es-MX" sz="2400" dirty="0"/>
            </a:br>
            <a:r>
              <a:rPr lang="es-MX" sz="2400" dirty="0"/>
              <a:t>N</a:t>
            </a:r>
            <a:br>
              <a:rPr lang="es-MX" sz="2400" dirty="0"/>
            </a:br>
            <a:br>
              <a:rPr lang="es-MX" sz="2400" dirty="0"/>
            </a:br>
            <a:r>
              <a:rPr lang="es-MX" sz="2400" dirty="0"/>
              <a:t>  M</a:t>
            </a:r>
            <a:br>
              <a:rPr lang="es-MX" sz="2400" dirty="0"/>
            </a:br>
            <a:r>
              <a:rPr lang="es-MX" sz="2400" dirty="0"/>
              <a:t>É</a:t>
            </a:r>
            <a:br>
              <a:rPr lang="es-MX" sz="2400" dirty="0"/>
            </a:br>
            <a:r>
              <a:rPr lang="es-MX" sz="2400" dirty="0"/>
              <a:t>X</a:t>
            </a:r>
            <a:br>
              <a:rPr lang="es-MX" sz="2400" dirty="0"/>
            </a:br>
            <a:r>
              <a:rPr lang="es-MX" sz="2400" dirty="0"/>
              <a:t>I</a:t>
            </a:r>
            <a:br>
              <a:rPr lang="es-MX" sz="2400" dirty="0"/>
            </a:br>
            <a:r>
              <a:rPr lang="es-MX" sz="2400" dirty="0"/>
              <a:t>C</a:t>
            </a:r>
            <a:br>
              <a:rPr lang="es-MX" sz="2400" dirty="0"/>
            </a:br>
            <a:r>
              <a:rPr lang="es-MX" sz="2400" dirty="0"/>
              <a:t>O</a:t>
            </a:r>
          </a:p>
        </p:txBody>
      </p:sp>
    </p:spTree>
    <p:extLst>
      <p:ext uri="{BB962C8B-B14F-4D97-AF65-F5344CB8AC3E}">
        <p14:creationId xmlns:p14="http://schemas.microsoft.com/office/powerpoint/2010/main" val="32897998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2C2141-F254-422F-AB6C-1D25A28BD325}"/>
              </a:ext>
            </a:extLst>
          </p:cNvPr>
          <p:cNvSpPr>
            <a:spLocks noGrp="1"/>
          </p:cNvSpPr>
          <p:nvPr>
            <p:ph type="title"/>
          </p:nvPr>
        </p:nvSpPr>
        <p:spPr/>
        <p:txBody>
          <a:bodyPr>
            <a:normAutofit fontScale="90000"/>
          </a:bodyPr>
          <a:lstStyle/>
          <a:p>
            <a:r>
              <a:rPr lang="es-MX" dirty="0"/>
              <a:t>Algunos medios de prevención son los siguientes: </a:t>
            </a:r>
            <a:br>
              <a:rPr lang="es-MX" dirty="0"/>
            </a:br>
            <a:endParaRPr lang="es-MX" dirty="0"/>
          </a:p>
        </p:txBody>
      </p:sp>
      <p:sp>
        <p:nvSpPr>
          <p:cNvPr id="3" name="Marcador de contenido 2">
            <a:extLst>
              <a:ext uri="{FF2B5EF4-FFF2-40B4-BE49-F238E27FC236}">
                <a16:creationId xmlns:a16="http://schemas.microsoft.com/office/drawing/2014/main" id="{3EC7D732-1D59-4604-90C7-04BAD797115C}"/>
              </a:ext>
            </a:extLst>
          </p:cNvPr>
          <p:cNvSpPr>
            <a:spLocks noGrp="1"/>
          </p:cNvSpPr>
          <p:nvPr>
            <p:ph idx="1"/>
          </p:nvPr>
        </p:nvSpPr>
        <p:spPr>
          <a:xfrm>
            <a:off x="1445140" y="1757117"/>
            <a:ext cx="9301719" cy="4988236"/>
          </a:xfrm>
        </p:spPr>
        <p:txBody>
          <a:bodyPr>
            <a:normAutofit/>
          </a:bodyPr>
          <a:lstStyle/>
          <a:p>
            <a:pPr marL="457200" indent="-457200">
              <a:buFont typeface="+mj-lt"/>
              <a:buAutoNum type="alphaUcPeriod"/>
            </a:pPr>
            <a:r>
              <a:rPr lang="es-MX" dirty="0"/>
              <a:t>Revisión periódica de las instalaciones eléctricas. </a:t>
            </a:r>
          </a:p>
          <a:p>
            <a:pPr marL="457200" indent="-457200">
              <a:buFont typeface="+mj-lt"/>
              <a:buAutoNum type="alphaUcPeriod"/>
            </a:pPr>
            <a:r>
              <a:rPr lang="es-MX" dirty="0"/>
              <a:t>Orden y limpieza </a:t>
            </a:r>
          </a:p>
          <a:p>
            <a:pPr marL="457200" indent="-457200">
              <a:buFont typeface="+mj-lt"/>
              <a:buAutoNum type="alphaUcPeriod"/>
            </a:pPr>
            <a:r>
              <a:rPr lang="es-MX" dirty="0"/>
              <a:t> Control de la electricidad estática. </a:t>
            </a:r>
          </a:p>
          <a:p>
            <a:pPr marL="457200" indent="-457200">
              <a:buFont typeface="+mj-lt"/>
              <a:buAutoNum type="alphaUcPeriod"/>
            </a:pPr>
            <a:r>
              <a:rPr lang="es-MX" dirty="0"/>
              <a:t> Eliminación segura de los desechos </a:t>
            </a:r>
          </a:p>
          <a:p>
            <a:pPr marL="457200" indent="-457200">
              <a:buFont typeface="+mj-lt"/>
              <a:buAutoNum type="alphaUcPeriod"/>
            </a:pPr>
            <a:r>
              <a:rPr lang="es-MX" dirty="0"/>
              <a:t> Uso de recipientes con arresta flama </a:t>
            </a:r>
          </a:p>
          <a:p>
            <a:pPr marL="457200" indent="-457200">
              <a:buFont typeface="+mj-lt"/>
              <a:buAutoNum type="alphaUcPeriod"/>
            </a:pPr>
            <a:r>
              <a:rPr lang="es-MX" dirty="0"/>
              <a:t> Revisión periódica de las instalaciones de gas o de cualquier tipo de combustible </a:t>
            </a:r>
          </a:p>
          <a:p>
            <a:pPr marL="457200" indent="-457200">
              <a:buFont typeface="+mj-lt"/>
              <a:buAutoNum type="alphaUcPeriod"/>
            </a:pPr>
            <a:r>
              <a:rPr lang="es-MX" dirty="0"/>
              <a:t> Desconectar los aparatos eléctricos después de su uso </a:t>
            </a:r>
          </a:p>
        </p:txBody>
      </p:sp>
      <p:pic>
        <p:nvPicPr>
          <p:cNvPr id="2050" name="Picture 2" descr="Intensifican revisión a empresas foráneas | Querétaro">
            <a:extLst>
              <a:ext uri="{FF2B5EF4-FFF2-40B4-BE49-F238E27FC236}">
                <a16:creationId xmlns:a16="http://schemas.microsoft.com/office/drawing/2014/main" id="{6B3AF1EE-86DD-456E-B370-85DFC0810D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3815" y="2654186"/>
            <a:ext cx="3773408" cy="2318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14546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ACAFA8F-AE5C-4FF6-BCDA-306F941B8A18}"/>
              </a:ext>
            </a:extLst>
          </p:cNvPr>
          <p:cNvSpPr>
            <a:spLocks noGrp="1"/>
          </p:cNvSpPr>
          <p:nvPr>
            <p:ph type="title"/>
          </p:nvPr>
        </p:nvSpPr>
        <p:spPr/>
        <p:txBody>
          <a:bodyPr>
            <a:normAutofit fontScale="90000"/>
          </a:bodyPr>
          <a:lstStyle/>
          <a:p>
            <a:r>
              <a:rPr lang="es-MX" dirty="0"/>
              <a:t>Algunos medios de prevención son los siguientes: </a:t>
            </a:r>
            <a:br>
              <a:rPr lang="es-MX" dirty="0"/>
            </a:br>
            <a:endParaRPr lang="es-MX" dirty="0"/>
          </a:p>
        </p:txBody>
      </p:sp>
      <p:sp>
        <p:nvSpPr>
          <p:cNvPr id="4" name="Marcador de contenido 2">
            <a:extLst>
              <a:ext uri="{FF2B5EF4-FFF2-40B4-BE49-F238E27FC236}">
                <a16:creationId xmlns:a16="http://schemas.microsoft.com/office/drawing/2014/main" id="{F19B6CE2-B389-4F50-819E-5722A247FBF4}"/>
              </a:ext>
            </a:extLst>
          </p:cNvPr>
          <p:cNvSpPr txBox="1">
            <a:spLocks/>
          </p:cNvSpPr>
          <p:nvPr/>
        </p:nvSpPr>
        <p:spPr>
          <a:xfrm>
            <a:off x="2165952" y="1883015"/>
            <a:ext cx="8850042" cy="4974985"/>
          </a:xfrm>
          <a:prstGeom prst="rect">
            <a:avLst/>
          </a:prstGeom>
        </p:spPr>
        <p:txBody>
          <a:bodyPr vert="horz" lIns="91440" tIns="45720" rIns="91440" bIns="45720" rtlCol="0" anchor="ctr">
            <a:normAutofit/>
          </a:bodyPr>
          <a:lst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9pPr>
          </a:lstStyle>
          <a:p>
            <a:pPr marL="457200" indent="-457200">
              <a:buFont typeface="+mj-lt"/>
              <a:buAutoNum type="alphaUcPeriod" startAt="8"/>
            </a:pPr>
            <a:r>
              <a:rPr lang="es-MX" dirty="0"/>
              <a:t>Fusibles conocidos como interruptor térmico, son usados como detectores térmicos </a:t>
            </a:r>
          </a:p>
          <a:p>
            <a:pPr marL="457200" indent="-457200">
              <a:buFont typeface="+mj-lt"/>
              <a:buAutoNum type="alphaUcPeriod" startAt="8"/>
            </a:pPr>
            <a:r>
              <a:rPr lang="es-MX" dirty="0"/>
              <a:t> Alarmas que detectan la presencia de: </a:t>
            </a:r>
          </a:p>
          <a:p>
            <a:pPr marL="793750" lvl="1" indent="-342900">
              <a:buFont typeface="+mj-lt"/>
              <a:buAutoNum type="arabicPeriod"/>
            </a:pPr>
            <a:r>
              <a:rPr lang="es-MX" dirty="0"/>
              <a:t> Temperaturas elevadas </a:t>
            </a:r>
          </a:p>
          <a:p>
            <a:pPr marL="793750" lvl="1" indent="-342900">
              <a:buFont typeface="+mj-lt"/>
              <a:buAutoNum type="arabicPeriod"/>
            </a:pPr>
            <a:r>
              <a:rPr lang="es-MX" dirty="0"/>
              <a:t>Humo </a:t>
            </a:r>
          </a:p>
          <a:p>
            <a:pPr marL="793750" lvl="1" indent="-342900">
              <a:buFont typeface="+mj-lt"/>
              <a:buAutoNum type="arabicPeriod"/>
            </a:pPr>
            <a:r>
              <a:rPr lang="es-MX" dirty="0"/>
              <a:t>Flamas </a:t>
            </a:r>
          </a:p>
          <a:p>
            <a:pPr marL="793750" lvl="1" indent="-342900">
              <a:buFont typeface="+mj-lt"/>
              <a:buAutoNum type="arabicPeriod"/>
            </a:pPr>
            <a:r>
              <a:rPr lang="es-MX" dirty="0"/>
              <a:t> Gas L.P. </a:t>
            </a:r>
          </a:p>
          <a:p>
            <a:pPr marL="457200" indent="-457200">
              <a:buFont typeface="+mj-lt"/>
              <a:buAutoNum type="alphaUcPeriod" startAt="8"/>
            </a:pPr>
            <a:r>
              <a:rPr lang="es-MX" dirty="0"/>
              <a:t> Salidas de emergencias con barra antipático </a:t>
            </a:r>
          </a:p>
          <a:p>
            <a:pPr marL="457200" indent="-457200">
              <a:buFont typeface="+mj-lt"/>
              <a:buAutoNum type="alphaUcPeriod" startAt="8"/>
            </a:pPr>
            <a:r>
              <a:rPr lang="es-MX" dirty="0"/>
              <a:t> Puertas retardante de temperatura y sello de humo </a:t>
            </a:r>
          </a:p>
          <a:p>
            <a:endParaRPr lang="es-MX" dirty="0"/>
          </a:p>
        </p:txBody>
      </p:sp>
      <p:pic>
        <p:nvPicPr>
          <p:cNvPr id="1026" name="Picture 2" descr="Alarmas de Incendio, que debemos saber | SecureWeek">
            <a:extLst>
              <a:ext uri="{FF2B5EF4-FFF2-40B4-BE49-F238E27FC236}">
                <a16:creationId xmlns:a16="http://schemas.microsoft.com/office/drawing/2014/main" id="{9A1F37EE-F065-4053-BD03-8D3EFFEDD0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3756" y="3151949"/>
            <a:ext cx="3492238" cy="1971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2469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7A40373-9D5E-4BD7-83A1-2EFB5CF5E191}"/>
              </a:ext>
            </a:extLst>
          </p:cNvPr>
          <p:cNvSpPr>
            <a:spLocks noGrp="1"/>
          </p:cNvSpPr>
          <p:nvPr>
            <p:ph type="title"/>
          </p:nvPr>
        </p:nvSpPr>
        <p:spPr/>
        <p:txBody>
          <a:bodyPr/>
          <a:lstStyle/>
          <a:p>
            <a:r>
              <a:rPr lang="es-MX" i="1" dirty="0"/>
              <a:t>¿Qué hacer en caso de incendio? </a:t>
            </a:r>
            <a:br>
              <a:rPr lang="es-MX" dirty="0"/>
            </a:br>
            <a:endParaRPr lang="es-MX" dirty="0"/>
          </a:p>
        </p:txBody>
      </p:sp>
      <p:sp>
        <p:nvSpPr>
          <p:cNvPr id="3" name="Marcador de contenido 2">
            <a:extLst>
              <a:ext uri="{FF2B5EF4-FFF2-40B4-BE49-F238E27FC236}">
                <a16:creationId xmlns:a16="http://schemas.microsoft.com/office/drawing/2014/main" id="{7189F6B4-5785-4810-BE0F-E193DA47521F}"/>
              </a:ext>
            </a:extLst>
          </p:cNvPr>
          <p:cNvSpPr>
            <a:spLocks noGrp="1"/>
          </p:cNvSpPr>
          <p:nvPr>
            <p:ph idx="1"/>
          </p:nvPr>
        </p:nvSpPr>
        <p:spPr>
          <a:xfrm>
            <a:off x="1173399" y="1153113"/>
            <a:ext cx="4830359" cy="5890591"/>
          </a:xfrm>
        </p:spPr>
        <p:txBody>
          <a:bodyPr>
            <a:normAutofit/>
          </a:bodyPr>
          <a:lstStyle/>
          <a:p>
            <a:endParaRPr lang="es-MX" dirty="0"/>
          </a:p>
          <a:p>
            <a:r>
              <a:rPr lang="es-MX" dirty="0"/>
              <a:t>Guarda la calma </a:t>
            </a:r>
          </a:p>
          <a:p>
            <a:r>
              <a:rPr lang="es-MX" dirty="0"/>
              <a:t>Evalúa la situación, trata de ver que se quema, en qué cantidad, el sitio donde está el fuego y si éste puede propagarse. </a:t>
            </a:r>
          </a:p>
          <a:p>
            <a:r>
              <a:rPr lang="es-MX" dirty="0"/>
              <a:t>Da la voz de alarma, primero a los bomberos y posteriormente a las personas más cercanas </a:t>
            </a:r>
          </a:p>
          <a:p>
            <a:r>
              <a:rPr lang="es-MX" dirty="0"/>
              <a:t>Trata de controlar la situación retirando a las personas a un lugar seguro o utilizando un extintor </a:t>
            </a:r>
          </a:p>
          <a:p>
            <a:endParaRPr lang="es-MX" dirty="0"/>
          </a:p>
        </p:txBody>
      </p:sp>
      <p:pic>
        <p:nvPicPr>
          <p:cNvPr id="4" name="Picture 2" descr="Imagen relacionada">
            <a:extLst>
              <a:ext uri="{FF2B5EF4-FFF2-40B4-BE49-F238E27FC236}">
                <a16:creationId xmlns:a16="http://schemas.microsoft.com/office/drawing/2014/main" id="{A0D50B98-7B00-4C08-8F96-135744C90873}"/>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003758" y="2406316"/>
            <a:ext cx="4003951" cy="3053013"/>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8F63A54F-7ECB-46A6-8883-85FE1A624961}"/>
              </a:ext>
            </a:extLst>
          </p:cNvPr>
          <p:cNvSpPr txBox="1"/>
          <p:nvPr/>
        </p:nvSpPr>
        <p:spPr>
          <a:xfrm>
            <a:off x="10007709" y="5243885"/>
            <a:ext cx="385010" cy="215444"/>
          </a:xfrm>
          <a:prstGeom prst="rect">
            <a:avLst/>
          </a:prstGeom>
          <a:noFill/>
        </p:spPr>
        <p:txBody>
          <a:bodyPr wrap="square" rtlCol="0">
            <a:spAutoFit/>
          </a:bodyPr>
          <a:lstStyle/>
          <a:p>
            <a:r>
              <a:rPr lang="es-MX" sz="800" dirty="0"/>
              <a:t>[8]</a:t>
            </a:r>
          </a:p>
        </p:txBody>
      </p:sp>
    </p:spTree>
    <p:extLst>
      <p:ext uri="{BB962C8B-B14F-4D97-AF65-F5344CB8AC3E}">
        <p14:creationId xmlns:p14="http://schemas.microsoft.com/office/powerpoint/2010/main" val="1365886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47F80A7B-C89A-4766-8838-CC5829DDB517}"/>
              </a:ext>
            </a:extLst>
          </p:cNvPr>
          <p:cNvSpPr>
            <a:spLocks noGrp="1"/>
          </p:cNvSpPr>
          <p:nvPr>
            <p:ph idx="1"/>
          </p:nvPr>
        </p:nvSpPr>
        <p:spPr>
          <a:xfrm>
            <a:off x="1175683" y="1597765"/>
            <a:ext cx="5415290" cy="5260235"/>
          </a:xfrm>
        </p:spPr>
        <p:txBody>
          <a:bodyPr>
            <a:normAutofit/>
          </a:bodyPr>
          <a:lstStyle/>
          <a:p>
            <a:r>
              <a:rPr lang="es-MX" dirty="0"/>
              <a:t>Si el incendio tiende a propagarse evacúa el área </a:t>
            </a:r>
          </a:p>
          <a:p>
            <a:r>
              <a:rPr lang="es-MX" dirty="0"/>
              <a:t>Baja por las escaleras de emergencia, no utilices los elevadores. </a:t>
            </a:r>
          </a:p>
          <a:p>
            <a:r>
              <a:rPr lang="es-MX" dirty="0"/>
              <a:t>Si no puedes bajar, intenta subir hasta la azotea; deja abierta la puerta de acceso a la misma para que el humo no se acumule en el cubo de las escaleras </a:t>
            </a:r>
          </a:p>
          <a:p>
            <a:r>
              <a:rPr lang="es-MX" dirty="0"/>
              <a:t>No te encierres en baños o closets, ni te metas debajo de mesas, escritorio, cama etc., ya que el humo y el calor invadirán toda el área </a:t>
            </a:r>
          </a:p>
          <a:p>
            <a:endParaRPr lang="es-MX" dirty="0"/>
          </a:p>
        </p:txBody>
      </p:sp>
      <p:sp>
        <p:nvSpPr>
          <p:cNvPr id="4" name="Título 1">
            <a:extLst>
              <a:ext uri="{FF2B5EF4-FFF2-40B4-BE49-F238E27FC236}">
                <a16:creationId xmlns:a16="http://schemas.microsoft.com/office/drawing/2014/main" id="{2CCD5A6D-9697-4C9D-A6E9-F3A7392EEDA6}"/>
              </a:ext>
            </a:extLst>
          </p:cNvPr>
          <p:cNvSpPr>
            <a:spLocks noGrp="1"/>
          </p:cNvSpPr>
          <p:nvPr>
            <p:ph type="title"/>
          </p:nvPr>
        </p:nvSpPr>
        <p:spPr>
          <a:xfrm>
            <a:off x="2611808" y="808056"/>
            <a:ext cx="7958331" cy="1077229"/>
          </a:xfrm>
        </p:spPr>
        <p:txBody>
          <a:bodyPr/>
          <a:lstStyle/>
          <a:p>
            <a:r>
              <a:rPr lang="es-MX" i="1" dirty="0"/>
              <a:t>¿Qué hacer en caso de incendio? </a:t>
            </a:r>
            <a:br>
              <a:rPr lang="es-MX" dirty="0"/>
            </a:br>
            <a:endParaRPr lang="es-MX" dirty="0"/>
          </a:p>
        </p:txBody>
      </p:sp>
      <p:pic>
        <p:nvPicPr>
          <p:cNvPr id="3074" name="Picture 2" descr="Balizamiento de escaleras - Sinalux - Señalización de Seguridad ...">
            <a:extLst>
              <a:ext uri="{FF2B5EF4-FFF2-40B4-BE49-F238E27FC236}">
                <a16:creationId xmlns:a16="http://schemas.microsoft.com/office/drawing/2014/main" id="{938B547F-00ED-425F-BBDF-346163B7C2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1474" y="2150766"/>
            <a:ext cx="4762500" cy="3571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57996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7D4C9338-6917-48B9-B157-5BDEFE80FC3A}"/>
              </a:ext>
            </a:extLst>
          </p:cNvPr>
          <p:cNvSpPr>
            <a:spLocks noGrp="1"/>
          </p:cNvSpPr>
          <p:nvPr>
            <p:ph idx="1"/>
          </p:nvPr>
        </p:nvSpPr>
        <p:spPr>
          <a:xfrm>
            <a:off x="2451653" y="1346670"/>
            <a:ext cx="6374296" cy="5287944"/>
          </a:xfrm>
        </p:spPr>
        <p:txBody>
          <a:bodyPr>
            <a:normAutofit lnSpcReduction="10000"/>
          </a:bodyPr>
          <a:lstStyle/>
          <a:p>
            <a:r>
              <a:rPr lang="es-MX" dirty="0"/>
              <a:t>Si está totalmente oscuro sigue una pared y no te separes de ella. </a:t>
            </a:r>
          </a:p>
          <a:p>
            <a:r>
              <a:rPr lang="es-MX" dirty="0"/>
              <a:t>Si quedas atrapado en una oficina, departamento o cuarto has lo siguiente: </a:t>
            </a:r>
          </a:p>
          <a:p>
            <a:pPr marL="800100" lvl="1" indent="-342900">
              <a:buFont typeface="+mj-lt"/>
              <a:buAutoNum type="arabicPeriod"/>
            </a:pPr>
            <a:r>
              <a:rPr lang="es-MX" dirty="0"/>
              <a:t>Cierra la puerta </a:t>
            </a:r>
          </a:p>
          <a:p>
            <a:pPr marL="800100" lvl="1" indent="-342900">
              <a:buFont typeface="+mj-lt"/>
              <a:buAutoNum type="arabicPeriod"/>
            </a:pPr>
            <a:r>
              <a:rPr lang="es-MX" dirty="0"/>
              <a:t>Tapa cualquier entrada de humo utilizando toallas, cortinas o pedazos de alfombra de preferencia húmedos o mojados </a:t>
            </a:r>
          </a:p>
          <a:p>
            <a:pPr marL="800100" lvl="1" indent="-342900">
              <a:buFont typeface="+mj-lt"/>
              <a:buAutoNum type="arabicPeriod"/>
            </a:pPr>
            <a:r>
              <a:rPr lang="es-MX" dirty="0"/>
              <a:t>Comunícate de ser posible por teléfono al conmutador del edificio y señala tu posición </a:t>
            </a:r>
          </a:p>
          <a:p>
            <a:pPr marL="800100" lvl="1" indent="-342900">
              <a:buFont typeface="+mj-lt"/>
              <a:buAutoNum type="arabicPeriod"/>
            </a:pPr>
            <a:r>
              <a:rPr lang="es-MX" dirty="0"/>
              <a:t>Comunícate de ser posible al cuerpo de bomberos o con cualquier servicio de emergencia e indícales tu posición </a:t>
            </a:r>
          </a:p>
          <a:p>
            <a:endParaRPr lang="es-MX" dirty="0"/>
          </a:p>
        </p:txBody>
      </p:sp>
      <p:sp>
        <p:nvSpPr>
          <p:cNvPr id="4" name="Título 1">
            <a:extLst>
              <a:ext uri="{FF2B5EF4-FFF2-40B4-BE49-F238E27FC236}">
                <a16:creationId xmlns:a16="http://schemas.microsoft.com/office/drawing/2014/main" id="{18E40D6A-4725-4D3F-8A58-B3AE6B75199C}"/>
              </a:ext>
            </a:extLst>
          </p:cNvPr>
          <p:cNvSpPr>
            <a:spLocks noGrp="1"/>
          </p:cNvSpPr>
          <p:nvPr>
            <p:ph type="title"/>
          </p:nvPr>
        </p:nvSpPr>
        <p:spPr>
          <a:xfrm>
            <a:off x="2611808" y="808056"/>
            <a:ext cx="7958331" cy="1077229"/>
          </a:xfrm>
        </p:spPr>
        <p:txBody>
          <a:bodyPr/>
          <a:lstStyle/>
          <a:p>
            <a:r>
              <a:rPr lang="es-MX" i="1" dirty="0"/>
              <a:t>¿Qué hacer en caso de incendio? </a:t>
            </a:r>
            <a:br>
              <a:rPr lang="es-MX" dirty="0"/>
            </a:br>
            <a:endParaRPr lang="es-MX" dirty="0"/>
          </a:p>
        </p:txBody>
      </p:sp>
      <p:pic>
        <p:nvPicPr>
          <p:cNvPr id="4098" name="Picture 2" descr="Colegio Mariturri / A54 arquitectos | Señaletica diseño ...">
            <a:extLst>
              <a:ext uri="{FF2B5EF4-FFF2-40B4-BE49-F238E27FC236}">
                <a16:creationId xmlns:a16="http://schemas.microsoft.com/office/drawing/2014/main" id="{BAB81518-083E-4EA7-BC5E-139F163187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25949" y="2266448"/>
            <a:ext cx="2229344" cy="289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3579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48433F6-9952-4C2F-B680-1D4FD7D4FEE8}"/>
              </a:ext>
            </a:extLst>
          </p:cNvPr>
          <p:cNvSpPr>
            <a:spLocks noGrp="1"/>
          </p:cNvSpPr>
          <p:nvPr>
            <p:ph type="title"/>
          </p:nvPr>
        </p:nvSpPr>
        <p:spPr/>
        <p:txBody>
          <a:bodyPr/>
          <a:lstStyle/>
          <a:p>
            <a:r>
              <a:rPr lang="es-MX" i="1" dirty="0"/>
              <a:t>En caso de estar atrapado. </a:t>
            </a:r>
            <a:br>
              <a:rPr lang="es-MX" dirty="0"/>
            </a:br>
            <a:endParaRPr lang="es-MX" dirty="0"/>
          </a:p>
        </p:txBody>
      </p:sp>
      <p:sp>
        <p:nvSpPr>
          <p:cNvPr id="3" name="Marcador de contenido 2">
            <a:extLst>
              <a:ext uri="{FF2B5EF4-FFF2-40B4-BE49-F238E27FC236}">
                <a16:creationId xmlns:a16="http://schemas.microsoft.com/office/drawing/2014/main" id="{ADE830E4-BE2E-4C6E-AEE3-05BCB3D6C74D}"/>
              </a:ext>
            </a:extLst>
          </p:cNvPr>
          <p:cNvSpPr>
            <a:spLocks noGrp="1"/>
          </p:cNvSpPr>
          <p:nvPr>
            <p:ph idx="1"/>
          </p:nvPr>
        </p:nvSpPr>
        <p:spPr>
          <a:xfrm>
            <a:off x="1427018" y="1816730"/>
            <a:ext cx="7789171" cy="4944287"/>
          </a:xfrm>
        </p:spPr>
        <p:txBody>
          <a:bodyPr>
            <a:normAutofit fontScale="92500" lnSpcReduction="10000"/>
          </a:bodyPr>
          <a:lstStyle/>
          <a:p>
            <a:r>
              <a:rPr lang="es-MX" dirty="0"/>
              <a:t>Debes si te es posible recostarte o permanecer lo más cerca al piso como sea posible para así evitar la inhalación de gases tóxicos, evitar el calor y aprovechar la mejor visibilidad. </a:t>
            </a:r>
          </a:p>
          <a:p>
            <a:r>
              <a:rPr lang="es-MX" dirty="0"/>
              <a:t>Tápate con un trapo o pañuelo de preferencia húmedo la nariz y la boca arrastrándote por el piso. </a:t>
            </a:r>
          </a:p>
          <a:p>
            <a:r>
              <a:rPr lang="es-MX" dirty="0"/>
              <a:t>Localiza la ruta de evacuación o trata de entrar a una oficina o cuarto que tenga ventanas que den a la calle. </a:t>
            </a:r>
          </a:p>
          <a:p>
            <a:r>
              <a:rPr lang="es-MX" dirty="0"/>
              <a:t>Si te encuentras lesionado, guarda la calma, de ser posible y si sabes cómo hacerlo, aplícate los primeros auxilios, grita pidiendo ayuda, arrástrate tratando de alcanzar la ruta de evacuación y no te alejes de la misma, esto facilitará tu localización ya que durante un incendio, los bomberos siguen esa misma ruta pero en sentido contrario por lo que existen mayores posibilidades de encontrarte. </a:t>
            </a:r>
          </a:p>
          <a:p>
            <a:endParaRPr lang="es-MX" dirty="0"/>
          </a:p>
        </p:txBody>
      </p:sp>
      <p:pic>
        <p:nvPicPr>
          <p:cNvPr id="21506" name="Picture 2" descr="Imagen relacionada">
            <a:extLst>
              <a:ext uri="{FF2B5EF4-FFF2-40B4-BE49-F238E27FC236}">
                <a16:creationId xmlns:a16="http://schemas.microsoft.com/office/drawing/2014/main" id="{DD1FC3BC-3161-4A8B-97FF-8A36A7BA0D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50147" y="3145556"/>
            <a:ext cx="2419899" cy="1816730"/>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86EE4A76-1D67-441A-A22B-3043DFF011D0}"/>
              </a:ext>
            </a:extLst>
          </p:cNvPr>
          <p:cNvSpPr txBox="1"/>
          <p:nvPr/>
        </p:nvSpPr>
        <p:spPr>
          <a:xfrm>
            <a:off x="11370046" y="4641273"/>
            <a:ext cx="461736" cy="215444"/>
          </a:xfrm>
          <a:prstGeom prst="rect">
            <a:avLst/>
          </a:prstGeom>
          <a:noFill/>
        </p:spPr>
        <p:txBody>
          <a:bodyPr wrap="square" rtlCol="0">
            <a:spAutoFit/>
          </a:bodyPr>
          <a:lstStyle/>
          <a:p>
            <a:r>
              <a:rPr lang="es-MX" sz="800" dirty="0"/>
              <a:t>[20]</a:t>
            </a:r>
          </a:p>
        </p:txBody>
      </p:sp>
    </p:spTree>
    <p:extLst>
      <p:ext uri="{BB962C8B-B14F-4D97-AF65-F5344CB8AC3E}">
        <p14:creationId xmlns:p14="http://schemas.microsoft.com/office/powerpoint/2010/main" val="22407148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C95A93E-7E4D-4B78-B711-BB2C19ADC7C6}"/>
              </a:ext>
            </a:extLst>
          </p:cNvPr>
          <p:cNvSpPr>
            <a:spLocks noGrp="1"/>
          </p:cNvSpPr>
          <p:nvPr>
            <p:ph type="title"/>
          </p:nvPr>
        </p:nvSpPr>
        <p:spPr/>
        <p:txBody>
          <a:bodyPr>
            <a:normAutofit fontScale="90000"/>
          </a:bodyPr>
          <a:lstStyle/>
          <a:p>
            <a:r>
              <a:rPr lang="es-MX" i="1" dirty="0"/>
              <a:t>Cómo auxiliar a una víctima de las llamas. </a:t>
            </a:r>
            <a:br>
              <a:rPr lang="es-MX" dirty="0"/>
            </a:br>
            <a:endParaRPr lang="es-MX" dirty="0"/>
          </a:p>
        </p:txBody>
      </p:sp>
      <p:sp>
        <p:nvSpPr>
          <p:cNvPr id="3" name="Marcador de contenido 2">
            <a:extLst>
              <a:ext uri="{FF2B5EF4-FFF2-40B4-BE49-F238E27FC236}">
                <a16:creationId xmlns:a16="http://schemas.microsoft.com/office/drawing/2014/main" id="{488961BE-587B-415A-AE18-9663D38E5116}"/>
              </a:ext>
            </a:extLst>
          </p:cNvPr>
          <p:cNvSpPr>
            <a:spLocks noGrp="1"/>
          </p:cNvSpPr>
          <p:nvPr>
            <p:ph idx="1"/>
          </p:nvPr>
        </p:nvSpPr>
        <p:spPr>
          <a:xfrm>
            <a:off x="1522552" y="1708382"/>
            <a:ext cx="6308035" cy="4838192"/>
          </a:xfrm>
        </p:spPr>
        <p:txBody>
          <a:bodyPr>
            <a:normAutofit fontScale="92500"/>
          </a:bodyPr>
          <a:lstStyle/>
          <a:p>
            <a:r>
              <a:rPr lang="es-MX" dirty="0"/>
              <a:t>Evita que la víctima corra, si hace esto, se avivarán las llamas </a:t>
            </a:r>
          </a:p>
          <a:p>
            <a:r>
              <a:rPr lang="es-MX" dirty="0"/>
              <a:t>Asegúrate de que las manos de la víctima cubran su cara </a:t>
            </a:r>
          </a:p>
          <a:p>
            <a:r>
              <a:rPr lang="es-MX" dirty="0"/>
              <a:t>Antes de tocar a la víctima es importante verificar si está en contacto con algún tipo de energía eléctrica </a:t>
            </a:r>
          </a:p>
          <a:p>
            <a:r>
              <a:rPr lang="es-MX" dirty="0"/>
              <a:t>Pon a la víctima en el piso y cúbrela con una manta, cortina, toalla o chamarra para sofocar las llamas </a:t>
            </a:r>
          </a:p>
          <a:p>
            <a:r>
              <a:rPr lang="es-MX" dirty="0"/>
              <a:t>Si no tienes con qué envolver a la víctima debes hacerla rodar sobre el piso hasta que el fuego se apague. </a:t>
            </a:r>
          </a:p>
          <a:p>
            <a:endParaRPr lang="es-MX" dirty="0"/>
          </a:p>
        </p:txBody>
      </p:sp>
      <p:pic>
        <p:nvPicPr>
          <p:cNvPr id="5122" name="Picture 2" descr="Cómo actuar (y cómo no) en caso de desmayo">
            <a:extLst>
              <a:ext uri="{FF2B5EF4-FFF2-40B4-BE49-F238E27FC236}">
                <a16:creationId xmlns:a16="http://schemas.microsoft.com/office/drawing/2014/main" id="{328F60F7-6813-4593-8B6E-F7942E263D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70200" y="2610564"/>
            <a:ext cx="3553030" cy="2362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67033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011C9E-8993-414B-ABB5-EF53E2BEACA6}"/>
              </a:ext>
            </a:extLst>
          </p:cNvPr>
          <p:cNvSpPr>
            <a:spLocks noGrp="1"/>
          </p:cNvSpPr>
          <p:nvPr>
            <p:ph type="title"/>
          </p:nvPr>
        </p:nvSpPr>
        <p:spPr/>
        <p:txBody>
          <a:bodyPr/>
          <a:lstStyle/>
          <a:p>
            <a:r>
              <a:rPr lang="es-MX" i="1" dirty="0"/>
              <a:t>Personas intoxicadas o lesionadas. </a:t>
            </a:r>
            <a:br>
              <a:rPr lang="es-MX" dirty="0"/>
            </a:br>
            <a:endParaRPr lang="es-MX" dirty="0"/>
          </a:p>
        </p:txBody>
      </p:sp>
      <p:sp>
        <p:nvSpPr>
          <p:cNvPr id="3" name="Marcador de contenido 2">
            <a:extLst>
              <a:ext uri="{FF2B5EF4-FFF2-40B4-BE49-F238E27FC236}">
                <a16:creationId xmlns:a16="http://schemas.microsoft.com/office/drawing/2014/main" id="{3C5BE28F-3D15-4B83-B72F-42052DC5698D}"/>
              </a:ext>
            </a:extLst>
          </p:cNvPr>
          <p:cNvSpPr>
            <a:spLocks noGrp="1"/>
          </p:cNvSpPr>
          <p:nvPr>
            <p:ph idx="1"/>
          </p:nvPr>
        </p:nvSpPr>
        <p:spPr>
          <a:xfrm>
            <a:off x="1621861" y="1457739"/>
            <a:ext cx="8948278" cy="3246783"/>
          </a:xfrm>
        </p:spPr>
        <p:txBody>
          <a:bodyPr>
            <a:normAutofit fontScale="85000" lnSpcReduction="20000"/>
          </a:bodyPr>
          <a:lstStyle/>
          <a:p>
            <a:r>
              <a:rPr lang="es-MX" dirty="0"/>
              <a:t>Guarda la calma ya que con tu actitud ayudarás a la víctima </a:t>
            </a:r>
          </a:p>
          <a:p>
            <a:r>
              <a:rPr lang="es-MX" dirty="0"/>
              <a:t>No hagas comentarios sobre la situación real de las lesiones de la víctima o respecto al incendio </a:t>
            </a:r>
          </a:p>
          <a:p>
            <a:r>
              <a:rPr lang="es-MX" dirty="0"/>
              <a:t>Pide ayuda e indica su situación </a:t>
            </a:r>
          </a:p>
          <a:p>
            <a:r>
              <a:rPr lang="es-MX" dirty="0"/>
              <a:t>No abandones a la persona lesionada </a:t>
            </a:r>
          </a:p>
          <a:p>
            <a:r>
              <a:rPr lang="es-MX" dirty="0"/>
              <a:t>Durante un incendio, cuando ocurre una lesión grave, un método para mover a la víctima hacia un lugar seguro es limitando sus movimientos, arrastrándola por medio de sus ropas o utilizando sábanas, cobijas, cortinas o pedazos de alfombra </a:t>
            </a:r>
          </a:p>
          <a:p>
            <a:endParaRPr lang="es-MX" dirty="0"/>
          </a:p>
        </p:txBody>
      </p:sp>
      <p:pic>
        <p:nvPicPr>
          <p:cNvPr id="6146" name="Picture 2" descr="Cómo socorrer a una persona en llamas? - Protección contra incendios">
            <a:extLst>
              <a:ext uri="{FF2B5EF4-FFF2-40B4-BE49-F238E27FC236}">
                <a16:creationId xmlns:a16="http://schemas.microsoft.com/office/drawing/2014/main" id="{AF72462C-C169-4CC2-9E72-1BC01D4B91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0688" y="4526686"/>
            <a:ext cx="4452730" cy="2235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6694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A8364C5-C82B-4510-856F-39339E784071}"/>
              </a:ext>
            </a:extLst>
          </p:cNvPr>
          <p:cNvSpPr>
            <a:spLocks noGrp="1"/>
          </p:cNvSpPr>
          <p:nvPr>
            <p:ph type="title"/>
          </p:nvPr>
        </p:nvSpPr>
        <p:spPr/>
        <p:txBody>
          <a:bodyPr/>
          <a:lstStyle/>
          <a:p>
            <a:r>
              <a:rPr lang="es-MX" dirty="0"/>
              <a:t>Medidas de Seguridad en Caso de Incendio</a:t>
            </a:r>
          </a:p>
        </p:txBody>
      </p:sp>
      <p:pic>
        <p:nvPicPr>
          <p:cNvPr id="4" name="Medidas de Seguridad en caso de Incendio[1]">
            <a:hlinkClick r:id="" action="ppaction://media"/>
            <a:extLst>
              <a:ext uri="{FF2B5EF4-FFF2-40B4-BE49-F238E27FC236}">
                <a16:creationId xmlns:a16="http://schemas.microsoft.com/office/drawing/2014/main" id="{02DAA69A-884C-4E07-BF57-965ADE61F6C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117850" y="2052638"/>
            <a:ext cx="7105650" cy="3997325"/>
          </a:xfrm>
        </p:spPr>
      </p:pic>
      <p:sp>
        <p:nvSpPr>
          <p:cNvPr id="5" name="CuadroTexto 4">
            <a:extLst>
              <a:ext uri="{FF2B5EF4-FFF2-40B4-BE49-F238E27FC236}">
                <a16:creationId xmlns:a16="http://schemas.microsoft.com/office/drawing/2014/main" id="{289ED605-4E86-432C-ADF0-374B219B63D1}"/>
              </a:ext>
            </a:extLst>
          </p:cNvPr>
          <p:cNvSpPr txBox="1"/>
          <p:nvPr/>
        </p:nvSpPr>
        <p:spPr>
          <a:xfrm>
            <a:off x="10223500" y="5834500"/>
            <a:ext cx="845128" cy="215444"/>
          </a:xfrm>
          <a:prstGeom prst="rect">
            <a:avLst/>
          </a:prstGeom>
          <a:noFill/>
        </p:spPr>
        <p:txBody>
          <a:bodyPr wrap="square" rtlCol="0">
            <a:spAutoFit/>
          </a:bodyPr>
          <a:lstStyle/>
          <a:p>
            <a:r>
              <a:rPr lang="es-MX" sz="800" dirty="0"/>
              <a:t>[28]</a:t>
            </a:r>
          </a:p>
        </p:txBody>
      </p:sp>
    </p:spTree>
    <p:extLst>
      <p:ext uri="{BB962C8B-B14F-4D97-AF65-F5344CB8AC3E}">
        <p14:creationId xmlns:p14="http://schemas.microsoft.com/office/powerpoint/2010/main" val="3571474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27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0C547F5-65DA-4ACC-9232-3CD96AC998A9}"/>
              </a:ext>
            </a:extLst>
          </p:cNvPr>
          <p:cNvSpPr>
            <a:spLocks noGrp="1"/>
          </p:cNvSpPr>
          <p:nvPr>
            <p:ph type="title"/>
          </p:nvPr>
        </p:nvSpPr>
        <p:spPr/>
        <p:txBody>
          <a:bodyPr/>
          <a:lstStyle/>
          <a:p>
            <a:r>
              <a:rPr lang="es-MX" dirty="0"/>
              <a:t>Extintores Portátiles</a:t>
            </a:r>
          </a:p>
        </p:txBody>
      </p:sp>
      <p:sp>
        <p:nvSpPr>
          <p:cNvPr id="3" name="Marcador de contenido 2">
            <a:extLst>
              <a:ext uri="{FF2B5EF4-FFF2-40B4-BE49-F238E27FC236}">
                <a16:creationId xmlns:a16="http://schemas.microsoft.com/office/drawing/2014/main" id="{B3E533BA-0B78-446C-A3F8-8497713A1D7A}"/>
              </a:ext>
            </a:extLst>
          </p:cNvPr>
          <p:cNvSpPr>
            <a:spLocks noGrp="1"/>
          </p:cNvSpPr>
          <p:nvPr>
            <p:ph idx="1"/>
          </p:nvPr>
        </p:nvSpPr>
        <p:spPr>
          <a:xfrm>
            <a:off x="1175683" y="1457739"/>
            <a:ext cx="7796540" cy="4425374"/>
          </a:xfrm>
        </p:spPr>
        <p:txBody>
          <a:bodyPr>
            <a:normAutofit lnSpcReduction="10000"/>
          </a:bodyPr>
          <a:lstStyle/>
          <a:p>
            <a:pPr marL="0" indent="0">
              <a:buNone/>
            </a:pPr>
            <a:r>
              <a:rPr lang="es-MX" dirty="0"/>
              <a:t>Es el recipiente que contiene al agente extinguidor que es expulsado por una presión interna o externa (Agente expulsor). </a:t>
            </a:r>
          </a:p>
          <a:p>
            <a:pPr marL="0" indent="0">
              <a:buNone/>
            </a:pPr>
            <a:endParaRPr lang="es-MX" dirty="0"/>
          </a:p>
          <a:p>
            <a:pPr marL="0" indent="0">
              <a:buNone/>
            </a:pPr>
            <a:r>
              <a:rPr lang="es-MX" dirty="0"/>
              <a:t>SOLO SE UTILIZA EN CONATOS. </a:t>
            </a:r>
          </a:p>
          <a:p>
            <a:pPr marL="0" indent="0">
              <a:buNone/>
            </a:pPr>
            <a:endParaRPr lang="es-MX" dirty="0"/>
          </a:p>
          <a:p>
            <a:pPr marL="0" indent="0">
              <a:buNone/>
            </a:pPr>
            <a:r>
              <a:rPr lang="es-MX" dirty="0"/>
              <a:t>Clasificación por su Capacidad: </a:t>
            </a:r>
          </a:p>
          <a:p>
            <a:pPr lvl="1"/>
            <a:r>
              <a:rPr lang="es-MX" dirty="0"/>
              <a:t> Portátiles 1-20 Kilos </a:t>
            </a:r>
          </a:p>
          <a:p>
            <a:pPr lvl="1"/>
            <a:r>
              <a:rPr lang="es-MX" dirty="0"/>
              <a:t> Móviles &gt;20 Kilos </a:t>
            </a:r>
          </a:p>
          <a:p>
            <a:pPr lvl="1"/>
            <a:r>
              <a:rPr lang="es-MX" dirty="0"/>
              <a:t> Fijos Por su instalación </a:t>
            </a:r>
          </a:p>
          <a:p>
            <a:endParaRPr lang="es-MX" dirty="0"/>
          </a:p>
        </p:txBody>
      </p:sp>
      <p:pic>
        <p:nvPicPr>
          <p:cNvPr id="22530" name="Picture 2" descr="Resultado de imagen para extintores gif">
            <a:extLst>
              <a:ext uri="{FF2B5EF4-FFF2-40B4-BE49-F238E27FC236}">
                <a16:creationId xmlns:a16="http://schemas.microsoft.com/office/drawing/2014/main" id="{092BAE68-6A57-404E-8231-806EF2BDFD10}"/>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807639" y="3601116"/>
            <a:ext cx="4762500" cy="2743200"/>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23CEFD13-6859-4A18-A28A-CD67B39D6D41}"/>
              </a:ext>
            </a:extLst>
          </p:cNvPr>
          <p:cNvSpPr txBox="1"/>
          <p:nvPr/>
        </p:nvSpPr>
        <p:spPr>
          <a:xfrm>
            <a:off x="10778836" y="5883113"/>
            <a:ext cx="845128" cy="215444"/>
          </a:xfrm>
          <a:prstGeom prst="rect">
            <a:avLst/>
          </a:prstGeom>
          <a:noFill/>
        </p:spPr>
        <p:txBody>
          <a:bodyPr wrap="square" rtlCol="0">
            <a:spAutoFit/>
          </a:bodyPr>
          <a:lstStyle/>
          <a:p>
            <a:r>
              <a:rPr lang="es-MX" sz="800" dirty="0"/>
              <a:t>[21]</a:t>
            </a:r>
          </a:p>
        </p:txBody>
      </p:sp>
    </p:spTree>
    <p:extLst>
      <p:ext uri="{BB962C8B-B14F-4D97-AF65-F5344CB8AC3E}">
        <p14:creationId xmlns:p14="http://schemas.microsoft.com/office/powerpoint/2010/main" val="27371783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ACEA7CC-315E-4B4A-9CE0-680AA11BB506}"/>
              </a:ext>
            </a:extLst>
          </p:cNvPr>
          <p:cNvSpPr>
            <a:spLocks noGrp="1"/>
          </p:cNvSpPr>
          <p:nvPr>
            <p:ph type="title"/>
          </p:nvPr>
        </p:nvSpPr>
        <p:spPr/>
        <p:txBody>
          <a:bodyPr/>
          <a:lstStyle/>
          <a:p>
            <a:r>
              <a:rPr lang="es-MX" dirty="0"/>
              <a:t>¿Qué es un incendio?</a:t>
            </a:r>
          </a:p>
        </p:txBody>
      </p:sp>
      <p:sp>
        <p:nvSpPr>
          <p:cNvPr id="3" name="Marcador de contenido 2">
            <a:extLst>
              <a:ext uri="{FF2B5EF4-FFF2-40B4-BE49-F238E27FC236}">
                <a16:creationId xmlns:a16="http://schemas.microsoft.com/office/drawing/2014/main" id="{69CD97A0-9C9C-4EA3-BBAF-B0BFFE3719BD}"/>
              </a:ext>
            </a:extLst>
          </p:cNvPr>
          <p:cNvSpPr>
            <a:spLocks noGrp="1"/>
          </p:cNvSpPr>
          <p:nvPr>
            <p:ph idx="1"/>
          </p:nvPr>
        </p:nvSpPr>
        <p:spPr>
          <a:xfrm>
            <a:off x="2773599" y="660638"/>
            <a:ext cx="7796540" cy="3997828"/>
          </a:xfrm>
        </p:spPr>
        <p:txBody>
          <a:bodyPr/>
          <a:lstStyle/>
          <a:p>
            <a:r>
              <a:rPr lang="es-MX" dirty="0"/>
              <a:t>“Un incendio es en realidad el calor y la luz (llamas) que se produce cuando un material se quema o pasa por el proceso de combustión. El proceso por el cual una sustancia se quema es una reacción química entre un material combustible y oxígeno, o sea combustión. En este proceso se libera energía en forma de calor.”[1]</a:t>
            </a:r>
          </a:p>
        </p:txBody>
      </p:sp>
      <p:pic>
        <p:nvPicPr>
          <p:cNvPr id="2050" name="Picture 2" descr="Resultado de imagen para incendio gif">
            <a:extLst>
              <a:ext uri="{FF2B5EF4-FFF2-40B4-BE49-F238E27FC236}">
                <a16:creationId xmlns:a16="http://schemas.microsoft.com/office/drawing/2014/main" id="{3284C328-F7EB-45AE-B80B-F8D2089049F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883426" y="3429000"/>
            <a:ext cx="4909930" cy="3273287"/>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0B946E55-A844-448E-8A84-ED831B8B7560}"/>
              </a:ext>
            </a:extLst>
          </p:cNvPr>
          <p:cNvSpPr txBox="1"/>
          <p:nvPr/>
        </p:nvSpPr>
        <p:spPr>
          <a:xfrm>
            <a:off x="9793356" y="6467291"/>
            <a:ext cx="604504" cy="215444"/>
          </a:xfrm>
          <a:prstGeom prst="rect">
            <a:avLst/>
          </a:prstGeom>
          <a:noFill/>
        </p:spPr>
        <p:txBody>
          <a:bodyPr wrap="square" rtlCol="0">
            <a:spAutoFit/>
          </a:bodyPr>
          <a:lstStyle/>
          <a:p>
            <a:r>
              <a:rPr lang="es-MX" sz="800" dirty="0"/>
              <a:t>[6]</a:t>
            </a:r>
          </a:p>
        </p:txBody>
      </p:sp>
    </p:spTree>
    <p:extLst>
      <p:ext uri="{BB962C8B-B14F-4D97-AF65-F5344CB8AC3E}">
        <p14:creationId xmlns:p14="http://schemas.microsoft.com/office/powerpoint/2010/main" val="18388397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7DA211CF-5F7D-4A99-8C62-C719E23750EA}"/>
              </a:ext>
            </a:extLst>
          </p:cNvPr>
          <p:cNvSpPr>
            <a:spLocks noGrp="1"/>
          </p:cNvSpPr>
          <p:nvPr>
            <p:ph idx="1"/>
          </p:nvPr>
        </p:nvSpPr>
        <p:spPr>
          <a:xfrm>
            <a:off x="1050888" y="1065103"/>
            <a:ext cx="8529304" cy="6071191"/>
          </a:xfrm>
        </p:spPr>
        <p:txBody>
          <a:bodyPr>
            <a:normAutofit/>
          </a:bodyPr>
          <a:lstStyle/>
          <a:p>
            <a:pPr marL="0" indent="0">
              <a:buNone/>
            </a:pPr>
            <a:r>
              <a:rPr lang="es-MX" dirty="0"/>
              <a:t>Agente que sirve para apagar el fuego, y está contenido en un extintor. </a:t>
            </a:r>
          </a:p>
          <a:p>
            <a:pPr marL="457200" lvl="1" indent="0">
              <a:buNone/>
            </a:pPr>
            <a:r>
              <a:rPr lang="es-MX" dirty="0"/>
              <a:t>Clasificación según su estado físico: </a:t>
            </a:r>
          </a:p>
          <a:p>
            <a:pPr marL="800100" lvl="1" indent="-342900">
              <a:buFont typeface="+mj-lt"/>
              <a:buAutoNum type="arabicPeriod"/>
            </a:pPr>
            <a:r>
              <a:rPr lang="es-MX" dirty="0"/>
              <a:t>Sólidos </a:t>
            </a:r>
          </a:p>
          <a:p>
            <a:pPr marL="800100" lvl="1" indent="-342900">
              <a:buFont typeface="+mj-lt"/>
              <a:buAutoNum type="arabicPeriod"/>
            </a:pPr>
            <a:r>
              <a:rPr lang="es-MX" dirty="0"/>
              <a:t>Líquidos </a:t>
            </a:r>
          </a:p>
          <a:p>
            <a:pPr marL="800100" lvl="1" indent="-342900">
              <a:buFont typeface="+mj-lt"/>
              <a:buAutoNum type="arabicPeriod"/>
            </a:pPr>
            <a:r>
              <a:rPr lang="es-MX" dirty="0"/>
              <a:t>Gases </a:t>
            </a:r>
          </a:p>
          <a:p>
            <a:pPr marL="0" indent="0">
              <a:buNone/>
            </a:pPr>
            <a:r>
              <a:rPr lang="es-MX" dirty="0"/>
              <a:t>Sólidos: Es polvo químico seco (P.Q.S.). Fosfato monoamónico. Conocido también como A B C. </a:t>
            </a:r>
          </a:p>
          <a:p>
            <a:pPr marL="0" indent="0">
              <a:buNone/>
            </a:pPr>
            <a:r>
              <a:rPr lang="es-MX" dirty="0"/>
              <a:t>Líquidos: Puede ser agua, agua ligera.</a:t>
            </a:r>
          </a:p>
          <a:p>
            <a:pPr marL="0" indent="0">
              <a:buNone/>
            </a:pPr>
            <a:r>
              <a:rPr lang="es-MX" dirty="0"/>
              <a:t>Espumas: Químicas: agua + concentrado, mecánicas: agua + aire + concentrado. </a:t>
            </a:r>
          </a:p>
          <a:p>
            <a:pPr marL="0" indent="0">
              <a:buNone/>
            </a:pPr>
            <a:r>
              <a:rPr lang="es-MX" dirty="0"/>
              <a:t>Gases: CO2, </a:t>
            </a:r>
            <a:r>
              <a:rPr lang="es-MX" dirty="0" err="1"/>
              <a:t>Halotrón</a:t>
            </a:r>
            <a:r>
              <a:rPr lang="es-MX" dirty="0"/>
              <a:t>, etc.</a:t>
            </a:r>
          </a:p>
        </p:txBody>
      </p:sp>
      <p:sp>
        <p:nvSpPr>
          <p:cNvPr id="4" name="Título 1">
            <a:extLst>
              <a:ext uri="{FF2B5EF4-FFF2-40B4-BE49-F238E27FC236}">
                <a16:creationId xmlns:a16="http://schemas.microsoft.com/office/drawing/2014/main" id="{20DA06AE-067D-49AB-8B4C-4C5C1FB11E9E}"/>
              </a:ext>
            </a:extLst>
          </p:cNvPr>
          <p:cNvSpPr>
            <a:spLocks noGrp="1"/>
          </p:cNvSpPr>
          <p:nvPr>
            <p:ph type="title"/>
          </p:nvPr>
        </p:nvSpPr>
        <p:spPr>
          <a:xfrm>
            <a:off x="2611808" y="808056"/>
            <a:ext cx="7958331" cy="1077229"/>
          </a:xfrm>
        </p:spPr>
        <p:txBody>
          <a:bodyPr/>
          <a:lstStyle/>
          <a:p>
            <a:r>
              <a:rPr lang="es-MX" dirty="0"/>
              <a:t>Extintores Portátiles</a:t>
            </a:r>
          </a:p>
        </p:txBody>
      </p:sp>
      <p:pic>
        <p:nvPicPr>
          <p:cNvPr id="7170" name="Picture 2" descr="Dalgic Polvo Seco 12 Kg Extintores Portátiles - Buy Extintores De ...">
            <a:extLst>
              <a:ext uri="{FF2B5EF4-FFF2-40B4-BE49-F238E27FC236}">
                <a16:creationId xmlns:a16="http://schemas.microsoft.com/office/drawing/2014/main" id="{8CCDF954-72EA-410D-8F33-86947B044D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32035" y="2002714"/>
            <a:ext cx="5244962" cy="41959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88964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52A76FC-C7E2-4033-ACDA-4DB88DBABF2B}"/>
              </a:ext>
            </a:extLst>
          </p:cNvPr>
          <p:cNvSpPr>
            <a:spLocks noGrp="1"/>
          </p:cNvSpPr>
          <p:nvPr>
            <p:ph type="title"/>
          </p:nvPr>
        </p:nvSpPr>
        <p:spPr/>
        <p:txBody>
          <a:bodyPr/>
          <a:lstStyle/>
          <a:p>
            <a:r>
              <a:rPr lang="es-MX" dirty="0"/>
              <a:t>Partes a revisar</a:t>
            </a:r>
          </a:p>
        </p:txBody>
      </p:sp>
      <p:sp>
        <p:nvSpPr>
          <p:cNvPr id="3" name="Marcador de contenido 2">
            <a:extLst>
              <a:ext uri="{FF2B5EF4-FFF2-40B4-BE49-F238E27FC236}">
                <a16:creationId xmlns:a16="http://schemas.microsoft.com/office/drawing/2014/main" id="{1181C280-8FEE-48C5-957B-EECFF476B707}"/>
              </a:ext>
            </a:extLst>
          </p:cNvPr>
          <p:cNvSpPr>
            <a:spLocks noGrp="1"/>
          </p:cNvSpPr>
          <p:nvPr>
            <p:ph idx="1"/>
          </p:nvPr>
        </p:nvSpPr>
        <p:spPr/>
        <p:txBody>
          <a:bodyPr/>
          <a:lstStyle/>
          <a:p>
            <a:endParaRPr lang="es-MX" dirty="0"/>
          </a:p>
        </p:txBody>
      </p:sp>
      <p:pic>
        <p:nvPicPr>
          <p:cNvPr id="4" name="Imagen 3">
            <a:extLst>
              <a:ext uri="{FF2B5EF4-FFF2-40B4-BE49-F238E27FC236}">
                <a16:creationId xmlns:a16="http://schemas.microsoft.com/office/drawing/2014/main" id="{302B0322-21AF-458D-9CF9-4B7572B145A6}"/>
              </a:ext>
            </a:extLst>
          </p:cNvPr>
          <p:cNvPicPr>
            <a:picLocks noChangeAspect="1"/>
          </p:cNvPicPr>
          <p:nvPr/>
        </p:nvPicPr>
        <p:blipFill rotWithShape="1">
          <a:blip r:embed="rId2"/>
          <a:srcRect l="51305" t="41677" r="5109" b="27479"/>
          <a:stretch/>
        </p:blipFill>
        <p:spPr>
          <a:xfrm>
            <a:off x="1020418" y="1382113"/>
            <a:ext cx="10349947" cy="4122988"/>
          </a:xfrm>
          <a:prstGeom prst="rect">
            <a:avLst/>
          </a:prstGeom>
        </p:spPr>
      </p:pic>
      <p:sp>
        <p:nvSpPr>
          <p:cNvPr id="5" name="CuadroTexto 4">
            <a:extLst>
              <a:ext uri="{FF2B5EF4-FFF2-40B4-BE49-F238E27FC236}">
                <a16:creationId xmlns:a16="http://schemas.microsoft.com/office/drawing/2014/main" id="{487AA6AC-5112-4853-B302-0E00A8C67B6B}"/>
              </a:ext>
            </a:extLst>
          </p:cNvPr>
          <p:cNvSpPr txBox="1"/>
          <p:nvPr/>
        </p:nvSpPr>
        <p:spPr>
          <a:xfrm>
            <a:off x="9819862" y="5671931"/>
            <a:ext cx="450574" cy="215444"/>
          </a:xfrm>
          <a:prstGeom prst="rect">
            <a:avLst/>
          </a:prstGeom>
          <a:noFill/>
        </p:spPr>
        <p:txBody>
          <a:bodyPr wrap="square" rtlCol="0">
            <a:spAutoFit/>
          </a:bodyPr>
          <a:lstStyle/>
          <a:p>
            <a:r>
              <a:rPr lang="es-MX" sz="800" dirty="0"/>
              <a:t>[4]</a:t>
            </a:r>
          </a:p>
        </p:txBody>
      </p:sp>
    </p:spTree>
    <p:extLst>
      <p:ext uri="{BB962C8B-B14F-4D97-AF65-F5344CB8AC3E}">
        <p14:creationId xmlns:p14="http://schemas.microsoft.com/office/powerpoint/2010/main" val="26621403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0B89ED-6CC9-4BDF-AE77-88F873C5CAD0}"/>
              </a:ext>
            </a:extLst>
          </p:cNvPr>
          <p:cNvSpPr>
            <a:spLocks noGrp="1"/>
          </p:cNvSpPr>
          <p:nvPr>
            <p:ph type="title"/>
          </p:nvPr>
        </p:nvSpPr>
        <p:spPr/>
        <p:txBody>
          <a:bodyPr/>
          <a:lstStyle/>
          <a:p>
            <a:r>
              <a:rPr lang="es-MX" dirty="0"/>
              <a:t>Clases de Extintores</a:t>
            </a:r>
            <a:r>
              <a:rPr lang="es-MX" sz="800" dirty="0"/>
              <a:t>[3]</a:t>
            </a:r>
          </a:p>
        </p:txBody>
      </p:sp>
      <p:sp>
        <p:nvSpPr>
          <p:cNvPr id="3" name="Marcador de contenido 2">
            <a:extLst>
              <a:ext uri="{FF2B5EF4-FFF2-40B4-BE49-F238E27FC236}">
                <a16:creationId xmlns:a16="http://schemas.microsoft.com/office/drawing/2014/main" id="{66DF4407-0D8D-419B-87B8-11E397B99BCD}"/>
              </a:ext>
            </a:extLst>
          </p:cNvPr>
          <p:cNvSpPr>
            <a:spLocks noGrp="1"/>
          </p:cNvSpPr>
          <p:nvPr>
            <p:ph idx="1"/>
          </p:nvPr>
        </p:nvSpPr>
        <p:spPr>
          <a:xfrm>
            <a:off x="1383647" y="1367883"/>
            <a:ext cx="6321287" cy="5168348"/>
          </a:xfrm>
        </p:spPr>
        <p:txBody>
          <a:bodyPr>
            <a:normAutofit fontScale="92500" lnSpcReduction="10000"/>
          </a:bodyPr>
          <a:lstStyle/>
          <a:p>
            <a:r>
              <a:rPr lang="es-MX" dirty="0"/>
              <a:t>El contenido de los extintores varía con la clase de incendio para la cual están diseñados o sea, se clasifican según la clase de incendio. Los  incendios se clasifican de acuerdo al tipo de material combustible involucrado:</a:t>
            </a:r>
          </a:p>
          <a:p>
            <a:endParaRPr lang="es-MX" dirty="0"/>
          </a:p>
          <a:p>
            <a:r>
              <a:rPr lang="es-MX" b="1" dirty="0"/>
              <a:t>CLASE A: </a:t>
            </a:r>
            <a:r>
              <a:rPr lang="es-MX" dirty="0"/>
              <a:t>Se usa en materiales combustibles ordinarios tales como; madera, papel, tela, goma y mucho plástico. Para este tipo de incendio, el agente extintor que más se utiliza es el agua, que enfría, aunque también se puede utilizar gases licuados o el CO2.</a:t>
            </a:r>
          </a:p>
          <a:p>
            <a:r>
              <a:rPr lang="es-MX" dirty="0"/>
              <a:t>Símbolo: Triángulo</a:t>
            </a:r>
          </a:p>
        </p:txBody>
      </p:sp>
      <p:pic>
        <p:nvPicPr>
          <p:cNvPr id="23554" name="Picture 2" descr="Resultado de imagen para extintor clase a">
            <a:extLst>
              <a:ext uri="{FF2B5EF4-FFF2-40B4-BE49-F238E27FC236}">
                <a16:creationId xmlns:a16="http://schemas.microsoft.com/office/drawing/2014/main" id="{01040027-A701-430C-8ECC-0B37C33D6F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0290" y="3162300"/>
            <a:ext cx="4572000" cy="3695700"/>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832A6262-15D3-4DEA-AE0F-ED449815ACE9}"/>
              </a:ext>
            </a:extLst>
          </p:cNvPr>
          <p:cNvSpPr txBox="1"/>
          <p:nvPr/>
        </p:nvSpPr>
        <p:spPr>
          <a:xfrm>
            <a:off x="11402290" y="6428509"/>
            <a:ext cx="457201" cy="215444"/>
          </a:xfrm>
          <a:prstGeom prst="rect">
            <a:avLst/>
          </a:prstGeom>
          <a:noFill/>
        </p:spPr>
        <p:txBody>
          <a:bodyPr wrap="square" rtlCol="0">
            <a:spAutoFit/>
          </a:bodyPr>
          <a:lstStyle/>
          <a:p>
            <a:r>
              <a:rPr lang="es-MX" sz="800" dirty="0"/>
              <a:t>[22]</a:t>
            </a:r>
          </a:p>
        </p:txBody>
      </p:sp>
    </p:spTree>
    <p:extLst>
      <p:ext uri="{BB962C8B-B14F-4D97-AF65-F5344CB8AC3E}">
        <p14:creationId xmlns:p14="http://schemas.microsoft.com/office/powerpoint/2010/main" val="27327586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78250B19-1C09-496B-A511-6090A678371C}"/>
              </a:ext>
            </a:extLst>
          </p:cNvPr>
          <p:cNvSpPr>
            <a:spLocks noGrp="1"/>
          </p:cNvSpPr>
          <p:nvPr>
            <p:ph idx="1"/>
          </p:nvPr>
        </p:nvSpPr>
        <p:spPr>
          <a:xfrm>
            <a:off x="2597426" y="808383"/>
            <a:ext cx="7972713" cy="5241561"/>
          </a:xfrm>
        </p:spPr>
        <p:txBody>
          <a:bodyPr>
            <a:normAutofit/>
          </a:bodyPr>
          <a:lstStyle/>
          <a:p>
            <a:r>
              <a:rPr lang="es-MX" b="1" dirty="0"/>
              <a:t>CLASE B </a:t>
            </a:r>
            <a:r>
              <a:rPr lang="es-MX" dirty="0"/>
              <a:t>Líquidos inflamables tales como; gasolina, aceite, grasa, pintura de aceite, laca y gases inflamables. Para extinguir este tipo de incendio se utilizan frecuentemente, gases licuados como el dióxido de carbono (CO2) y polvos secos como el bicarbonato de potasio. Estos bloquean el oxígeno o interrumpen la llama.</a:t>
            </a:r>
          </a:p>
          <a:p>
            <a:r>
              <a:rPr lang="es-MX" dirty="0"/>
              <a:t>Símbolo: Cuadrado</a:t>
            </a:r>
          </a:p>
        </p:txBody>
      </p:sp>
      <p:pic>
        <p:nvPicPr>
          <p:cNvPr id="24578" name="Picture 2" descr="https://cdn.shopify.com/s/files/1/1618/4457/files/clase-de-fuego-B-01_large.png?v=1492425737">
            <a:extLst>
              <a:ext uri="{FF2B5EF4-FFF2-40B4-BE49-F238E27FC236}">
                <a16:creationId xmlns:a16="http://schemas.microsoft.com/office/drawing/2014/main" id="{E0D94377-E077-48ED-8981-85AC7CEB21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67583" y="4156364"/>
            <a:ext cx="2701636" cy="2701636"/>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3C4BB987-6BD1-4E75-81B1-5E629147910C}"/>
              </a:ext>
            </a:extLst>
          </p:cNvPr>
          <p:cNvSpPr txBox="1"/>
          <p:nvPr/>
        </p:nvSpPr>
        <p:spPr>
          <a:xfrm>
            <a:off x="10769219" y="6642556"/>
            <a:ext cx="457201" cy="215444"/>
          </a:xfrm>
          <a:prstGeom prst="rect">
            <a:avLst/>
          </a:prstGeom>
          <a:noFill/>
        </p:spPr>
        <p:txBody>
          <a:bodyPr wrap="square" rtlCol="0">
            <a:spAutoFit/>
          </a:bodyPr>
          <a:lstStyle/>
          <a:p>
            <a:r>
              <a:rPr lang="es-MX" sz="800" dirty="0"/>
              <a:t>[22]</a:t>
            </a:r>
          </a:p>
        </p:txBody>
      </p:sp>
      <p:sp>
        <p:nvSpPr>
          <p:cNvPr id="6" name="Título 1">
            <a:extLst>
              <a:ext uri="{FF2B5EF4-FFF2-40B4-BE49-F238E27FC236}">
                <a16:creationId xmlns:a16="http://schemas.microsoft.com/office/drawing/2014/main" id="{26A3ED1C-95BF-4E59-92CE-DB477D4C8F4E}"/>
              </a:ext>
            </a:extLst>
          </p:cNvPr>
          <p:cNvSpPr>
            <a:spLocks noGrp="1"/>
          </p:cNvSpPr>
          <p:nvPr>
            <p:ph type="title"/>
          </p:nvPr>
        </p:nvSpPr>
        <p:spPr>
          <a:xfrm>
            <a:off x="2611808" y="808056"/>
            <a:ext cx="7958331" cy="1077229"/>
          </a:xfrm>
        </p:spPr>
        <p:txBody>
          <a:bodyPr/>
          <a:lstStyle/>
          <a:p>
            <a:r>
              <a:rPr lang="es-MX" dirty="0"/>
              <a:t>Clases de Extintores</a:t>
            </a:r>
            <a:r>
              <a:rPr lang="es-MX" sz="800" dirty="0"/>
              <a:t>[3]</a:t>
            </a:r>
          </a:p>
        </p:txBody>
      </p:sp>
    </p:spTree>
    <p:extLst>
      <p:ext uri="{BB962C8B-B14F-4D97-AF65-F5344CB8AC3E}">
        <p14:creationId xmlns:p14="http://schemas.microsoft.com/office/powerpoint/2010/main" val="31177434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DE0460B4-9B24-4EF6-BF9A-66C96626F8B9}"/>
              </a:ext>
            </a:extLst>
          </p:cNvPr>
          <p:cNvSpPr>
            <a:spLocks noGrp="1"/>
          </p:cNvSpPr>
          <p:nvPr>
            <p:ph idx="1"/>
          </p:nvPr>
        </p:nvSpPr>
        <p:spPr>
          <a:xfrm>
            <a:off x="2773599" y="609600"/>
            <a:ext cx="7796540" cy="5268066"/>
          </a:xfrm>
        </p:spPr>
        <p:txBody>
          <a:bodyPr>
            <a:normAutofit/>
          </a:bodyPr>
          <a:lstStyle/>
          <a:p>
            <a:r>
              <a:rPr lang="es-MX" b="1" dirty="0"/>
              <a:t>CLASE C: </a:t>
            </a:r>
            <a:r>
              <a:rPr lang="es-MX" dirty="0"/>
              <a:t>Equipo eléctrico, energizado que incluye cables, cajas de fusibles, interruptores de circuitos, maquinaria y artefactos. Para extinguir este tipo de incendio se utilizan los mismos tipos de extintores que para los incendios Clase A o B. </a:t>
            </a:r>
            <a:r>
              <a:rPr lang="es-MX" b="1" dirty="0"/>
              <a:t>Sólo utilice agua si está seguro que se interrumpió la energía eléctrica</a:t>
            </a:r>
            <a:r>
              <a:rPr lang="es-MX" dirty="0"/>
              <a:t>.</a:t>
            </a:r>
          </a:p>
          <a:p>
            <a:r>
              <a:rPr lang="es-MX" dirty="0"/>
              <a:t>Símbolo: Círculo</a:t>
            </a:r>
          </a:p>
        </p:txBody>
      </p:sp>
      <p:sp>
        <p:nvSpPr>
          <p:cNvPr id="4" name="CuadroTexto 3">
            <a:extLst>
              <a:ext uri="{FF2B5EF4-FFF2-40B4-BE49-F238E27FC236}">
                <a16:creationId xmlns:a16="http://schemas.microsoft.com/office/drawing/2014/main" id="{27ABD740-96A5-4ACF-8274-2D5E0681549F}"/>
              </a:ext>
            </a:extLst>
          </p:cNvPr>
          <p:cNvSpPr txBox="1"/>
          <p:nvPr/>
        </p:nvSpPr>
        <p:spPr>
          <a:xfrm>
            <a:off x="10570139" y="6428509"/>
            <a:ext cx="457201" cy="215444"/>
          </a:xfrm>
          <a:prstGeom prst="rect">
            <a:avLst/>
          </a:prstGeom>
          <a:noFill/>
        </p:spPr>
        <p:txBody>
          <a:bodyPr wrap="square" rtlCol="0">
            <a:spAutoFit/>
          </a:bodyPr>
          <a:lstStyle/>
          <a:p>
            <a:r>
              <a:rPr lang="es-MX" sz="800" dirty="0"/>
              <a:t>[22]</a:t>
            </a:r>
          </a:p>
        </p:txBody>
      </p:sp>
      <p:pic>
        <p:nvPicPr>
          <p:cNvPr id="26626" name="Picture 2" descr="https://cdn.shopify.com/s/files/1/1618/4457/files/clase-de-fuego-C-01_large.png?v=1492425819">
            <a:extLst>
              <a:ext uri="{FF2B5EF4-FFF2-40B4-BE49-F238E27FC236}">
                <a16:creationId xmlns:a16="http://schemas.microsoft.com/office/drawing/2014/main" id="{491BC3FF-B314-4D36-AD36-3EE24E4496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7137" y="3741426"/>
            <a:ext cx="2902527" cy="2902527"/>
          </a:xfrm>
          <a:prstGeom prst="rect">
            <a:avLst/>
          </a:prstGeom>
          <a:noFill/>
          <a:extLst>
            <a:ext uri="{909E8E84-426E-40DD-AFC4-6F175D3DCCD1}">
              <a14:hiddenFill xmlns:a14="http://schemas.microsoft.com/office/drawing/2010/main">
                <a:solidFill>
                  <a:srgbClr val="FFFFFF"/>
                </a:solidFill>
              </a14:hiddenFill>
            </a:ext>
          </a:extLst>
        </p:spPr>
      </p:pic>
      <p:sp>
        <p:nvSpPr>
          <p:cNvPr id="5" name="Título 1">
            <a:extLst>
              <a:ext uri="{FF2B5EF4-FFF2-40B4-BE49-F238E27FC236}">
                <a16:creationId xmlns:a16="http://schemas.microsoft.com/office/drawing/2014/main" id="{00A88A04-129A-430C-AB9A-7CA4AE7E5B1B}"/>
              </a:ext>
            </a:extLst>
          </p:cNvPr>
          <p:cNvSpPr>
            <a:spLocks noGrp="1"/>
          </p:cNvSpPr>
          <p:nvPr>
            <p:ph type="title"/>
          </p:nvPr>
        </p:nvSpPr>
        <p:spPr>
          <a:xfrm>
            <a:off x="2611808" y="808056"/>
            <a:ext cx="7958331" cy="1077229"/>
          </a:xfrm>
        </p:spPr>
        <p:txBody>
          <a:bodyPr/>
          <a:lstStyle/>
          <a:p>
            <a:r>
              <a:rPr lang="es-MX" dirty="0"/>
              <a:t>Clases de Extintores</a:t>
            </a:r>
            <a:r>
              <a:rPr lang="es-MX" sz="800" dirty="0"/>
              <a:t>[3]</a:t>
            </a:r>
          </a:p>
        </p:txBody>
      </p:sp>
    </p:spTree>
    <p:extLst>
      <p:ext uri="{BB962C8B-B14F-4D97-AF65-F5344CB8AC3E}">
        <p14:creationId xmlns:p14="http://schemas.microsoft.com/office/powerpoint/2010/main" val="38144519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35E62218-D226-4EFD-98CB-818C9910AA30}"/>
              </a:ext>
            </a:extLst>
          </p:cNvPr>
          <p:cNvSpPr>
            <a:spLocks noGrp="1"/>
          </p:cNvSpPr>
          <p:nvPr>
            <p:ph idx="1"/>
          </p:nvPr>
        </p:nvSpPr>
        <p:spPr>
          <a:xfrm>
            <a:off x="2773599" y="768626"/>
            <a:ext cx="7796540" cy="5281318"/>
          </a:xfrm>
        </p:spPr>
        <p:txBody>
          <a:bodyPr>
            <a:normAutofit/>
          </a:bodyPr>
          <a:lstStyle/>
          <a:p>
            <a:r>
              <a:rPr lang="es-MX" b="1" dirty="0"/>
              <a:t>CLASE D: Fuegos que i</a:t>
            </a:r>
            <a:r>
              <a:rPr lang="es-MX" dirty="0"/>
              <a:t>nvolucran metales combustibles tales como</a:t>
            </a:r>
            <a:r>
              <a:rPr lang="en-US" dirty="0"/>
              <a:t>:</a:t>
            </a:r>
            <a:r>
              <a:rPr lang="es-MX" dirty="0"/>
              <a:t> magnesio, sodio, circonio y titanio. Para extinguir este tipo de incendio se utilizan técnicas especiales. No deben utilizarse los agentes extintores ordinarios.</a:t>
            </a:r>
          </a:p>
          <a:p>
            <a:endParaRPr lang="es-MX" dirty="0"/>
          </a:p>
          <a:p>
            <a:r>
              <a:rPr lang="es-MX" dirty="0"/>
              <a:t>Símbolo: Estrella</a:t>
            </a:r>
          </a:p>
        </p:txBody>
      </p:sp>
      <p:sp>
        <p:nvSpPr>
          <p:cNvPr id="4" name="CuadroTexto 3">
            <a:extLst>
              <a:ext uri="{FF2B5EF4-FFF2-40B4-BE49-F238E27FC236}">
                <a16:creationId xmlns:a16="http://schemas.microsoft.com/office/drawing/2014/main" id="{A7130757-B2EE-41B1-AEB8-CF0C999E70F5}"/>
              </a:ext>
            </a:extLst>
          </p:cNvPr>
          <p:cNvSpPr txBox="1"/>
          <p:nvPr/>
        </p:nvSpPr>
        <p:spPr>
          <a:xfrm>
            <a:off x="11402290" y="6428509"/>
            <a:ext cx="457201" cy="215444"/>
          </a:xfrm>
          <a:prstGeom prst="rect">
            <a:avLst/>
          </a:prstGeom>
          <a:noFill/>
        </p:spPr>
        <p:txBody>
          <a:bodyPr wrap="square" rtlCol="0">
            <a:spAutoFit/>
          </a:bodyPr>
          <a:lstStyle/>
          <a:p>
            <a:r>
              <a:rPr lang="es-MX" sz="800" dirty="0"/>
              <a:t>[22]</a:t>
            </a:r>
          </a:p>
        </p:txBody>
      </p:sp>
      <p:pic>
        <p:nvPicPr>
          <p:cNvPr id="25602" name="Picture 2" descr="https://cdn.shopify.com/s/files/1/1618/4457/files/clase-de-fuego-D-01_large.png?v=1492425881">
            <a:extLst>
              <a:ext uri="{FF2B5EF4-FFF2-40B4-BE49-F238E27FC236}">
                <a16:creationId xmlns:a16="http://schemas.microsoft.com/office/drawing/2014/main" id="{E3101BA2-1C38-4A7B-9AE4-A0D6E27B62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03743" y="3920836"/>
            <a:ext cx="3098547" cy="2937164"/>
          </a:xfrm>
          <a:prstGeom prst="rect">
            <a:avLst/>
          </a:prstGeom>
          <a:noFill/>
          <a:extLst>
            <a:ext uri="{909E8E84-426E-40DD-AFC4-6F175D3DCCD1}">
              <a14:hiddenFill xmlns:a14="http://schemas.microsoft.com/office/drawing/2010/main">
                <a:solidFill>
                  <a:srgbClr val="FFFFFF"/>
                </a:solidFill>
              </a14:hiddenFill>
            </a:ext>
          </a:extLst>
        </p:spPr>
      </p:pic>
      <p:sp>
        <p:nvSpPr>
          <p:cNvPr id="5" name="Título 1">
            <a:extLst>
              <a:ext uri="{FF2B5EF4-FFF2-40B4-BE49-F238E27FC236}">
                <a16:creationId xmlns:a16="http://schemas.microsoft.com/office/drawing/2014/main" id="{69DD25CF-033F-47C1-A495-36055FF2209E}"/>
              </a:ext>
            </a:extLst>
          </p:cNvPr>
          <p:cNvSpPr>
            <a:spLocks noGrp="1"/>
          </p:cNvSpPr>
          <p:nvPr>
            <p:ph type="title"/>
          </p:nvPr>
        </p:nvSpPr>
        <p:spPr>
          <a:xfrm>
            <a:off x="2611808" y="808056"/>
            <a:ext cx="7958331" cy="1077229"/>
          </a:xfrm>
        </p:spPr>
        <p:txBody>
          <a:bodyPr/>
          <a:lstStyle/>
          <a:p>
            <a:r>
              <a:rPr lang="es-MX" dirty="0"/>
              <a:t>Clases de Extintores</a:t>
            </a:r>
            <a:r>
              <a:rPr lang="es-MX" sz="800" dirty="0"/>
              <a:t>[3]</a:t>
            </a:r>
          </a:p>
        </p:txBody>
      </p:sp>
    </p:spTree>
    <p:extLst>
      <p:ext uri="{BB962C8B-B14F-4D97-AF65-F5344CB8AC3E}">
        <p14:creationId xmlns:p14="http://schemas.microsoft.com/office/powerpoint/2010/main" val="39321421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D1E25F12-E443-44C1-95E9-05470B5A1DCF}"/>
              </a:ext>
            </a:extLst>
          </p:cNvPr>
          <p:cNvSpPr>
            <a:spLocks noGrp="1"/>
          </p:cNvSpPr>
          <p:nvPr>
            <p:ph idx="1"/>
          </p:nvPr>
        </p:nvSpPr>
        <p:spPr>
          <a:xfrm>
            <a:off x="2773599" y="421865"/>
            <a:ext cx="7796540" cy="5628079"/>
          </a:xfrm>
        </p:spPr>
        <p:txBody>
          <a:bodyPr/>
          <a:lstStyle/>
          <a:p>
            <a:r>
              <a:rPr lang="es-MX" b="1" dirty="0"/>
              <a:t>Cada extintor debe marcarse con uno o más símbolos que indiquen su contenido y la clase o clases de incendios para la cual debe utilizarse. Existen extintores que pueden utilizarse en más de una clase de incendio. Estos se identifican con todas las clases para las cuales sirven.</a:t>
            </a:r>
          </a:p>
          <a:p>
            <a:endParaRPr lang="es-MX" b="1" dirty="0"/>
          </a:p>
          <a:p>
            <a:r>
              <a:rPr lang="es-MX" b="1" dirty="0"/>
              <a:t>Ejemplo: ABC, AB, etc.</a:t>
            </a:r>
            <a:endParaRPr lang="es-MX" dirty="0"/>
          </a:p>
        </p:txBody>
      </p:sp>
      <p:pic>
        <p:nvPicPr>
          <p:cNvPr id="4" name="Imagen 3">
            <a:extLst>
              <a:ext uri="{FF2B5EF4-FFF2-40B4-BE49-F238E27FC236}">
                <a16:creationId xmlns:a16="http://schemas.microsoft.com/office/drawing/2014/main" id="{182DA660-BB44-4237-88D8-1F2541A2E011}"/>
              </a:ext>
            </a:extLst>
          </p:cNvPr>
          <p:cNvPicPr>
            <a:picLocks noChangeAspect="1"/>
          </p:cNvPicPr>
          <p:nvPr/>
        </p:nvPicPr>
        <p:blipFill rotWithShape="1">
          <a:blip r:embed="rId2"/>
          <a:srcRect l="59659" t="66878" r="21250" b="21400"/>
          <a:stretch/>
        </p:blipFill>
        <p:spPr>
          <a:xfrm>
            <a:off x="6671869" y="5029900"/>
            <a:ext cx="4073237" cy="1406235"/>
          </a:xfrm>
          <a:prstGeom prst="rect">
            <a:avLst/>
          </a:prstGeom>
        </p:spPr>
      </p:pic>
      <p:sp>
        <p:nvSpPr>
          <p:cNvPr id="6" name="CuadroTexto 5">
            <a:extLst>
              <a:ext uri="{FF2B5EF4-FFF2-40B4-BE49-F238E27FC236}">
                <a16:creationId xmlns:a16="http://schemas.microsoft.com/office/drawing/2014/main" id="{F4EE22B0-FB9F-4A46-A318-56713AB2C9D3}"/>
              </a:ext>
            </a:extLst>
          </p:cNvPr>
          <p:cNvSpPr txBox="1"/>
          <p:nvPr/>
        </p:nvSpPr>
        <p:spPr>
          <a:xfrm>
            <a:off x="11402290" y="6428509"/>
            <a:ext cx="457201" cy="215444"/>
          </a:xfrm>
          <a:prstGeom prst="rect">
            <a:avLst/>
          </a:prstGeom>
          <a:noFill/>
        </p:spPr>
        <p:txBody>
          <a:bodyPr wrap="square" rtlCol="0">
            <a:spAutoFit/>
          </a:bodyPr>
          <a:lstStyle/>
          <a:p>
            <a:r>
              <a:rPr lang="es-MX" sz="800" dirty="0"/>
              <a:t>[22]</a:t>
            </a:r>
          </a:p>
        </p:txBody>
      </p:sp>
      <p:sp>
        <p:nvSpPr>
          <p:cNvPr id="5" name="Título 1">
            <a:extLst>
              <a:ext uri="{FF2B5EF4-FFF2-40B4-BE49-F238E27FC236}">
                <a16:creationId xmlns:a16="http://schemas.microsoft.com/office/drawing/2014/main" id="{FD74A965-D86B-4A62-A6CF-6981B3B4407D}"/>
              </a:ext>
            </a:extLst>
          </p:cNvPr>
          <p:cNvSpPr>
            <a:spLocks noGrp="1"/>
          </p:cNvSpPr>
          <p:nvPr>
            <p:ph type="title"/>
          </p:nvPr>
        </p:nvSpPr>
        <p:spPr>
          <a:xfrm>
            <a:off x="2611808" y="808056"/>
            <a:ext cx="7958331" cy="1077229"/>
          </a:xfrm>
        </p:spPr>
        <p:txBody>
          <a:bodyPr/>
          <a:lstStyle/>
          <a:p>
            <a:r>
              <a:rPr lang="es-MX" dirty="0"/>
              <a:t>Extintores</a:t>
            </a:r>
            <a:r>
              <a:rPr lang="es-MX" sz="800" dirty="0"/>
              <a:t>[3]</a:t>
            </a:r>
          </a:p>
        </p:txBody>
      </p:sp>
    </p:spTree>
    <p:extLst>
      <p:ext uri="{BB962C8B-B14F-4D97-AF65-F5344CB8AC3E}">
        <p14:creationId xmlns:p14="http://schemas.microsoft.com/office/powerpoint/2010/main" val="21047490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8842C7-5584-4660-9881-987F37FBC750}"/>
              </a:ext>
            </a:extLst>
          </p:cNvPr>
          <p:cNvSpPr>
            <a:spLocks noGrp="1"/>
          </p:cNvSpPr>
          <p:nvPr>
            <p:ph type="title"/>
          </p:nvPr>
        </p:nvSpPr>
        <p:spPr/>
        <p:txBody>
          <a:bodyPr/>
          <a:lstStyle/>
          <a:p>
            <a:r>
              <a:rPr lang="es-MX" dirty="0"/>
              <a:t>Extintor Cold Fire</a:t>
            </a:r>
          </a:p>
        </p:txBody>
      </p:sp>
      <p:sp>
        <p:nvSpPr>
          <p:cNvPr id="3" name="Marcador de contenido 2">
            <a:extLst>
              <a:ext uri="{FF2B5EF4-FFF2-40B4-BE49-F238E27FC236}">
                <a16:creationId xmlns:a16="http://schemas.microsoft.com/office/drawing/2014/main" id="{B15C5769-83D9-4ECC-BAF0-D07FB333C20C}"/>
              </a:ext>
            </a:extLst>
          </p:cNvPr>
          <p:cNvSpPr>
            <a:spLocks noGrp="1"/>
          </p:cNvSpPr>
          <p:nvPr>
            <p:ph idx="1"/>
          </p:nvPr>
        </p:nvSpPr>
        <p:spPr>
          <a:xfrm>
            <a:off x="1223095" y="1473087"/>
            <a:ext cx="5270470" cy="3997828"/>
          </a:xfrm>
        </p:spPr>
        <p:txBody>
          <a:bodyPr/>
          <a:lstStyle/>
          <a:p>
            <a:r>
              <a:rPr lang="es-MX" dirty="0"/>
              <a:t>“Supresor de fuego de alta capacidad de enfriamiento, que combate el fuego de una manera rápida, limpia y segura. COLD FIRE es amigable con las personas y el ecosistema.”[26]</a:t>
            </a:r>
          </a:p>
        </p:txBody>
      </p:sp>
      <p:pic>
        <p:nvPicPr>
          <p:cNvPr id="1026" name="Picture 2" descr="Extintor PortÃ¡til COLD FIRE de Acero Inoxidable 6 Litros">
            <a:extLst>
              <a:ext uri="{FF2B5EF4-FFF2-40B4-BE49-F238E27FC236}">
                <a16:creationId xmlns:a16="http://schemas.microsoft.com/office/drawing/2014/main" id="{0FB5EA50-3689-417C-9C42-1A295AC47A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2615" y="1669841"/>
            <a:ext cx="4739214" cy="4739214"/>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D6C2E029-1953-4678-8786-110AB33B51CA}"/>
              </a:ext>
            </a:extLst>
          </p:cNvPr>
          <p:cNvSpPr txBox="1"/>
          <p:nvPr/>
        </p:nvSpPr>
        <p:spPr>
          <a:xfrm>
            <a:off x="8235021" y="6642556"/>
            <a:ext cx="457201" cy="215444"/>
          </a:xfrm>
          <a:prstGeom prst="rect">
            <a:avLst/>
          </a:prstGeom>
          <a:noFill/>
        </p:spPr>
        <p:txBody>
          <a:bodyPr wrap="square" rtlCol="0">
            <a:spAutoFit/>
          </a:bodyPr>
          <a:lstStyle/>
          <a:p>
            <a:r>
              <a:rPr lang="es-MX" sz="800" dirty="0"/>
              <a:t>[26]</a:t>
            </a:r>
          </a:p>
        </p:txBody>
      </p:sp>
    </p:spTree>
    <p:extLst>
      <p:ext uri="{BB962C8B-B14F-4D97-AF65-F5344CB8AC3E}">
        <p14:creationId xmlns:p14="http://schemas.microsoft.com/office/powerpoint/2010/main" val="304550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5C7010-9251-4198-8A82-B730CAD910D8}"/>
              </a:ext>
            </a:extLst>
          </p:cNvPr>
          <p:cNvSpPr>
            <a:spLocks noGrp="1"/>
          </p:cNvSpPr>
          <p:nvPr>
            <p:ph type="title"/>
          </p:nvPr>
        </p:nvSpPr>
        <p:spPr/>
        <p:txBody>
          <a:bodyPr/>
          <a:lstStyle/>
          <a:p>
            <a:r>
              <a:rPr lang="es-MX" dirty="0"/>
              <a:t> Ventajas</a:t>
            </a:r>
            <a:r>
              <a:rPr lang="es-MX" sz="800" dirty="0"/>
              <a:t>[26]</a:t>
            </a:r>
          </a:p>
        </p:txBody>
      </p:sp>
      <p:sp>
        <p:nvSpPr>
          <p:cNvPr id="3" name="Marcador de contenido 2">
            <a:extLst>
              <a:ext uri="{FF2B5EF4-FFF2-40B4-BE49-F238E27FC236}">
                <a16:creationId xmlns:a16="http://schemas.microsoft.com/office/drawing/2014/main" id="{46A4FCC8-A109-44CD-8DDB-609D01494332}"/>
              </a:ext>
            </a:extLst>
          </p:cNvPr>
          <p:cNvSpPr>
            <a:spLocks noGrp="1"/>
          </p:cNvSpPr>
          <p:nvPr>
            <p:ph idx="1"/>
          </p:nvPr>
        </p:nvSpPr>
        <p:spPr>
          <a:xfrm>
            <a:off x="1828800" y="1775791"/>
            <a:ext cx="9303026" cy="4943061"/>
          </a:xfrm>
        </p:spPr>
        <p:txBody>
          <a:bodyPr numCol="2">
            <a:normAutofit/>
          </a:bodyPr>
          <a:lstStyle/>
          <a:p>
            <a:r>
              <a:rPr lang="es-MX" dirty="0"/>
              <a:t>Es el único producto contra fuego que puede ser utilizado en todos los tipos de fuego (A, B, C, D y K).</a:t>
            </a:r>
          </a:p>
          <a:p>
            <a:r>
              <a:rPr lang="es-MX" dirty="0"/>
              <a:t>No daña a personas animales o plantas.</a:t>
            </a:r>
          </a:p>
          <a:p>
            <a:r>
              <a:rPr lang="es-MX" dirty="0"/>
              <a:t>No caduca.</a:t>
            </a:r>
          </a:p>
          <a:p>
            <a:r>
              <a:rPr lang="es-MX" dirty="0"/>
              <a:t>No daña equipo de cómputo ni eléctrico.</a:t>
            </a:r>
          </a:p>
          <a:p>
            <a:r>
              <a:rPr lang="es-MX" dirty="0"/>
              <a:t>No es tóxico y no es corrosivo.</a:t>
            </a:r>
          </a:p>
          <a:p>
            <a:r>
              <a:rPr lang="es-MX" dirty="0"/>
              <a:t>Es 100% biodegradable, amigable al medio ambiente.</a:t>
            </a:r>
          </a:p>
          <a:p>
            <a:r>
              <a:rPr lang="es-MX" dirty="0"/>
              <a:t>No requiere de limpieza especial ni deja residuos.</a:t>
            </a:r>
          </a:p>
          <a:p>
            <a:pPr marL="0" indent="0">
              <a:buNone/>
            </a:pPr>
            <a:endParaRPr lang="es-MX" dirty="0"/>
          </a:p>
          <a:p>
            <a:pPr marL="0" indent="0">
              <a:buNone/>
            </a:pPr>
            <a:r>
              <a:rPr lang="es-MX" b="1" dirty="0"/>
              <a:t>VENTAJAS FINANCIERAS</a:t>
            </a:r>
            <a:endParaRPr lang="es-MX" dirty="0"/>
          </a:p>
          <a:p>
            <a:r>
              <a:rPr lang="es-MX" dirty="0"/>
              <a:t>Eliminación total del costo anual fijo de recargas y cambio de equipos.</a:t>
            </a:r>
          </a:p>
          <a:p>
            <a:r>
              <a:rPr lang="es-MX" dirty="0"/>
              <a:t>Ahorro de hasta un 90% en pérdidas materiales.</a:t>
            </a:r>
          </a:p>
          <a:p>
            <a:pPr marL="0" indent="0">
              <a:buNone/>
            </a:pPr>
            <a:endParaRPr lang="es-MX" dirty="0"/>
          </a:p>
        </p:txBody>
      </p:sp>
    </p:spTree>
    <p:extLst>
      <p:ext uri="{BB962C8B-B14F-4D97-AF65-F5344CB8AC3E}">
        <p14:creationId xmlns:p14="http://schemas.microsoft.com/office/powerpoint/2010/main" val="14099765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A1E25EC-ACEF-4221-AEC3-7C57B59557AE}"/>
              </a:ext>
            </a:extLst>
          </p:cNvPr>
          <p:cNvSpPr>
            <a:spLocks noGrp="1"/>
          </p:cNvSpPr>
          <p:nvPr>
            <p:ph type="title"/>
          </p:nvPr>
        </p:nvSpPr>
        <p:spPr/>
        <p:txBody>
          <a:bodyPr/>
          <a:lstStyle/>
          <a:p>
            <a:r>
              <a:rPr lang="es-MX" dirty="0"/>
              <a:t>Como usar un extintor</a:t>
            </a:r>
            <a:br>
              <a:rPr lang="es-MX" dirty="0"/>
            </a:br>
            <a:endParaRPr lang="es-MX" dirty="0"/>
          </a:p>
        </p:txBody>
      </p:sp>
      <p:sp>
        <p:nvSpPr>
          <p:cNvPr id="3" name="Marcador de contenido 2">
            <a:extLst>
              <a:ext uri="{FF2B5EF4-FFF2-40B4-BE49-F238E27FC236}">
                <a16:creationId xmlns:a16="http://schemas.microsoft.com/office/drawing/2014/main" id="{F22B31AB-BF5A-4FA2-B476-735732F674D3}"/>
              </a:ext>
            </a:extLst>
          </p:cNvPr>
          <p:cNvSpPr>
            <a:spLocks noGrp="1"/>
          </p:cNvSpPr>
          <p:nvPr>
            <p:ph idx="1"/>
          </p:nvPr>
        </p:nvSpPr>
        <p:spPr>
          <a:xfrm>
            <a:off x="1026115" y="1648691"/>
            <a:ext cx="7796540" cy="4747617"/>
          </a:xfrm>
        </p:spPr>
        <p:txBody>
          <a:bodyPr>
            <a:normAutofit fontScale="92500" lnSpcReduction="20000"/>
          </a:bodyPr>
          <a:lstStyle/>
          <a:p>
            <a:endParaRPr lang="es-MX" dirty="0"/>
          </a:p>
          <a:p>
            <a:r>
              <a:rPr lang="es-MX" dirty="0"/>
              <a:t>Revisar que esté en condición de uso. </a:t>
            </a:r>
          </a:p>
          <a:p>
            <a:pPr marL="800100" lvl="1" indent="-342900">
              <a:buFont typeface="+mj-lt"/>
              <a:buAutoNum type="arabicPeriod"/>
            </a:pPr>
            <a:r>
              <a:rPr lang="es-MX" dirty="0"/>
              <a:t> Que la boquilla no esté tapado </a:t>
            </a:r>
          </a:p>
          <a:p>
            <a:pPr marL="800100" lvl="1" indent="-342900">
              <a:buFont typeface="+mj-lt"/>
              <a:buAutoNum type="arabicPeriod"/>
            </a:pPr>
            <a:r>
              <a:rPr lang="es-MX" dirty="0"/>
              <a:t> Manguera no reseca </a:t>
            </a:r>
          </a:p>
          <a:p>
            <a:pPr marL="800100" lvl="1" indent="-342900">
              <a:buFont typeface="+mj-lt"/>
              <a:buAutoNum type="arabicPeriod"/>
            </a:pPr>
            <a:r>
              <a:rPr lang="es-MX" dirty="0"/>
              <a:t>Manómetro completo </a:t>
            </a:r>
          </a:p>
          <a:p>
            <a:r>
              <a:rPr lang="es-MX" dirty="0"/>
              <a:t>Descolgarlo. </a:t>
            </a:r>
          </a:p>
          <a:p>
            <a:pPr marL="908050" lvl="1" indent="-457200">
              <a:buFont typeface="+mj-lt"/>
              <a:buAutoNum type="arabicPeriod"/>
            </a:pPr>
            <a:r>
              <a:rPr lang="es-MX" dirty="0"/>
              <a:t>Fijarse antes de una emergencia y usar un extintor  en qué tipo de dispositivo está colgado </a:t>
            </a:r>
          </a:p>
          <a:p>
            <a:r>
              <a:rPr lang="es-MX" dirty="0"/>
              <a:t> Colocarse con el viento a favor. </a:t>
            </a:r>
          </a:p>
          <a:p>
            <a:pPr marL="800100" lvl="1" indent="-342900">
              <a:buFont typeface="+mj-lt"/>
              <a:buAutoNum type="arabicPeriod"/>
            </a:pPr>
            <a:r>
              <a:rPr lang="es-MX" dirty="0"/>
              <a:t>Que el viento pegue en la espalda </a:t>
            </a:r>
          </a:p>
          <a:p>
            <a:pPr marL="800100" lvl="1" indent="-342900">
              <a:buFont typeface="+mj-lt"/>
              <a:buAutoNum type="arabicPeriod"/>
            </a:pPr>
            <a:r>
              <a:rPr lang="es-MX" dirty="0"/>
              <a:t>Que el polvo o producto no se venga a nosotros </a:t>
            </a:r>
          </a:p>
          <a:p>
            <a:pPr marL="349250" indent="-342900"/>
            <a:endParaRPr lang="es-MX" dirty="0"/>
          </a:p>
          <a:p>
            <a:endParaRPr lang="es-MX" dirty="0"/>
          </a:p>
        </p:txBody>
      </p:sp>
      <p:pic>
        <p:nvPicPr>
          <p:cNvPr id="28674" name="Picture 2" descr="Imagen relacionada">
            <a:extLst>
              <a:ext uri="{FF2B5EF4-FFF2-40B4-BE49-F238E27FC236}">
                <a16:creationId xmlns:a16="http://schemas.microsoft.com/office/drawing/2014/main" id="{1BCAF395-5A87-495C-9B1A-68A4078A8F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387" y="1395161"/>
            <a:ext cx="3928535" cy="2209801"/>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B1404E73-44B9-4434-9717-FB681C05EF47}"/>
              </a:ext>
            </a:extLst>
          </p:cNvPr>
          <p:cNvSpPr txBox="1"/>
          <p:nvPr/>
        </p:nvSpPr>
        <p:spPr>
          <a:xfrm>
            <a:off x="10889673" y="3429000"/>
            <a:ext cx="457200" cy="215444"/>
          </a:xfrm>
          <a:prstGeom prst="rect">
            <a:avLst/>
          </a:prstGeom>
          <a:noFill/>
        </p:spPr>
        <p:txBody>
          <a:bodyPr wrap="square" rtlCol="0">
            <a:spAutoFit/>
          </a:bodyPr>
          <a:lstStyle/>
          <a:p>
            <a:r>
              <a:rPr lang="es-MX" sz="800" dirty="0"/>
              <a:t>[24]</a:t>
            </a:r>
          </a:p>
        </p:txBody>
      </p:sp>
    </p:spTree>
    <p:extLst>
      <p:ext uri="{BB962C8B-B14F-4D97-AF65-F5344CB8AC3E}">
        <p14:creationId xmlns:p14="http://schemas.microsoft.com/office/powerpoint/2010/main" val="15908232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8B767025-F34F-4F5E-A12C-C0CA0D4E0873}"/>
              </a:ext>
            </a:extLst>
          </p:cNvPr>
          <p:cNvPicPr>
            <a:picLocks noChangeAspect="1"/>
          </p:cNvPicPr>
          <p:nvPr/>
        </p:nvPicPr>
        <p:blipFill rotWithShape="1">
          <a:blip r:embed="rId2"/>
          <a:srcRect l="55217" t="23175" r="9348" b="18502"/>
          <a:stretch/>
        </p:blipFill>
        <p:spPr>
          <a:xfrm>
            <a:off x="1019608" y="-65031"/>
            <a:ext cx="7550235" cy="6986826"/>
          </a:xfrm>
          <a:prstGeom prst="rect">
            <a:avLst/>
          </a:prstGeom>
        </p:spPr>
      </p:pic>
      <p:sp>
        <p:nvSpPr>
          <p:cNvPr id="5" name="CuadroTexto 4">
            <a:extLst>
              <a:ext uri="{FF2B5EF4-FFF2-40B4-BE49-F238E27FC236}">
                <a16:creationId xmlns:a16="http://schemas.microsoft.com/office/drawing/2014/main" id="{429BB4C3-93BB-46F2-943B-9DBCEB2D232D}"/>
              </a:ext>
            </a:extLst>
          </p:cNvPr>
          <p:cNvSpPr txBox="1"/>
          <p:nvPr/>
        </p:nvSpPr>
        <p:spPr>
          <a:xfrm>
            <a:off x="741312" y="6642556"/>
            <a:ext cx="556591" cy="215444"/>
          </a:xfrm>
          <a:prstGeom prst="rect">
            <a:avLst/>
          </a:prstGeom>
          <a:noFill/>
        </p:spPr>
        <p:txBody>
          <a:bodyPr wrap="square" rtlCol="0">
            <a:spAutoFit/>
          </a:bodyPr>
          <a:lstStyle/>
          <a:p>
            <a:r>
              <a:rPr lang="es-MX" sz="800" dirty="0"/>
              <a:t>[3]</a:t>
            </a:r>
          </a:p>
        </p:txBody>
      </p:sp>
      <p:pic>
        <p:nvPicPr>
          <p:cNvPr id="3074" name="Picture 2" descr="Resultado de imagen para etapas en el desarrollo del incendio">
            <a:extLst>
              <a:ext uri="{FF2B5EF4-FFF2-40B4-BE49-F238E27FC236}">
                <a16:creationId xmlns:a16="http://schemas.microsoft.com/office/drawing/2014/main" id="{6D39BACC-C50B-4B21-8544-C15E217C350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5535" t="20336" r="25818"/>
          <a:stretch/>
        </p:blipFill>
        <p:spPr bwMode="auto">
          <a:xfrm>
            <a:off x="9459532" y="3217980"/>
            <a:ext cx="1110607" cy="183236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Resultado de imagen para etapas en el desarrollo del incendio">
            <a:extLst>
              <a:ext uri="{FF2B5EF4-FFF2-40B4-BE49-F238E27FC236}">
                <a16:creationId xmlns:a16="http://schemas.microsoft.com/office/drawing/2014/main" id="{48168564-A187-454D-80C5-83CE800CA70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4448" t="556"/>
          <a:stretch/>
        </p:blipFill>
        <p:spPr bwMode="auto">
          <a:xfrm>
            <a:off x="9459532" y="5050341"/>
            <a:ext cx="1110607" cy="165196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Resultado de imagen para etapas en el desarrollo del incendio">
            <a:extLst>
              <a:ext uri="{FF2B5EF4-FFF2-40B4-BE49-F238E27FC236}">
                <a16:creationId xmlns:a16="http://schemas.microsoft.com/office/drawing/2014/main" id="{C3D884B0-84C8-46C3-B368-B40F07CD7C7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441" t="32116" r="52238" b="-1475"/>
          <a:stretch/>
        </p:blipFill>
        <p:spPr bwMode="auto">
          <a:xfrm>
            <a:off x="9447203" y="1691161"/>
            <a:ext cx="1122936" cy="155669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Resultado de imagen para etapas en el desarrollo del incendio">
            <a:extLst>
              <a:ext uri="{FF2B5EF4-FFF2-40B4-BE49-F238E27FC236}">
                <a16:creationId xmlns:a16="http://schemas.microsoft.com/office/drawing/2014/main" id="{53446563-7047-4A0B-9D6E-60A45AC4A13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9730" r="80679"/>
          <a:stretch/>
        </p:blipFill>
        <p:spPr bwMode="auto">
          <a:xfrm>
            <a:off x="9459532" y="143367"/>
            <a:ext cx="1110607" cy="1559831"/>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70BB7504-949C-4833-8DC2-9E57C35193E6}"/>
              </a:ext>
            </a:extLst>
          </p:cNvPr>
          <p:cNvSpPr txBox="1"/>
          <p:nvPr/>
        </p:nvSpPr>
        <p:spPr>
          <a:xfrm>
            <a:off x="10570139" y="6499189"/>
            <a:ext cx="464287" cy="215444"/>
          </a:xfrm>
          <a:prstGeom prst="rect">
            <a:avLst/>
          </a:prstGeom>
          <a:noFill/>
        </p:spPr>
        <p:txBody>
          <a:bodyPr wrap="square" rtlCol="0">
            <a:spAutoFit/>
          </a:bodyPr>
          <a:lstStyle/>
          <a:p>
            <a:r>
              <a:rPr lang="es-MX" sz="800" dirty="0"/>
              <a:t>[7]</a:t>
            </a:r>
          </a:p>
        </p:txBody>
      </p:sp>
    </p:spTree>
    <p:extLst>
      <p:ext uri="{BB962C8B-B14F-4D97-AF65-F5344CB8AC3E}">
        <p14:creationId xmlns:p14="http://schemas.microsoft.com/office/powerpoint/2010/main" val="35094530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45C8ED7D-3A56-4E55-80B2-028104AE16A9}"/>
              </a:ext>
            </a:extLst>
          </p:cNvPr>
          <p:cNvSpPr>
            <a:spLocks noGrp="1"/>
          </p:cNvSpPr>
          <p:nvPr>
            <p:ph idx="1"/>
          </p:nvPr>
        </p:nvSpPr>
        <p:spPr>
          <a:xfrm>
            <a:off x="1620982" y="748145"/>
            <a:ext cx="8949157" cy="2680855"/>
          </a:xfrm>
        </p:spPr>
        <p:txBody>
          <a:bodyPr numCol="2">
            <a:normAutofit fontScale="70000" lnSpcReduction="20000"/>
          </a:bodyPr>
          <a:lstStyle/>
          <a:p>
            <a:endParaRPr lang="es-MX" dirty="0"/>
          </a:p>
          <a:p>
            <a:r>
              <a:rPr lang="es-MX" dirty="0"/>
              <a:t>Quitar el seguro. </a:t>
            </a:r>
          </a:p>
          <a:p>
            <a:pPr marL="800100" lvl="1" indent="-342900">
              <a:buFont typeface="+mj-lt"/>
              <a:buAutoNum type="arabicPeriod"/>
            </a:pPr>
            <a:r>
              <a:rPr lang="es-MX" dirty="0"/>
              <a:t> Solo girar </a:t>
            </a:r>
          </a:p>
          <a:p>
            <a:r>
              <a:rPr lang="es-MX" dirty="0"/>
              <a:t>Hacer un disparo de prueba. </a:t>
            </a:r>
          </a:p>
          <a:p>
            <a:pPr marL="800100" lvl="1" indent="-342900">
              <a:buFont typeface="+mj-lt"/>
              <a:buAutoNum type="arabicPeriod"/>
            </a:pPr>
            <a:r>
              <a:rPr lang="es-MX" dirty="0"/>
              <a:t> Antes de usarlo y entrar al fuego</a:t>
            </a:r>
          </a:p>
          <a:p>
            <a:r>
              <a:rPr lang="es-MX" dirty="0"/>
              <a:t>Acercarse lo necesario. </a:t>
            </a:r>
          </a:p>
          <a:p>
            <a:r>
              <a:rPr lang="es-MX" dirty="0"/>
              <a:t>Disparar el contenido a la base del fuego. </a:t>
            </a:r>
          </a:p>
          <a:p>
            <a:r>
              <a:rPr lang="es-MX" dirty="0"/>
              <a:t>Según el caso, hacer un “barrido”. </a:t>
            </a:r>
          </a:p>
          <a:p>
            <a:r>
              <a:rPr lang="es-MX" dirty="0"/>
              <a:t>Retirarse sin darle la espalda. </a:t>
            </a:r>
          </a:p>
          <a:p>
            <a:r>
              <a:rPr lang="es-MX" dirty="0"/>
              <a:t>Todo extintor vacío o inservible, se debe dejar “acostado”. </a:t>
            </a:r>
          </a:p>
          <a:p>
            <a:pPr marL="800100" lvl="1" indent="-342900">
              <a:buFont typeface="+mj-lt"/>
              <a:buAutoNum type="arabicPeriod"/>
            </a:pPr>
            <a:r>
              <a:rPr lang="es-MX" dirty="0"/>
              <a:t> Para que los demás sepan que esta descargado y  cual está cargado. </a:t>
            </a:r>
          </a:p>
          <a:p>
            <a:pPr marL="349250" indent="-342900"/>
            <a:r>
              <a:rPr lang="es-MX" dirty="0"/>
              <a:t>Notifique a la persona encargada de recargar el extintor</a:t>
            </a:r>
          </a:p>
          <a:p>
            <a:pPr marL="457200" lvl="1" indent="0">
              <a:buNone/>
            </a:pPr>
            <a:endParaRPr lang="es-MX" dirty="0"/>
          </a:p>
        </p:txBody>
      </p:sp>
      <p:pic>
        <p:nvPicPr>
          <p:cNvPr id="29698" name="Picture 2" descr="Resultado de imagen para uso de extintor gif">
            <a:extLst>
              <a:ext uri="{FF2B5EF4-FFF2-40B4-BE49-F238E27FC236}">
                <a16:creationId xmlns:a16="http://schemas.microsoft.com/office/drawing/2014/main" id="{B88C7E7E-DC77-4DA0-A77B-D074F1BDDF46}"/>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331578" y="3429000"/>
            <a:ext cx="5527963" cy="3282228"/>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EBD10A59-0866-426C-A180-2512411E7082}"/>
              </a:ext>
            </a:extLst>
          </p:cNvPr>
          <p:cNvSpPr txBox="1"/>
          <p:nvPr/>
        </p:nvSpPr>
        <p:spPr>
          <a:xfrm>
            <a:off x="11443855" y="3048000"/>
            <a:ext cx="748145" cy="215444"/>
          </a:xfrm>
          <a:prstGeom prst="rect">
            <a:avLst/>
          </a:prstGeom>
          <a:noFill/>
        </p:spPr>
        <p:txBody>
          <a:bodyPr wrap="square" rtlCol="0">
            <a:spAutoFit/>
          </a:bodyPr>
          <a:lstStyle/>
          <a:p>
            <a:r>
              <a:rPr lang="es-MX" sz="800" dirty="0"/>
              <a:t>[25]</a:t>
            </a:r>
          </a:p>
        </p:txBody>
      </p:sp>
    </p:spTree>
    <p:extLst>
      <p:ext uri="{BB962C8B-B14F-4D97-AF65-F5344CB8AC3E}">
        <p14:creationId xmlns:p14="http://schemas.microsoft.com/office/powerpoint/2010/main" val="21203347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00437C3E-FD61-447C-A822-899314B207AD}"/>
              </a:ext>
            </a:extLst>
          </p:cNvPr>
          <p:cNvSpPr>
            <a:spLocks noGrp="1"/>
          </p:cNvSpPr>
          <p:nvPr>
            <p:ph idx="1"/>
          </p:nvPr>
        </p:nvSpPr>
        <p:spPr>
          <a:xfrm>
            <a:off x="1461634" y="1051853"/>
            <a:ext cx="7796540" cy="5263135"/>
          </a:xfrm>
        </p:spPr>
        <p:txBody>
          <a:bodyPr>
            <a:normAutofit lnSpcReduction="10000"/>
          </a:bodyPr>
          <a:lstStyle/>
          <a:p>
            <a:endParaRPr lang="es-MX" dirty="0"/>
          </a:p>
          <a:p>
            <a:endParaRPr lang="es-MX" dirty="0"/>
          </a:p>
          <a:p>
            <a:r>
              <a:rPr lang="es-MX" dirty="0"/>
              <a:t>Acercarse lo necesario. </a:t>
            </a:r>
          </a:p>
          <a:p>
            <a:r>
              <a:rPr lang="es-MX" dirty="0"/>
              <a:t>Disparar el contenido a la base del fuego. </a:t>
            </a:r>
          </a:p>
          <a:p>
            <a:r>
              <a:rPr lang="es-MX" dirty="0"/>
              <a:t>Según el caso, hacer un “barrido”. </a:t>
            </a:r>
          </a:p>
          <a:p>
            <a:r>
              <a:rPr lang="es-MX" dirty="0"/>
              <a:t>Retirarse sin darle la espalda. </a:t>
            </a:r>
          </a:p>
          <a:p>
            <a:r>
              <a:rPr lang="es-MX" dirty="0"/>
              <a:t>Todo extintor vacío o inservible, se debe dejar “acostado”. </a:t>
            </a:r>
          </a:p>
          <a:p>
            <a:pPr marL="800100" lvl="1" indent="-342900">
              <a:buFont typeface="+mj-lt"/>
              <a:buAutoNum type="arabicPeriod"/>
            </a:pPr>
            <a:r>
              <a:rPr lang="es-MX" dirty="0"/>
              <a:t> Para que los demás sepan que esta descargado y  cual está cargado. </a:t>
            </a:r>
          </a:p>
          <a:p>
            <a:pPr marL="349250" indent="-342900"/>
            <a:r>
              <a:rPr lang="es-MX" dirty="0"/>
              <a:t>Notifique a la persona encargada de recargar el extintor</a:t>
            </a:r>
          </a:p>
          <a:p>
            <a:endParaRPr lang="es-MX" dirty="0"/>
          </a:p>
        </p:txBody>
      </p:sp>
      <p:pic>
        <p:nvPicPr>
          <p:cNvPr id="8194" name="Picture 2" descr="Uso de extintores">
            <a:extLst>
              <a:ext uri="{FF2B5EF4-FFF2-40B4-BE49-F238E27FC236}">
                <a16:creationId xmlns:a16="http://schemas.microsoft.com/office/drawing/2014/main" id="{69B3409F-77B8-49B0-AEEA-6F84168E8E08}"/>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566206" y="0"/>
            <a:ext cx="5625794" cy="4613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46520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A89E99C-0D48-42B5-8FDB-7D54C57487CD}"/>
              </a:ext>
            </a:extLst>
          </p:cNvPr>
          <p:cNvSpPr>
            <a:spLocks noGrp="1"/>
          </p:cNvSpPr>
          <p:nvPr>
            <p:ph type="title"/>
          </p:nvPr>
        </p:nvSpPr>
        <p:spPr/>
        <p:txBody>
          <a:bodyPr/>
          <a:lstStyle/>
          <a:p>
            <a:r>
              <a:rPr lang="es-MX" dirty="0"/>
              <a:t>Reglas esenciales en cuanto al uso del extintor</a:t>
            </a:r>
            <a:r>
              <a:rPr lang="es-MX" sz="800" dirty="0"/>
              <a:t>[1]</a:t>
            </a:r>
            <a:endParaRPr lang="es-MX" dirty="0"/>
          </a:p>
        </p:txBody>
      </p:sp>
      <p:sp>
        <p:nvSpPr>
          <p:cNvPr id="3" name="Marcador de contenido 2">
            <a:extLst>
              <a:ext uri="{FF2B5EF4-FFF2-40B4-BE49-F238E27FC236}">
                <a16:creationId xmlns:a16="http://schemas.microsoft.com/office/drawing/2014/main" id="{F1D1E6B6-839D-45E1-8DBC-FD2A12D3BBC0}"/>
              </a:ext>
            </a:extLst>
          </p:cNvPr>
          <p:cNvSpPr>
            <a:spLocks noGrp="1"/>
          </p:cNvSpPr>
          <p:nvPr>
            <p:ph idx="1"/>
          </p:nvPr>
        </p:nvSpPr>
        <p:spPr>
          <a:xfrm>
            <a:off x="2411896" y="2052116"/>
            <a:ext cx="8534399" cy="2576582"/>
          </a:xfrm>
        </p:spPr>
        <p:txBody>
          <a:bodyPr>
            <a:normAutofit fontScale="85000" lnSpcReduction="10000"/>
          </a:bodyPr>
          <a:lstStyle/>
          <a:p>
            <a:r>
              <a:rPr lang="es-MX" dirty="0"/>
              <a:t>No vacile en aprender a utilizar un extintor, ni a practicar su uso. Este adiestramiento puede salvar su vida y la de los que están a su lado.</a:t>
            </a:r>
          </a:p>
          <a:p>
            <a:r>
              <a:rPr lang="es-MX" dirty="0"/>
              <a:t>Cuando la emergencia ocurre NO es el momento para ponerse a leer las instrucciones.</a:t>
            </a:r>
          </a:p>
          <a:p>
            <a:r>
              <a:rPr lang="es-MX" dirty="0"/>
              <a:t>Coloque el extintor en un área al alcance de las personas, accesible y cerca de la salida del salón. Debe estar lleno según sus especificaciones y en condiciones apropiadas de uso.</a:t>
            </a:r>
          </a:p>
          <a:p>
            <a:endParaRPr lang="es-MX" dirty="0"/>
          </a:p>
        </p:txBody>
      </p:sp>
      <p:pic>
        <p:nvPicPr>
          <p:cNvPr id="9220" name="Picture 4" descr="Manual Amanece NET | AMANECE">
            <a:extLst>
              <a:ext uri="{FF2B5EF4-FFF2-40B4-BE49-F238E27FC236}">
                <a16:creationId xmlns:a16="http://schemas.microsoft.com/office/drawing/2014/main" id="{835E4878-2997-4729-A44B-B34E04C304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6259" y="4174434"/>
            <a:ext cx="4653845" cy="2576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6307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E015EED2-D7A3-446F-8465-156A748FC39F}"/>
              </a:ext>
            </a:extLst>
          </p:cNvPr>
          <p:cNvSpPr>
            <a:spLocks noGrp="1"/>
          </p:cNvSpPr>
          <p:nvPr>
            <p:ph idx="1"/>
          </p:nvPr>
        </p:nvSpPr>
        <p:spPr>
          <a:xfrm>
            <a:off x="1872451" y="1176361"/>
            <a:ext cx="7796540" cy="5284400"/>
          </a:xfrm>
        </p:spPr>
        <p:txBody>
          <a:bodyPr>
            <a:normAutofit/>
          </a:bodyPr>
          <a:lstStyle/>
          <a:p>
            <a:r>
              <a:rPr lang="es-MX" dirty="0"/>
              <a:t>Nunca debe obstruirse el extintor. No le ponga plantas ni otros obstáculos al frente. Un segundo que usted tarde en alcanzar el extintor puede ser la diferencia entre la vida y la muerte.</a:t>
            </a:r>
          </a:p>
          <a:p>
            <a:r>
              <a:rPr lang="es-MX" dirty="0"/>
              <a:t>Revise su área e identifique el material combustible más abundante. El extintor debe ser de la clase apropiada para el material combustible más abundante en el área.</a:t>
            </a:r>
          </a:p>
          <a:p>
            <a:r>
              <a:rPr lang="es-MX" dirty="0"/>
              <a:t>Si utiliza el extintor que hay en su área, notifique inmediatamente a la persona encargada de proveer el mantenimiento y recargarlo.</a:t>
            </a:r>
          </a:p>
          <a:p>
            <a:r>
              <a:rPr lang="es-MX" dirty="0"/>
              <a:t>Nunca juegue con el extintor, no lo mueva de sitio ni quite la identificación o la tarjeta de mantenimiento.</a:t>
            </a:r>
          </a:p>
          <a:p>
            <a:endParaRPr lang="es-MX" dirty="0"/>
          </a:p>
        </p:txBody>
      </p:sp>
      <p:pic>
        <p:nvPicPr>
          <p:cNvPr id="4" name="Picture 2" descr="Gifs animados de Extintores, animaciones de Extintores">
            <a:extLst>
              <a:ext uri="{FF2B5EF4-FFF2-40B4-BE49-F238E27FC236}">
                <a16:creationId xmlns:a16="http://schemas.microsoft.com/office/drawing/2014/main" id="{B1F819B8-610E-4C93-BA9F-263318EE4A85}"/>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441635" y="1759226"/>
            <a:ext cx="3099352" cy="29753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167790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8BE064F-E972-40C5-9296-9BD697566CCE}"/>
              </a:ext>
            </a:extLst>
          </p:cNvPr>
          <p:cNvSpPr>
            <a:spLocks noGrp="1"/>
          </p:cNvSpPr>
          <p:nvPr>
            <p:ph type="title"/>
          </p:nvPr>
        </p:nvSpPr>
        <p:spPr/>
        <p:txBody>
          <a:bodyPr/>
          <a:lstStyle/>
          <a:p>
            <a:r>
              <a:rPr lang="es-MX" dirty="0"/>
              <a:t>Revisión de Extintores</a:t>
            </a:r>
          </a:p>
        </p:txBody>
      </p:sp>
      <p:sp>
        <p:nvSpPr>
          <p:cNvPr id="3" name="Marcador de contenido 2">
            <a:extLst>
              <a:ext uri="{FF2B5EF4-FFF2-40B4-BE49-F238E27FC236}">
                <a16:creationId xmlns:a16="http://schemas.microsoft.com/office/drawing/2014/main" id="{9E5C9588-3CC1-41FF-99D6-F7D317A3A721}"/>
              </a:ext>
            </a:extLst>
          </p:cNvPr>
          <p:cNvSpPr>
            <a:spLocks noGrp="1"/>
          </p:cNvSpPr>
          <p:nvPr>
            <p:ph idx="1"/>
          </p:nvPr>
        </p:nvSpPr>
        <p:spPr/>
        <p:txBody>
          <a:bodyPr/>
          <a:lstStyle/>
          <a:p>
            <a:pPr marL="0" indent="0">
              <a:buNone/>
            </a:pPr>
            <a:r>
              <a:rPr lang="es-MX" dirty="0"/>
              <a:t>Según la NORMA Oficial Mexicana NOM-002-STPS-2010, se debe elaborar un programa anual de revisión mensual de los extintores, y vigilar que los extintores cumplan con condiciones relacionadas con:</a:t>
            </a:r>
          </a:p>
          <a:p>
            <a:pPr marL="793750" lvl="1" indent="-342900">
              <a:buFont typeface="+mj-lt"/>
              <a:buAutoNum type="arabicPeriod"/>
            </a:pPr>
            <a:r>
              <a:rPr lang="es-MX" dirty="0"/>
              <a:t>Ubicación</a:t>
            </a:r>
          </a:p>
          <a:p>
            <a:pPr marL="793750" lvl="1" indent="-342900">
              <a:buFont typeface="+mj-lt"/>
              <a:buAutoNum type="arabicPeriod"/>
            </a:pPr>
            <a:r>
              <a:rPr lang="es-MX" dirty="0"/>
              <a:t>Señalización</a:t>
            </a:r>
          </a:p>
          <a:p>
            <a:pPr marL="793750" lvl="1" indent="-342900">
              <a:buFont typeface="+mj-lt"/>
              <a:buAutoNum type="arabicPeriod"/>
            </a:pPr>
            <a:r>
              <a:rPr lang="es-MX" dirty="0"/>
              <a:t>Condición del equipo y etiquetas</a:t>
            </a:r>
          </a:p>
          <a:p>
            <a:pPr marL="793750" lvl="1" indent="-342900">
              <a:buFont typeface="+mj-lt"/>
              <a:buAutoNum type="arabicPeriod"/>
            </a:pPr>
            <a:r>
              <a:rPr lang="es-MX" dirty="0"/>
              <a:t>Que no hayan sido activados, etc.</a:t>
            </a:r>
          </a:p>
          <a:p>
            <a:pPr marL="457200" indent="-457200">
              <a:buFont typeface="+mj-lt"/>
              <a:buAutoNum type="arabicPeriod"/>
            </a:pPr>
            <a:endParaRPr lang="es-MX" dirty="0"/>
          </a:p>
          <a:p>
            <a:endParaRPr lang="es-MX" dirty="0"/>
          </a:p>
        </p:txBody>
      </p:sp>
    </p:spTree>
    <p:extLst>
      <p:ext uri="{BB962C8B-B14F-4D97-AF65-F5344CB8AC3E}">
        <p14:creationId xmlns:p14="http://schemas.microsoft.com/office/powerpoint/2010/main" val="8296931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1FEA82F2-5C60-490A-B86F-C2AAF8C02BB1}"/>
              </a:ext>
            </a:extLst>
          </p:cNvPr>
          <p:cNvPicPr>
            <a:picLocks noChangeAspect="1"/>
          </p:cNvPicPr>
          <p:nvPr/>
        </p:nvPicPr>
        <p:blipFill rotWithShape="1">
          <a:blip r:embed="rId2"/>
          <a:srcRect l="28913" t="16022" r="30109" b="14379"/>
          <a:stretch/>
        </p:blipFill>
        <p:spPr>
          <a:xfrm>
            <a:off x="2967068" y="0"/>
            <a:ext cx="7247809" cy="6920985"/>
          </a:xfrm>
          <a:prstGeom prst="rect">
            <a:avLst/>
          </a:prstGeom>
        </p:spPr>
      </p:pic>
      <p:sp>
        <p:nvSpPr>
          <p:cNvPr id="5" name="CuadroTexto 4">
            <a:extLst>
              <a:ext uri="{FF2B5EF4-FFF2-40B4-BE49-F238E27FC236}">
                <a16:creationId xmlns:a16="http://schemas.microsoft.com/office/drawing/2014/main" id="{58D2B1A5-84FD-49D2-8D74-7F61BC3FB06C}"/>
              </a:ext>
            </a:extLst>
          </p:cNvPr>
          <p:cNvSpPr txBox="1"/>
          <p:nvPr/>
        </p:nvSpPr>
        <p:spPr>
          <a:xfrm>
            <a:off x="10214877" y="6642556"/>
            <a:ext cx="623455" cy="215444"/>
          </a:xfrm>
          <a:prstGeom prst="rect">
            <a:avLst/>
          </a:prstGeom>
          <a:noFill/>
        </p:spPr>
        <p:txBody>
          <a:bodyPr wrap="square" rtlCol="0">
            <a:spAutoFit/>
          </a:bodyPr>
          <a:lstStyle/>
          <a:p>
            <a:r>
              <a:rPr lang="es-MX" sz="800" dirty="0"/>
              <a:t>[3]</a:t>
            </a:r>
          </a:p>
        </p:txBody>
      </p:sp>
    </p:spTree>
    <p:extLst>
      <p:ext uri="{BB962C8B-B14F-4D97-AF65-F5344CB8AC3E}">
        <p14:creationId xmlns:p14="http://schemas.microsoft.com/office/powerpoint/2010/main" val="30515156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0538C2-5A04-4E8B-86B8-622B4B7D0CBE}"/>
              </a:ext>
            </a:extLst>
          </p:cNvPr>
          <p:cNvSpPr>
            <a:spLocks noGrp="1"/>
          </p:cNvSpPr>
          <p:nvPr>
            <p:ph type="title"/>
          </p:nvPr>
        </p:nvSpPr>
        <p:spPr/>
        <p:txBody>
          <a:bodyPr/>
          <a:lstStyle/>
          <a:p>
            <a:r>
              <a:rPr lang="es-MX" dirty="0"/>
              <a:t>Aspectos Generales para la Revisión de Extintores.</a:t>
            </a:r>
          </a:p>
        </p:txBody>
      </p:sp>
      <p:pic>
        <p:nvPicPr>
          <p:cNvPr id="4" name="Imagen 3">
            <a:extLst>
              <a:ext uri="{FF2B5EF4-FFF2-40B4-BE49-F238E27FC236}">
                <a16:creationId xmlns:a16="http://schemas.microsoft.com/office/drawing/2014/main" id="{30535409-96FE-4BC2-93F2-C14C0D78394D}"/>
              </a:ext>
            </a:extLst>
          </p:cNvPr>
          <p:cNvPicPr>
            <a:picLocks noChangeAspect="1"/>
          </p:cNvPicPr>
          <p:nvPr/>
        </p:nvPicPr>
        <p:blipFill rotWithShape="1">
          <a:blip r:embed="rId2"/>
          <a:srcRect l="28261" t="45602" r="29565" b="6645"/>
          <a:stretch/>
        </p:blipFill>
        <p:spPr>
          <a:xfrm>
            <a:off x="2750390" y="1774850"/>
            <a:ext cx="7681165" cy="4889812"/>
          </a:xfrm>
          <a:prstGeom prst="rect">
            <a:avLst/>
          </a:prstGeom>
        </p:spPr>
      </p:pic>
      <p:sp>
        <p:nvSpPr>
          <p:cNvPr id="5" name="CuadroTexto 4">
            <a:extLst>
              <a:ext uri="{FF2B5EF4-FFF2-40B4-BE49-F238E27FC236}">
                <a16:creationId xmlns:a16="http://schemas.microsoft.com/office/drawing/2014/main" id="{1B19F349-47E3-47C7-A0D7-D5EDB6C3FC68}"/>
              </a:ext>
            </a:extLst>
          </p:cNvPr>
          <p:cNvSpPr txBox="1"/>
          <p:nvPr/>
        </p:nvSpPr>
        <p:spPr>
          <a:xfrm>
            <a:off x="10431555" y="6449218"/>
            <a:ext cx="623455" cy="215444"/>
          </a:xfrm>
          <a:prstGeom prst="rect">
            <a:avLst/>
          </a:prstGeom>
          <a:noFill/>
        </p:spPr>
        <p:txBody>
          <a:bodyPr wrap="square" rtlCol="0">
            <a:spAutoFit/>
          </a:bodyPr>
          <a:lstStyle/>
          <a:p>
            <a:r>
              <a:rPr lang="es-MX" sz="800" dirty="0"/>
              <a:t>[3]</a:t>
            </a:r>
          </a:p>
        </p:txBody>
      </p:sp>
    </p:spTree>
    <p:extLst>
      <p:ext uri="{BB962C8B-B14F-4D97-AF65-F5344CB8AC3E}">
        <p14:creationId xmlns:p14="http://schemas.microsoft.com/office/powerpoint/2010/main" val="39394915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E2887A5-F67D-4D5E-BC7E-7818F1D7C7AA}"/>
              </a:ext>
            </a:extLst>
          </p:cNvPr>
          <p:cNvSpPr>
            <a:spLocks noGrp="1"/>
          </p:cNvSpPr>
          <p:nvPr>
            <p:ph type="title"/>
          </p:nvPr>
        </p:nvSpPr>
        <p:spPr/>
        <p:txBody>
          <a:bodyPr/>
          <a:lstStyle/>
          <a:p>
            <a:r>
              <a:rPr lang="es-MX" dirty="0"/>
              <a:t>Referencias</a:t>
            </a:r>
          </a:p>
        </p:txBody>
      </p:sp>
      <p:sp>
        <p:nvSpPr>
          <p:cNvPr id="3" name="Marcador de contenido 2">
            <a:extLst>
              <a:ext uri="{FF2B5EF4-FFF2-40B4-BE49-F238E27FC236}">
                <a16:creationId xmlns:a16="http://schemas.microsoft.com/office/drawing/2014/main" id="{DA8C9EC0-E5F8-4A6C-8655-6BBD62755613}"/>
              </a:ext>
            </a:extLst>
          </p:cNvPr>
          <p:cNvSpPr>
            <a:spLocks noGrp="1"/>
          </p:cNvSpPr>
          <p:nvPr>
            <p:ph idx="1"/>
          </p:nvPr>
        </p:nvSpPr>
        <p:spPr>
          <a:xfrm>
            <a:off x="2213113" y="1934491"/>
            <a:ext cx="8357026" cy="4923509"/>
          </a:xfrm>
        </p:spPr>
        <p:txBody>
          <a:bodyPr>
            <a:normAutofit fontScale="40000" lnSpcReduction="20000"/>
          </a:bodyPr>
          <a:lstStyle/>
          <a:p>
            <a:r>
              <a:rPr lang="es-MX" sz="2500" dirty="0"/>
              <a:t>[1] Universidad de Puerto Rico. Manual de Adiestramiento para el manejo de extintores de incendios. 2000. Recuperado de </a:t>
            </a:r>
            <a:r>
              <a:rPr lang="es-MX" sz="2500" dirty="0">
                <a:hlinkClick r:id="rId2"/>
              </a:rPr>
              <a:t>http://cidbimena.desastres.hn/docum/ops/libros/manualextintores.pdf</a:t>
            </a:r>
            <a:endParaRPr lang="es-MX" sz="2500" dirty="0"/>
          </a:p>
          <a:p>
            <a:r>
              <a:rPr lang="es-MX" sz="2500" dirty="0"/>
              <a:t>[2] Universidad de Puerto Rico. Manual de Adiestramiento para el manejo de extintores de incendios. 2000.[Imagen]  Recuperado de </a:t>
            </a:r>
            <a:r>
              <a:rPr lang="es-MX" sz="2500" dirty="0">
                <a:hlinkClick r:id="rId2"/>
              </a:rPr>
              <a:t>http://cidbimena.desastres.hn/docum/ops/libros/manualextintores.pdf</a:t>
            </a:r>
            <a:endParaRPr lang="es-MX" sz="2500" dirty="0"/>
          </a:p>
          <a:p>
            <a:r>
              <a:rPr lang="es-MX" sz="2500" dirty="0"/>
              <a:t>[3] NORMA Oficial Mexicana NOM-002-STPS-2010, Condiciones de seguridad-Prevención y protección contra incendios en los centros de trabajo. (Primera Sección). 9 de Diciembre de 2010.</a:t>
            </a:r>
          </a:p>
          <a:p>
            <a:r>
              <a:rPr lang="es-MX" sz="2500" dirty="0"/>
              <a:t>[4] Universidad de Colima. Curso Taller: Prevención de incendios y manejo básico de extintores.</a:t>
            </a:r>
          </a:p>
          <a:p>
            <a:r>
              <a:rPr lang="es-MX" sz="2500" dirty="0"/>
              <a:t>[5]  Programa casa segura. ¿Cuántos incendios se generan por un cortocircuito?. [Imagen] Recuperado de: </a:t>
            </a:r>
            <a:r>
              <a:rPr lang="es-MX" sz="2500" dirty="0">
                <a:hlinkClick r:id="rId3"/>
              </a:rPr>
              <a:t>http://programacasasegura.org/mx/cuantos-incendios-se-generan-por-un-cortocircuito/</a:t>
            </a:r>
            <a:r>
              <a:rPr lang="es-MX" sz="2500" dirty="0"/>
              <a:t>.</a:t>
            </a:r>
          </a:p>
          <a:p>
            <a:r>
              <a:rPr lang="es-MX" sz="2500" dirty="0"/>
              <a:t>[6] Gifimage. Incendio Gif7. [Gif]. Recuperado de </a:t>
            </a:r>
            <a:r>
              <a:rPr lang="es-MX" sz="2500" dirty="0">
                <a:hlinkClick r:id="rId4"/>
              </a:rPr>
              <a:t>https://gifimage.net/incendio-gif-7/</a:t>
            </a:r>
            <a:r>
              <a:rPr lang="es-MX" sz="2500" dirty="0"/>
              <a:t>}</a:t>
            </a:r>
          </a:p>
          <a:p>
            <a:r>
              <a:rPr lang="es-MX" sz="2500" dirty="0"/>
              <a:t>[7] Ferreira, M. Incendios y triangulo de fuego en seguridad industrial.[Imagen].  21 de Mayo de 2005. Recuperado de </a:t>
            </a:r>
            <a:r>
              <a:rPr lang="es-MX" sz="2500" dirty="0">
                <a:hlinkClick r:id="rId5"/>
              </a:rPr>
              <a:t>https://www.gestiopolis.com/incendios-y-triangulo-de-fuego-en-seguridad-industrial/</a:t>
            </a:r>
            <a:endParaRPr lang="es-MX" sz="2500" dirty="0"/>
          </a:p>
          <a:p>
            <a:r>
              <a:rPr lang="es-MX" sz="2500" dirty="0"/>
              <a:t>[8] Giphy. Homer Simpson cooking Gif. [Gif] Recuperado de https://giphy.com/gifs/season-10-the-simpsons-10x20-xT5LMOvzyqSyIGqlsk</a:t>
            </a:r>
          </a:p>
          <a:p>
            <a:r>
              <a:rPr lang="es-MX" sz="2500" dirty="0"/>
              <a:t>[9] Aprende de emergencias. Teoría del fuego. [Imagen] Recuperado de </a:t>
            </a:r>
            <a:r>
              <a:rPr lang="es-MX" sz="2500" dirty="0">
                <a:hlinkClick r:id="rId6"/>
              </a:rPr>
              <a:t>https://www.aprendemergencias.es/incendios/teor%C3%ADa-del-fuego/</a:t>
            </a:r>
            <a:endParaRPr lang="es-MX" sz="2500" dirty="0"/>
          </a:p>
          <a:p>
            <a:r>
              <a:rPr lang="es-MX" sz="2500" dirty="0"/>
              <a:t>[10] gizmodo. 5 maneras muy poco convencionales de apagar la llama de una vela y su explicación física. [Imagen] Recuperado de </a:t>
            </a:r>
            <a:r>
              <a:rPr lang="es-MX" sz="2500" dirty="0">
                <a:hlinkClick r:id="rId7"/>
              </a:rPr>
              <a:t>https://es.gizmodo.com/5-maneras-muy-poco-convencionales-de-apagar-la-llama-de-1758450243</a:t>
            </a:r>
            <a:endParaRPr lang="es-MX" sz="2500" dirty="0"/>
          </a:p>
          <a:p>
            <a:endParaRPr lang="es-MX" dirty="0"/>
          </a:p>
          <a:p>
            <a:endParaRPr lang="es-MX" dirty="0"/>
          </a:p>
          <a:p>
            <a:endParaRPr lang="es-MX" dirty="0"/>
          </a:p>
          <a:p>
            <a:endParaRPr lang="es-MX" dirty="0"/>
          </a:p>
          <a:p>
            <a:endParaRPr lang="es-MX" dirty="0"/>
          </a:p>
        </p:txBody>
      </p:sp>
    </p:spTree>
    <p:extLst>
      <p:ext uri="{BB962C8B-B14F-4D97-AF65-F5344CB8AC3E}">
        <p14:creationId xmlns:p14="http://schemas.microsoft.com/office/powerpoint/2010/main" val="38759635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196E64E-BF78-409F-A6DF-A45F4D083C3C}"/>
              </a:ext>
            </a:extLst>
          </p:cNvPr>
          <p:cNvSpPr>
            <a:spLocks noGrp="1"/>
          </p:cNvSpPr>
          <p:nvPr>
            <p:ph type="title"/>
          </p:nvPr>
        </p:nvSpPr>
        <p:spPr/>
        <p:txBody>
          <a:bodyPr/>
          <a:lstStyle/>
          <a:p>
            <a:endParaRPr lang="es-MX" dirty="0"/>
          </a:p>
        </p:txBody>
      </p:sp>
      <p:sp>
        <p:nvSpPr>
          <p:cNvPr id="3" name="Marcador de contenido 2">
            <a:extLst>
              <a:ext uri="{FF2B5EF4-FFF2-40B4-BE49-F238E27FC236}">
                <a16:creationId xmlns:a16="http://schemas.microsoft.com/office/drawing/2014/main" id="{1752C233-C445-4169-8A20-3058E96EEECA}"/>
              </a:ext>
            </a:extLst>
          </p:cNvPr>
          <p:cNvSpPr>
            <a:spLocks noGrp="1"/>
          </p:cNvSpPr>
          <p:nvPr>
            <p:ph idx="1"/>
          </p:nvPr>
        </p:nvSpPr>
        <p:spPr/>
        <p:txBody>
          <a:bodyPr>
            <a:normAutofit fontScale="40000" lnSpcReduction="20000"/>
          </a:bodyPr>
          <a:lstStyle/>
          <a:p>
            <a:r>
              <a:rPr lang="es-MX" dirty="0"/>
              <a:t>[11] Pinterest. Gif Fire. [Imagen] Recuperado de </a:t>
            </a:r>
            <a:r>
              <a:rPr lang="es-MX" dirty="0">
                <a:hlinkClick r:id="rId2"/>
              </a:rPr>
              <a:t>https://co.pinterest.com/pin/321796335854329778/</a:t>
            </a:r>
            <a:endParaRPr lang="es-MX" dirty="0"/>
          </a:p>
          <a:p>
            <a:r>
              <a:rPr lang="es-MX" dirty="0"/>
              <a:t>[12] Pinterest. Gif prevención. [Imagen] Recuperado de </a:t>
            </a:r>
            <a:r>
              <a:rPr lang="es-MX" dirty="0">
                <a:hlinkClick r:id="rId3"/>
              </a:rPr>
              <a:t>https://www.pinterest.com.mx/pin/419538521517116360/?lp=true</a:t>
            </a:r>
            <a:endParaRPr lang="es-MX" dirty="0"/>
          </a:p>
          <a:p>
            <a:r>
              <a:rPr lang="es-MX" dirty="0"/>
              <a:t>[13] Zahumenszky, C. Como funcionan por dentro los fuegos artificiales (y  por que explotan formando esas figuras). 7 de Abril de 2014. Recuperado de </a:t>
            </a:r>
            <a:r>
              <a:rPr lang="es-MX" dirty="0">
                <a:hlinkClick r:id="rId4"/>
              </a:rPr>
              <a:t>https://es.gizmodo.com/como-funcionan-por-dentro-los-fuegos-artificiales-y-p-1796618771</a:t>
            </a:r>
            <a:endParaRPr lang="es-MX" dirty="0"/>
          </a:p>
          <a:p>
            <a:r>
              <a:rPr lang="es-MX" dirty="0"/>
              <a:t>[14] Extintores Numancia. Fuego tipo a. [Imagen]. Recuperado de </a:t>
            </a:r>
            <a:r>
              <a:rPr lang="es-MX" dirty="0">
                <a:hlinkClick r:id="rId5"/>
              </a:rPr>
              <a:t>http://www.extintoresnumancia.com/fuego-tipo-a.html</a:t>
            </a:r>
            <a:endParaRPr lang="es-MX" dirty="0"/>
          </a:p>
          <a:p>
            <a:r>
              <a:rPr lang="es-MX" dirty="0"/>
              <a:t>[15] Mata fuegos omar. Recuperado de </a:t>
            </a:r>
            <a:r>
              <a:rPr lang="es-MX" dirty="0">
                <a:hlinkClick r:id="rId6"/>
              </a:rPr>
              <a:t>http://matafuegosomar.com/informacion.html</a:t>
            </a:r>
            <a:endParaRPr lang="es-MX" dirty="0"/>
          </a:p>
          <a:p>
            <a:r>
              <a:rPr lang="es-MX" dirty="0"/>
              <a:t>[16] Safety depot. Cartel “Ruta de Evacuación”. Recuperado de </a:t>
            </a:r>
            <a:r>
              <a:rPr lang="es-MX" dirty="0">
                <a:hlinkClick r:id="rId7"/>
              </a:rPr>
              <a:t>https://safetydepot.com.mx/products/cartel-ruta-de-evacuacion-derecha</a:t>
            </a:r>
            <a:endParaRPr lang="es-MX" dirty="0"/>
          </a:p>
          <a:p>
            <a:r>
              <a:rPr lang="es-MX" dirty="0"/>
              <a:t>[17]  Gif Mania. Gifs animados de extintores. Recuperado de </a:t>
            </a:r>
            <a:r>
              <a:rPr lang="es-MX" dirty="0">
                <a:hlinkClick r:id="rId8"/>
              </a:rPr>
              <a:t>https://www.gifmania.com/Gif-Animados-Objetos/Imagenes-Material-de-Oficina/Extintores/</a:t>
            </a:r>
            <a:endParaRPr lang="es-MX" dirty="0"/>
          </a:p>
          <a:p>
            <a:r>
              <a:rPr lang="es-MX" dirty="0"/>
              <a:t>[18] Teoría Extinción Fuego. 31 de Diciembre de 2009. [Imagen]. Recuperado de https://es.slideshare.net/guestb2169cc/teoria-extincion-fuego</a:t>
            </a:r>
          </a:p>
          <a:p>
            <a:r>
              <a:rPr lang="es-MX" dirty="0"/>
              <a:t>[19] curso en línea. Formas de combatir un incendio. Recuperado de </a:t>
            </a:r>
            <a:r>
              <a:rPr lang="es-MX" dirty="0">
                <a:hlinkClick r:id="rId9"/>
              </a:rPr>
              <a:t>http://www.cursosinea.conevyt.org.mx/cursos/ptt/indice/revista/revpag34.htm</a:t>
            </a:r>
            <a:endParaRPr lang="es-MX" dirty="0"/>
          </a:p>
          <a:p>
            <a:r>
              <a:rPr lang="es-MX" dirty="0"/>
              <a:t>[20]  Grupo fire. Los detectores de incendios una apuesta segura para el hogar. [Imagen. Recuperado de http://grupofire.com/los-detectores-de-incendios-una-apuesta-segura-para-el-hogar/</a:t>
            </a:r>
          </a:p>
          <a:p>
            <a:endParaRPr lang="es-MX" dirty="0"/>
          </a:p>
          <a:p>
            <a:endParaRPr lang="es-MX" dirty="0"/>
          </a:p>
          <a:p>
            <a:endParaRPr lang="es-MX" dirty="0"/>
          </a:p>
        </p:txBody>
      </p:sp>
    </p:spTree>
    <p:extLst>
      <p:ext uri="{BB962C8B-B14F-4D97-AF65-F5344CB8AC3E}">
        <p14:creationId xmlns:p14="http://schemas.microsoft.com/office/powerpoint/2010/main" val="253590993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15E7B775-1C1A-4290-B32E-E84270DD341D}"/>
              </a:ext>
            </a:extLst>
          </p:cNvPr>
          <p:cNvSpPr>
            <a:spLocks noGrp="1"/>
          </p:cNvSpPr>
          <p:nvPr>
            <p:ph idx="1"/>
          </p:nvPr>
        </p:nvSpPr>
        <p:spPr>
          <a:xfrm>
            <a:off x="2054087" y="1709531"/>
            <a:ext cx="9165409" cy="5539408"/>
          </a:xfrm>
        </p:spPr>
        <p:txBody>
          <a:bodyPr>
            <a:normAutofit fontScale="47500" lnSpcReduction="20000"/>
          </a:bodyPr>
          <a:lstStyle/>
          <a:p>
            <a:r>
              <a:rPr lang="es-MX" sz="2800" dirty="0"/>
              <a:t>[21] Gfy cat. Utilización Extintor CO2. [Imagen] Recuperado de </a:t>
            </a:r>
            <a:r>
              <a:rPr lang="es-MX" sz="2800" dirty="0">
                <a:hlinkClick r:id="rId2"/>
              </a:rPr>
              <a:t>https://gfycat.com/ambitiousdenseblackandtancoonhound</a:t>
            </a:r>
            <a:endParaRPr lang="es-MX" sz="2800" dirty="0"/>
          </a:p>
          <a:p>
            <a:r>
              <a:rPr lang="es-MX" sz="2800" dirty="0"/>
              <a:t>[22] Méndez, A.. Tipos de extintores de fuego y su uso según las clases de fuego. 17 de abril del 2017. Recuperado de </a:t>
            </a:r>
            <a:r>
              <a:rPr lang="es-MX" sz="2800" dirty="0">
                <a:hlinkClick r:id="rId3"/>
              </a:rPr>
              <a:t>https://uplocks.com/blogs/analisis/tipos-de-extintores-de-fuego-y-su-uso-segun-las-clases-de-fuego</a:t>
            </a:r>
            <a:endParaRPr lang="es-MX" sz="2800" dirty="0"/>
          </a:p>
          <a:p>
            <a:r>
              <a:rPr lang="es-MX" sz="2800" dirty="0"/>
              <a:t>[23] IGH Perú. Elección y pasos para usar un extintor contra incendios. 15 de Febrero de 2017. [Archivo de video].  Recuperado de </a:t>
            </a:r>
            <a:r>
              <a:rPr lang="es-MX" sz="2800" dirty="0">
                <a:hlinkClick r:id="rId4"/>
              </a:rPr>
              <a:t>https://www.youtube.com/watch?v=inRCElJM7Ic</a:t>
            </a:r>
            <a:endParaRPr lang="es-MX" sz="2800" dirty="0"/>
          </a:p>
          <a:p>
            <a:r>
              <a:rPr lang="es-MX" sz="2800" dirty="0"/>
              <a:t>[24] Lara, R. ¿La estafa del extintor se llama extin Cordoba?. 2015. [Imagen]. Recuperado de </a:t>
            </a:r>
            <a:r>
              <a:rPr lang="es-MX" sz="2800" dirty="0">
                <a:hlinkClick r:id="rId5"/>
              </a:rPr>
              <a:t>http://extintorescordoba.blogspot.com/2015/05/la-estafa-del-extintor-se-llama-extin.html</a:t>
            </a:r>
            <a:endParaRPr lang="es-MX" sz="2800" dirty="0"/>
          </a:p>
          <a:p>
            <a:r>
              <a:rPr lang="es-MX" sz="2800" dirty="0"/>
              <a:t>[25] Actiweb. Fuego 911. [Imagen]. Recuperado de </a:t>
            </a:r>
            <a:r>
              <a:rPr lang="es-MX" sz="2800" dirty="0">
                <a:hlinkClick r:id="rId6"/>
              </a:rPr>
              <a:t>http://www.actiweb.es/fueg911/uso_y_manejo_del_extintor.html</a:t>
            </a:r>
            <a:endParaRPr lang="es-MX" sz="2800" dirty="0"/>
          </a:p>
          <a:p>
            <a:r>
              <a:rPr lang="es-MX" sz="2800" dirty="0"/>
              <a:t>[26] VINSSA. Extintor portátil cold fire de acero inoxidable. Recuperado de  </a:t>
            </a:r>
            <a:r>
              <a:rPr lang="es-MX" sz="2800" dirty="0">
                <a:hlinkClick r:id="rId7"/>
              </a:rPr>
              <a:t>https://vinssa.com/extintor-portatil-cold-fire-de-acero-inoxidable-6-litros</a:t>
            </a:r>
            <a:endParaRPr lang="es-MX" sz="2800" dirty="0"/>
          </a:p>
          <a:p>
            <a:r>
              <a:rPr lang="es-MX" sz="2800" dirty="0"/>
              <a:t>[27]  Cold Fire Canadá. Cold fire Canadá Demostration at Arizona Fire School. 5 de Octubre de 2011. [Archivo de video]. Recuperado de </a:t>
            </a:r>
            <a:r>
              <a:rPr lang="es-MX" sz="2800" dirty="0">
                <a:hlinkClick r:id="rId8"/>
              </a:rPr>
              <a:t>https://www.youtube.com/watch?v=pCbzFMc9GqI</a:t>
            </a:r>
            <a:r>
              <a:rPr lang="es-MX" sz="2800" dirty="0"/>
              <a:t>.</a:t>
            </a:r>
          </a:p>
          <a:p>
            <a:r>
              <a:rPr lang="es-MX" sz="2800" dirty="0"/>
              <a:t>[28]  Abermosh. Medidas de Seguridad en caso de Incendio. 1 de Diciembre de 2016. [Archivo de video]. Recuperado de </a:t>
            </a:r>
            <a:r>
              <a:rPr lang="es-MX" sz="2800" dirty="0">
                <a:hlinkClick r:id="rId9"/>
              </a:rPr>
              <a:t>https://www.youtube.com/watch?v=4E4AlOkxTfk</a:t>
            </a:r>
            <a:endParaRPr lang="es-MX" sz="2800" dirty="0"/>
          </a:p>
          <a:p>
            <a:r>
              <a:rPr lang="es-MX" sz="2800" dirty="0"/>
              <a:t>[29] Charles River Interactive. Acronym Quiz. 27 de Junio de 2018. [Imagen] Recuperado de http://charlesriverinteractive.com/acronym-quiz/</a:t>
            </a:r>
          </a:p>
          <a:p>
            <a:endParaRPr lang="es-MX" dirty="0"/>
          </a:p>
          <a:p>
            <a:endParaRPr lang="es-MX" dirty="0"/>
          </a:p>
          <a:p>
            <a:endParaRPr lang="es-MX" dirty="0"/>
          </a:p>
          <a:p>
            <a:endParaRPr lang="es-MX" dirty="0"/>
          </a:p>
          <a:p>
            <a:endParaRPr lang="es-MX" dirty="0"/>
          </a:p>
          <a:p>
            <a:endParaRPr lang="es-MX" dirty="0"/>
          </a:p>
        </p:txBody>
      </p:sp>
    </p:spTree>
    <p:extLst>
      <p:ext uri="{BB962C8B-B14F-4D97-AF65-F5344CB8AC3E}">
        <p14:creationId xmlns:p14="http://schemas.microsoft.com/office/powerpoint/2010/main" val="35098297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11E92E1-FE27-4A74-89D2-6F27FFEC2F8E}"/>
              </a:ext>
            </a:extLst>
          </p:cNvPr>
          <p:cNvSpPr>
            <a:spLocks noGrp="1"/>
          </p:cNvSpPr>
          <p:nvPr>
            <p:ph type="title"/>
          </p:nvPr>
        </p:nvSpPr>
        <p:spPr/>
        <p:txBody>
          <a:bodyPr/>
          <a:lstStyle/>
          <a:p>
            <a:r>
              <a:rPr lang="es-MX" dirty="0"/>
              <a:t>Normas</a:t>
            </a:r>
          </a:p>
        </p:txBody>
      </p:sp>
      <p:sp>
        <p:nvSpPr>
          <p:cNvPr id="3" name="Marcador de contenido 2">
            <a:extLst>
              <a:ext uri="{FF2B5EF4-FFF2-40B4-BE49-F238E27FC236}">
                <a16:creationId xmlns:a16="http://schemas.microsoft.com/office/drawing/2014/main" id="{4E9EC313-1F9C-4C55-ABCF-0C45E5F463F8}"/>
              </a:ext>
            </a:extLst>
          </p:cNvPr>
          <p:cNvSpPr>
            <a:spLocks noGrp="1"/>
          </p:cNvSpPr>
          <p:nvPr>
            <p:ph idx="1"/>
          </p:nvPr>
        </p:nvSpPr>
        <p:spPr/>
        <p:txBody>
          <a:bodyPr/>
          <a:lstStyle/>
          <a:p>
            <a:r>
              <a:rPr lang="es-MX" dirty="0"/>
              <a:t>NORMA Oficial Mexicana NOM-002-STPS-2010, Condiciones de seguridad-Prevención y protección contra incendios en los centros de trabajo. </a:t>
            </a:r>
          </a:p>
          <a:p>
            <a:r>
              <a:rPr lang="es-MX" dirty="0"/>
              <a:t>NORMA Oficial Mexicana NOM-100-STPS-1994, Seguridad-Extintores contra incendio a base de polvo químico seco con presión contenida-Especificaciones.</a:t>
            </a:r>
          </a:p>
        </p:txBody>
      </p:sp>
    </p:spTree>
    <p:extLst>
      <p:ext uri="{BB962C8B-B14F-4D97-AF65-F5344CB8AC3E}">
        <p14:creationId xmlns:p14="http://schemas.microsoft.com/office/powerpoint/2010/main" val="375004613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F4C868-F30A-491B-B9A0-D885F846F1CA}"/>
              </a:ext>
            </a:extLst>
          </p:cNvPr>
          <p:cNvSpPr>
            <a:spLocks noGrp="1"/>
          </p:cNvSpPr>
          <p:nvPr>
            <p:ph type="ctrTitle"/>
          </p:nvPr>
        </p:nvSpPr>
        <p:spPr/>
        <p:txBody>
          <a:bodyPr>
            <a:normAutofit fontScale="90000"/>
          </a:bodyPr>
          <a:lstStyle/>
          <a:p>
            <a:r>
              <a:rPr lang="es-MX" dirty="0"/>
              <a:t>Protección de  Planta. Uso y Manejo de extintores</a:t>
            </a:r>
          </a:p>
        </p:txBody>
      </p:sp>
      <p:sp>
        <p:nvSpPr>
          <p:cNvPr id="3" name="Subtítulo 2">
            <a:extLst>
              <a:ext uri="{FF2B5EF4-FFF2-40B4-BE49-F238E27FC236}">
                <a16:creationId xmlns:a16="http://schemas.microsoft.com/office/drawing/2014/main" id="{7014D481-D691-40AD-8199-05E79AE1E71C}"/>
              </a:ext>
            </a:extLst>
          </p:cNvPr>
          <p:cNvSpPr>
            <a:spLocks noGrp="1"/>
          </p:cNvSpPr>
          <p:nvPr>
            <p:ph type="subTitle" idx="1"/>
          </p:nvPr>
        </p:nvSpPr>
        <p:spPr/>
        <p:txBody>
          <a:bodyPr/>
          <a:lstStyle/>
          <a:p>
            <a:r>
              <a:rPr lang="en-US" dirty="0"/>
              <a:t>Instructor: Andres Cavezza, M.S.M.E, M.B.A, P.E, P.M.P.</a:t>
            </a:r>
          </a:p>
          <a:p>
            <a:endParaRPr lang="es-MX" dirty="0"/>
          </a:p>
        </p:txBody>
      </p:sp>
    </p:spTree>
    <p:extLst>
      <p:ext uri="{BB962C8B-B14F-4D97-AF65-F5344CB8AC3E}">
        <p14:creationId xmlns:p14="http://schemas.microsoft.com/office/powerpoint/2010/main" val="241011050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sultado de imagen para quiz gif">
            <a:extLst>
              <a:ext uri="{FF2B5EF4-FFF2-40B4-BE49-F238E27FC236}">
                <a16:creationId xmlns:a16="http://schemas.microsoft.com/office/drawing/2014/main" id="{C704ACBE-3F61-4A15-9DCF-0BDFC7039ECC}"/>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63782" y="20929"/>
            <a:ext cx="9725891" cy="6720411"/>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570A5F53-CCBA-41CC-98D4-1561BCCF1172}"/>
              </a:ext>
            </a:extLst>
          </p:cNvPr>
          <p:cNvSpPr txBox="1"/>
          <p:nvPr/>
        </p:nvSpPr>
        <p:spPr>
          <a:xfrm>
            <a:off x="10806544" y="5791200"/>
            <a:ext cx="623455" cy="215444"/>
          </a:xfrm>
          <a:prstGeom prst="rect">
            <a:avLst/>
          </a:prstGeom>
          <a:noFill/>
        </p:spPr>
        <p:txBody>
          <a:bodyPr wrap="square" rtlCol="0">
            <a:spAutoFit/>
          </a:bodyPr>
          <a:lstStyle/>
          <a:p>
            <a:r>
              <a:rPr lang="es-MX" sz="800" dirty="0"/>
              <a:t>[29]</a:t>
            </a:r>
          </a:p>
        </p:txBody>
      </p:sp>
    </p:spTree>
    <p:extLst>
      <p:ext uri="{BB962C8B-B14F-4D97-AF65-F5344CB8AC3E}">
        <p14:creationId xmlns:p14="http://schemas.microsoft.com/office/powerpoint/2010/main" val="33901885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AAC2CC9-F362-4F5D-A699-43D0314765C6}"/>
              </a:ext>
            </a:extLst>
          </p:cNvPr>
          <p:cNvSpPr>
            <a:spLocks noGrp="1"/>
          </p:cNvSpPr>
          <p:nvPr>
            <p:ph type="title"/>
          </p:nvPr>
        </p:nvSpPr>
        <p:spPr/>
        <p:txBody>
          <a:bodyPr>
            <a:normAutofit fontScale="90000"/>
          </a:bodyPr>
          <a:lstStyle/>
          <a:p>
            <a:r>
              <a:rPr lang="es-MX" dirty="0"/>
              <a:t>1.	NORMA Oficial Mexicana referente a las condiciones de seguridad-Prevención y protección contra incendios en los centros de trabajo. </a:t>
            </a:r>
            <a:br>
              <a:rPr lang="es-MX" dirty="0"/>
            </a:br>
            <a:endParaRPr lang="es-MX" dirty="0"/>
          </a:p>
        </p:txBody>
      </p:sp>
      <p:sp>
        <p:nvSpPr>
          <p:cNvPr id="3" name="Marcador de contenido 2">
            <a:extLst>
              <a:ext uri="{FF2B5EF4-FFF2-40B4-BE49-F238E27FC236}">
                <a16:creationId xmlns:a16="http://schemas.microsoft.com/office/drawing/2014/main" id="{BF8D766B-6587-4FC1-AB4A-6333C396F5BD}"/>
              </a:ext>
            </a:extLst>
          </p:cNvPr>
          <p:cNvSpPr>
            <a:spLocks noGrp="1"/>
          </p:cNvSpPr>
          <p:nvPr>
            <p:ph idx="1"/>
          </p:nvPr>
        </p:nvSpPr>
        <p:spPr/>
        <p:txBody>
          <a:bodyPr>
            <a:normAutofit/>
          </a:bodyPr>
          <a:lstStyle/>
          <a:p>
            <a:pPr marL="0" indent="0">
              <a:buNone/>
            </a:pPr>
            <a:r>
              <a:rPr lang="es-MX" dirty="0"/>
              <a:t>a)	NOM-022-STPS-2010</a:t>
            </a:r>
          </a:p>
          <a:p>
            <a:pPr marL="0" indent="0">
              <a:buNone/>
            </a:pPr>
            <a:r>
              <a:rPr lang="es-MX" dirty="0"/>
              <a:t>b)	NOM-100-STPS-1994</a:t>
            </a:r>
          </a:p>
          <a:p>
            <a:pPr marL="0" indent="0">
              <a:buNone/>
            </a:pPr>
            <a:r>
              <a:rPr lang="es-MX" dirty="0"/>
              <a:t>c)	NOM-010-STPS-1994</a:t>
            </a:r>
          </a:p>
          <a:p>
            <a:pPr marL="0" indent="0">
              <a:buNone/>
            </a:pPr>
            <a:r>
              <a:rPr lang="es-MX" dirty="0"/>
              <a:t>d)	NOM-002-STPS-2010</a:t>
            </a:r>
          </a:p>
          <a:p>
            <a:pPr marL="0" indent="0">
              <a:buNone/>
            </a:pPr>
            <a:endParaRPr lang="es-MX" dirty="0"/>
          </a:p>
        </p:txBody>
      </p:sp>
      <p:sp>
        <p:nvSpPr>
          <p:cNvPr id="4" name="Rectángulo 3">
            <a:extLst>
              <a:ext uri="{FF2B5EF4-FFF2-40B4-BE49-F238E27FC236}">
                <a16:creationId xmlns:a16="http://schemas.microsoft.com/office/drawing/2014/main" id="{35FB7C2B-89F8-475D-B1AE-526D83F9873B}"/>
              </a:ext>
            </a:extLst>
          </p:cNvPr>
          <p:cNvSpPr/>
          <p:nvPr/>
        </p:nvSpPr>
        <p:spPr>
          <a:xfrm>
            <a:off x="2773599" y="4306957"/>
            <a:ext cx="3733218" cy="60960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Tree>
    <p:extLst>
      <p:ext uri="{BB962C8B-B14F-4D97-AF65-F5344CB8AC3E}">
        <p14:creationId xmlns:p14="http://schemas.microsoft.com/office/powerpoint/2010/main" val="41249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AAC2CC9-F362-4F5D-A699-43D0314765C6}"/>
              </a:ext>
            </a:extLst>
          </p:cNvPr>
          <p:cNvSpPr>
            <a:spLocks noGrp="1"/>
          </p:cNvSpPr>
          <p:nvPr>
            <p:ph type="title"/>
          </p:nvPr>
        </p:nvSpPr>
        <p:spPr/>
        <p:txBody>
          <a:bodyPr>
            <a:normAutofit fontScale="90000"/>
          </a:bodyPr>
          <a:lstStyle/>
          <a:p>
            <a:r>
              <a:rPr lang="es-MX" dirty="0"/>
              <a:t>2.	NORMA Oficial Mexicana referente a Seguridad-Extintores contra incendio a base de polvo químico seco con presión contenida-Especificaciones.</a:t>
            </a:r>
            <a:br>
              <a:rPr lang="es-MX" dirty="0"/>
            </a:br>
            <a:endParaRPr lang="es-MX" dirty="0"/>
          </a:p>
        </p:txBody>
      </p:sp>
      <p:sp>
        <p:nvSpPr>
          <p:cNvPr id="3" name="Marcador de contenido 2">
            <a:extLst>
              <a:ext uri="{FF2B5EF4-FFF2-40B4-BE49-F238E27FC236}">
                <a16:creationId xmlns:a16="http://schemas.microsoft.com/office/drawing/2014/main" id="{BF8D766B-6587-4FC1-AB4A-6333C396F5BD}"/>
              </a:ext>
            </a:extLst>
          </p:cNvPr>
          <p:cNvSpPr>
            <a:spLocks noGrp="1"/>
          </p:cNvSpPr>
          <p:nvPr>
            <p:ph idx="1"/>
          </p:nvPr>
        </p:nvSpPr>
        <p:spPr/>
        <p:txBody>
          <a:bodyPr>
            <a:normAutofit/>
          </a:bodyPr>
          <a:lstStyle/>
          <a:p>
            <a:pPr marL="0" indent="0">
              <a:buNone/>
            </a:pPr>
            <a:r>
              <a:rPr lang="es-MX" dirty="0"/>
              <a:t>a)	NOM-022-STPS-2010</a:t>
            </a:r>
          </a:p>
          <a:p>
            <a:pPr marL="0" indent="0">
              <a:buNone/>
            </a:pPr>
            <a:r>
              <a:rPr lang="es-MX" dirty="0"/>
              <a:t>b)	NOM-100-STPS-1994</a:t>
            </a:r>
          </a:p>
          <a:p>
            <a:pPr marL="0" indent="0">
              <a:buNone/>
            </a:pPr>
            <a:r>
              <a:rPr lang="es-MX" dirty="0"/>
              <a:t>c)	NOM-010-STPS-1994</a:t>
            </a:r>
          </a:p>
          <a:p>
            <a:pPr marL="0" indent="0">
              <a:buNone/>
            </a:pPr>
            <a:r>
              <a:rPr lang="es-MX" dirty="0"/>
              <a:t>d)	NOM-002-STPS-2010</a:t>
            </a:r>
          </a:p>
          <a:p>
            <a:pPr marL="0" indent="0">
              <a:buNone/>
            </a:pPr>
            <a:endParaRPr lang="es-MX" dirty="0"/>
          </a:p>
        </p:txBody>
      </p:sp>
      <p:sp>
        <p:nvSpPr>
          <p:cNvPr id="4" name="Rectángulo 3">
            <a:extLst>
              <a:ext uri="{FF2B5EF4-FFF2-40B4-BE49-F238E27FC236}">
                <a16:creationId xmlns:a16="http://schemas.microsoft.com/office/drawing/2014/main" id="{35FB7C2B-89F8-475D-B1AE-526D83F9873B}"/>
              </a:ext>
            </a:extLst>
          </p:cNvPr>
          <p:cNvSpPr/>
          <p:nvPr/>
        </p:nvSpPr>
        <p:spPr>
          <a:xfrm>
            <a:off x="2773599" y="3189357"/>
            <a:ext cx="3733218" cy="60960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Tree>
    <p:extLst>
      <p:ext uri="{BB962C8B-B14F-4D97-AF65-F5344CB8AC3E}">
        <p14:creationId xmlns:p14="http://schemas.microsoft.com/office/powerpoint/2010/main" val="3880913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AAC2CC9-F362-4F5D-A699-43D0314765C6}"/>
              </a:ext>
            </a:extLst>
          </p:cNvPr>
          <p:cNvSpPr>
            <a:spLocks noGrp="1"/>
          </p:cNvSpPr>
          <p:nvPr>
            <p:ph type="title"/>
          </p:nvPr>
        </p:nvSpPr>
        <p:spPr/>
        <p:txBody>
          <a:bodyPr>
            <a:normAutofit fontScale="90000"/>
          </a:bodyPr>
          <a:lstStyle/>
          <a:p>
            <a:r>
              <a:rPr lang="es-MX" dirty="0"/>
              <a:t>3.	Es la etapa del desarrollo del incendio en la cual aún no hay llama o calor significativo.</a:t>
            </a:r>
            <a:br>
              <a:rPr lang="es-MX" dirty="0"/>
            </a:br>
            <a:endParaRPr lang="es-MX" dirty="0"/>
          </a:p>
        </p:txBody>
      </p:sp>
      <p:sp>
        <p:nvSpPr>
          <p:cNvPr id="3" name="Marcador de contenido 2">
            <a:extLst>
              <a:ext uri="{FF2B5EF4-FFF2-40B4-BE49-F238E27FC236}">
                <a16:creationId xmlns:a16="http://schemas.microsoft.com/office/drawing/2014/main" id="{BF8D766B-6587-4FC1-AB4A-6333C396F5BD}"/>
              </a:ext>
            </a:extLst>
          </p:cNvPr>
          <p:cNvSpPr>
            <a:spLocks noGrp="1"/>
          </p:cNvSpPr>
          <p:nvPr>
            <p:ph idx="1"/>
          </p:nvPr>
        </p:nvSpPr>
        <p:spPr/>
        <p:txBody>
          <a:bodyPr>
            <a:normAutofit/>
          </a:bodyPr>
          <a:lstStyle/>
          <a:p>
            <a:pPr marL="0" indent="0">
              <a:buNone/>
            </a:pPr>
            <a:r>
              <a:rPr lang="es-MX" dirty="0"/>
              <a:t>a)	Incipiente</a:t>
            </a:r>
          </a:p>
          <a:p>
            <a:pPr marL="0" indent="0">
              <a:buNone/>
            </a:pPr>
            <a:r>
              <a:rPr lang="es-MX" dirty="0"/>
              <a:t>b)	Latente</a:t>
            </a:r>
          </a:p>
          <a:p>
            <a:pPr marL="0" indent="0">
              <a:buNone/>
            </a:pPr>
            <a:r>
              <a:rPr lang="es-MX" dirty="0"/>
              <a:t>c)	Llama</a:t>
            </a:r>
          </a:p>
          <a:p>
            <a:pPr marL="0" indent="0">
              <a:buNone/>
            </a:pPr>
            <a:r>
              <a:rPr lang="es-MX" dirty="0"/>
              <a:t>d)	Calor</a:t>
            </a:r>
          </a:p>
          <a:p>
            <a:endParaRPr lang="es-MX" dirty="0"/>
          </a:p>
        </p:txBody>
      </p:sp>
      <p:sp>
        <p:nvSpPr>
          <p:cNvPr id="4" name="Rectángulo 3">
            <a:extLst>
              <a:ext uri="{FF2B5EF4-FFF2-40B4-BE49-F238E27FC236}">
                <a16:creationId xmlns:a16="http://schemas.microsoft.com/office/drawing/2014/main" id="{35FB7C2B-89F8-475D-B1AE-526D83F9873B}"/>
              </a:ext>
            </a:extLst>
          </p:cNvPr>
          <p:cNvSpPr/>
          <p:nvPr/>
        </p:nvSpPr>
        <p:spPr>
          <a:xfrm>
            <a:off x="2773599" y="3189357"/>
            <a:ext cx="2023688" cy="60960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Tree>
    <p:extLst>
      <p:ext uri="{BB962C8B-B14F-4D97-AF65-F5344CB8AC3E}">
        <p14:creationId xmlns:p14="http://schemas.microsoft.com/office/powerpoint/2010/main" val="3909142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AAC2CC9-F362-4F5D-A699-43D0314765C6}"/>
              </a:ext>
            </a:extLst>
          </p:cNvPr>
          <p:cNvSpPr>
            <a:spLocks noGrp="1"/>
          </p:cNvSpPr>
          <p:nvPr>
            <p:ph type="title"/>
          </p:nvPr>
        </p:nvSpPr>
        <p:spPr/>
        <p:txBody>
          <a:bodyPr>
            <a:normAutofit fontScale="90000"/>
          </a:bodyPr>
          <a:lstStyle/>
          <a:p>
            <a:r>
              <a:rPr lang="es-MX" dirty="0"/>
              <a:t>4.	Es la etapa del desarrollo del incendio que puede durar días, semanas y años.</a:t>
            </a:r>
            <a:br>
              <a:rPr lang="es-MX" dirty="0"/>
            </a:br>
            <a:endParaRPr lang="es-MX" dirty="0"/>
          </a:p>
        </p:txBody>
      </p:sp>
      <p:sp>
        <p:nvSpPr>
          <p:cNvPr id="3" name="Marcador de contenido 2">
            <a:extLst>
              <a:ext uri="{FF2B5EF4-FFF2-40B4-BE49-F238E27FC236}">
                <a16:creationId xmlns:a16="http://schemas.microsoft.com/office/drawing/2014/main" id="{BF8D766B-6587-4FC1-AB4A-6333C396F5BD}"/>
              </a:ext>
            </a:extLst>
          </p:cNvPr>
          <p:cNvSpPr>
            <a:spLocks noGrp="1"/>
          </p:cNvSpPr>
          <p:nvPr>
            <p:ph idx="1"/>
          </p:nvPr>
        </p:nvSpPr>
        <p:spPr/>
        <p:txBody>
          <a:bodyPr>
            <a:normAutofit/>
          </a:bodyPr>
          <a:lstStyle/>
          <a:p>
            <a:pPr marL="0" indent="0">
              <a:buNone/>
            </a:pPr>
            <a:r>
              <a:rPr lang="es-MX" dirty="0"/>
              <a:t>a)	Incipiente</a:t>
            </a:r>
          </a:p>
          <a:p>
            <a:pPr marL="0" indent="0">
              <a:buNone/>
            </a:pPr>
            <a:r>
              <a:rPr lang="es-MX" dirty="0"/>
              <a:t>b)	Latente</a:t>
            </a:r>
          </a:p>
          <a:p>
            <a:pPr marL="0" indent="0">
              <a:buNone/>
            </a:pPr>
            <a:r>
              <a:rPr lang="es-MX" dirty="0"/>
              <a:t>c)	Llama</a:t>
            </a:r>
          </a:p>
          <a:p>
            <a:pPr marL="0" indent="0">
              <a:buNone/>
            </a:pPr>
            <a:r>
              <a:rPr lang="es-MX" dirty="0"/>
              <a:t>d)	Calor</a:t>
            </a:r>
          </a:p>
          <a:p>
            <a:endParaRPr lang="es-MX" dirty="0"/>
          </a:p>
        </p:txBody>
      </p:sp>
      <p:sp>
        <p:nvSpPr>
          <p:cNvPr id="4" name="Rectángulo 3">
            <a:extLst>
              <a:ext uri="{FF2B5EF4-FFF2-40B4-BE49-F238E27FC236}">
                <a16:creationId xmlns:a16="http://schemas.microsoft.com/office/drawing/2014/main" id="{35FB7C2B-89F8-475D-B1AE-526D83F9873B}"/>
              </a:ext>
            </a:extLst>
          </p:cNvPr>
          <p:cNvSpPr/>
          <p:nvPr/>
        </p:nvSpPr>
        <p:spPr>
          <a:xfrm>
            <a:off x="2773599" y="2655957"/>
            <a:ext cx="2222471" cy="60960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Tree>
    <p:extLst>
      <p:ext uri="{BB962C8B-B14F-4D97-AF65-F5344CB8AC3E}">
        <p14:creationId xmlns:p14="http://schemas.microsoft.com/office/powerpoint/2010/main" val="1491112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AAC2CC9-F362-4F5D-A699-43D0314765C6}"/>
              </a:ext>
            </a:extLst>
          </p:cNvPr>
          <p:cNvSpPr>
            <a:spLocks noGrp="1"/>
          </p:cNvSpPr>
          <p:nvPr>
            <p:ph type="title"/>
          </p:nvPr>
        </p:nvSpPr>
        <p:spPr/>
        <p:txBody>
          <a:bodyPr>
            <a:normAutofit fontScale="90000"/>
          </a:bodyPr>
          <a:lstStyle/>
          <a:p>
            <a:r>
              <a:rPr lang="es-MX" dirty="0"/>
              <a:t>5.	La siguiente condición debe cumplirse ante la revisión de extintores:</a:t>
            </a:r>
            <a:br>
              <a:rPr lang="es-MX" dirty="0"/>
            </a:br>
            <a:endParaRPr lang="es-MX" dirty="0"/>
          </a:p>
        </p:txBody>
      </p:sp>
      <p:sp>
        <p:nvSpPr>
          <p:cNvPr id="3" name="Marcador de contenido 2">
            <a:extLst>
              <a:ext uri="{FF2B5EF4-FFF2-40B4-BE49-F238E27FC236}">
                <a16:creationId xmlns:a16="http://schemas.microsoft.com/office/drawing/2014/main" id="{BF8D766B-6587-4FC1-AB4A-6333C396F5BD}"/>
              </a:ext>
            </a:extLst>
          </p:cNvPr>
          <p:cNvSpPr>
            <a:spLocks noGrp="1"/>
          </p:cNvSpPr>
          <p:nvPr>
            <p:ph idx="1"/>
          </p:nvPr>
        </p:nvSpPr>
        <p:spPr/>
        <p:txBody>
          <a:bodyPr>
            <a:normAutofit/>
          </a:bodyPr>
          <a:lstStyle/>
          <a:p>
            <a:pPr marL="0" indent="0">
              <a:buNone/>
            </a:pPr>
            <a:r>
              <a:rPr lang="es-MX" dirty="0"/>
              <a:t>a)	Ubicación</a:t>
            </a:r>
          </a:p>
          <a:p>
            <a:pPr marL="0" indent="0">
              <a:buNone/>
            </a:pPr>
            <a:r>
              <a:rPr lang="es-MX" dirty="0"/>
              <a:t>b)	Señalización</a:t>
            </a:r>
          </a:p>
          <a:p>
            <a:pPr marL="0" indent="0">
              <a:buNone/>
            </a:pPr>
            <a:r>
              <a:rPr lang="es-MX" dirty="0"/>
              <a:t>c)	Condición del equipo y etiquetas</a:t>
            </a:r>
          </a:p>
          <a:p>
            <a:pPr marL="0" indent="0">
              <a:buNone/>
            </a:pPr>
            <a:r>
              <a:rPr lang="es-MX" dirty="0"/>
              <a:t>d)	Todas las anteriores</a:t>
            </a:r>
          </a:p>
          <a:p>
            <a:endParaRPr lang="es-MX" dirty="0"/>
          </a:p>
        </p:txBody>
      </p:sp>
      <p:sp>
        <p:nvSpPr>
          <p:cNvPr id="4" name="Rectángulo 3">
            <a:extLst>
              <a:ext uri="{FF2B5EF4-FFF2-40B4-BE49-F238E27FC236}">
                <a16:creationId xmlns:a16="http://schemas.microsoft.com/office/drawing/2014/main" id="{35FB7C2B-89F8-475D-B1AE-526D83F9873B}"/>
              </a:ext>
            </a:extLst>
          </p:cNvPr>
          <p:cNvSpPr/>
          <p:nvPr/>
        </p:nvSpPr>
        <p:spPr>
          <a:xfrm>
            <a:off x="2773599" y="4306957"/>
            <a:ext cx="3733218" cy="60960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Tree>
    <p:extLst>
      <p:ext uri="{BB962C8B-B14F-4D97-AF65-F5344CB8AC3E}">
        <p14:creationId xmlns:p14="http://schemas.microsoft.com/office/powerpoint/2010/main" val="2010506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AAC2CC9-F362-4F5D-A699-43D0314765C6}"/>
              </a:ext>
            </a:extLst>
          </p:cNvPr>
          <p:cNvSpPr>
            <a:spLocks noGrp="1"/>
          </p:cNvSpPr>
          <p:nvPr>
            <p:ph type="title"/>
          </p:nvPr>
        </p:nvSpPr>
        <p:spPr/>
        <p:txBody>
          <a:bodyPr>
            <a:normAutofit fontScale="90000"/>
          </a:bodyPr>
          <a:lstStyle/>
          <a:p>
            <a:r>
              <a:rPr lang="es-MX" dirty="0"/>
              <a:t>6.	Es la etapa del desarrollo del incendio en la cual se genera gran cantidad de calor, llamas, humo y gases tóxicos.</a:t>
            </a:r>
            <a:br>
              <a:rPr lang="es-MX" dirty="0"/>
            </a:br>
            <a:endParaRPr lang="es-MX" dirty="0"/>
          </a:p>
        </p:txBody>
      </p:sp>
      <p:sp>
        <p:nvSpPr>
          <p:cNvPr id="3" name="Marcador de contenido 2">
            <a:extLst>
              <a:ext uri="{FF2B5EF4-FFF2-40B4-BE49-F238E27FC236}">
                <a16:creationId xmlns:a16="http://schemas.microsoft.com/office/drawing/2014/main" id="{BF8D766B-6587-4FC1-AB4A-6333C396F5BD}"/>
              </a:ext>
            </a:extLst>
          </p:cNvPr>
          <p:cNvSpPr>
            <a:spLocks noGrp="1"/>
          </p:cNvSpPr>
          <p:nvPr>
            <p:ph idx="1"/>
          </p:nvPr>
        </p:nvSpPr>
        <p:spPr/>
        <p:txBody>
          <a:bodyPr>
            <a:normAutofit/>
          </a:bodyPr>
          <a:lstStyle/>
          <a:p>
            <a:pPr marL="0" indent="0">
              <a:buNone/>
            </a:pPr>
            <a:r>
              <a:rPr lang="es-MX" dirty="0"/>
              <a:t>a)	Incipiente</a:t>
            </a:r>
          </a:p>
          <a:p>
            <a:pPr marL="0" indent="0">
              <a:buNone/>
            </a:pPr>
            <a:r>
              <a:rPr lang="es-MX" dirty="0"/>
              <a:t>b)	Latente</a:t>
            </a:r>
          </a:p>
          <a:p>
            <a:pPr marL="0" indent="0">
              <a:buNone/>
            </a:pPr>
            <a:r>
              <a:rPr lang="es-MX" dirty="0"/>
              <a:t>c)	Llama</a:t>
            </a:r>
          </a:p>
          <a:p>
            <a:pPr marL="0" indent="0">
              <a:buNone/>
            </a:pPr>
            <a:r>
              <a:rPr lang="es-MX" dirty="0"/>
              <a:t>d)	Calor</a:t>
            </a:r>
          </a:p>
          <a:p>
            <a:endParaRPr lang="es-MX" dirty="0"/>
          </a:p>
        </p:txBody>
      </p:sp>
      <p:sp>
        <p:nvSpPr>
          <p:cNvPr id="4" name="Rectángulo 3">
            <a:extLst>
              <a:ext uri="{FF2B5EF4-FFF2-40B4-BE49-F238E27FC236}">
                <a16:creationId xmlns:a16="http://schemas.microsoft.com/office/drawing/2014/main" id="{35FB7C2B-89F8-475D-B1AE-526D83F9873B}"/>
              </a:ext>
            </a:extLst>
          </p:cNvPr>
          <p:cNvSpPr/>
          <p:nvPr/>
        </p:nvSpPr>
        <p:spPr>
          <a:xfrm>
            <a:off x="2773599" y="4281557"/>
            <a:ext cx="1944175" cy="60960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Tree>
    <p:extLst>
      <p:ext uri="{BB962C8B-B14F-4D97-AF65-F5344CB8AC3E}">
        <p14:creationId xmlns:p14="http://schemas.microsoft.com/office/powerpoint/2010/main" val="414538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AAC2CC9-F362-4F5D-A699-43D0314765C6}"/>
              </a:ext>
            </a:extLst>
          </p:cNvPr>
          <p:cNvSpPr>
            <a:spLocks noGrp="1"/>
          </p:cNvSpPr>
          <p:nvPr>
            <p:ph type="title"/>
          </p:nvPr>
        </p:nvSpPr>
        <p:spPr/>
        <p:txBody>
          <a:bodyPr>
            <a:noAutofit/>
          </a:bodyPr>
          <a:lstStyle/>
          <a:p>
            <a:r>
              <a:rPr lang="es-MX" sz="2400" dirty="0"/>
              <a:t>7.	Es una reacción química conocida también con el nombre de combustión, que se define como un proceso que se mantiene a sí mismo cuando un combustible es reducido en forma muy rápida por un agente oxidante, junto con la evolución de calor y luz.</a:t>
            </a:r>
            <a:br>
              <a:rPr lang="es-MX" sz="2400" dirty="0"/>
            </a:br>
            <a:endParaRPr lang="es-MX" sz="2400" dirty="0"/>
          </a:p>
        </p:txBody>
      </p:sp>
      <p:sp>
        <p:nvSpPr>
          <p:cNvPr id="3" name="Marcador de contenido 2">
            <a:extLst>
              <a:ext uri="{FF2B5EF4-FFF2-40B4-BE49-F238E27FC236}">
                <a16:creationId xmlns:a16="http://schemas.microsoft.com/office/drawing/2014/main" id="{BF8D766B-6587-4FC1-AB4A-6333C396F5BD}"/>
              </a:ext>
            </a:extLst>
          </p:cNvPr>
          <p:cNvSpPr>
            <a:spLocks noGrp="1"/>
          </p:cNvSpPr>
          <p:nvPr>
            <p:ph idx="1"/>
          </p:nvPr>
        </p:nvSpPr>
        <p:spPr/>
        <p:txBody>
          <a:bodyPr>
            <a:normAutofit/>
          </a:bodyPr>
          <a:lstStyle/>
          <a:p>
            <a:pPr marL="0" indent="0">
              <a:buNone/>
            </a:pPr>
            <a:r>
              <a:rPr lang="es-MX" dirty="0"/>
              <a:t>a)	Fuego</a:t>
            </a:r>
          </a:p>
          <a:p>
            <a:pPr marL="0" indent="0">
              <a:buNone/>
            </a:pPr>
            <a:r>
              <a:rPr lang="es-MX" dirty="0"/>
              <a:t>b)	Incendio</a:t>
            </a:r>
          </a:p>
          <a:p>
            <a:pPr marL="0" indent="0">
              <a:buNone/>
            </a:pPr>
            <a:r>
              <a:rPr lang="es-MX" dirty="0"/>
              <a:t>c)	Explosión</a:t>
            </a:r>
          </a:p>
          <a:p>
            <a:pPr marL="0" indent="0">
              <a:buNone/>
            </a:pPr>
            <a:r>
              <a:rPr lang="es-MX" dirty="0"/>
              <a:t>d)	Calor</a:t>
            </a:r>
          </a:p>
          <a:p>
            <a:endParaRPr lang="es-MX" dirty="0"/>
          </a:p>
        </p:txBody>
      </p:sp>
      <p:sp>
        <p:nvSpPr>
          <p:cNvPr id="4" name="Rectángulo 3">
            <a:extLst>
              <a:ext uri="{FF2B5EF4-FFF2-40B4-BE49-F238E27FC236}">
                <a16:creationId xmlns:a16="http://schemas.microsoft.com/office/drawing/2014/main" id="{35FB7C2B-89F8-475D-B1AE-526D83F9873B}"/>
              </a:ext>
            </a:extLst>
          </p:cNvPr>
          <p:cNvSpPr/>
          <p:nvPr/>
        </p:nvSpPr>
        <p:spPr>
          <a:xfrm>
            <a:off x="2773599" y="2655957"/>
            <a:ext cx="1891166" cy="60960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Tree>
    <p:extLst>
      <p:ext uri="{BB962C8B-B14F-4D97-AF65-F5344CB8AC3E}">
        <p14:creationId xmlns:p14="http://schemas.microsoft.com/office/powerpoint/2010/main" val="1397696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AAC2CC9-F362-4F5D-A699-43D0314765C6}"/>
              </a:ext>
            </a:extLst>
          </p:cNvPr>
          <p:cNvSpPr>
            <a:spLocks noGrp="1"/>
          </p:cNvSpPr>
          <p:nvPr>
            <p:ph type="title"/>
          </p:nvPr>
        </p:nvSpPr>
        <p:spPr/>
        <p:txBody>
          <a:bodyPr>
            <a:normAutofit fontScale="90000"/>
          </a:bodyPr>
          <a:lstStyle/>
          <a:p>
            <a:r>
              <a:rPr lang="es-MX" dirty="0"/>
              <a:t>8.	El triángulo del fuego se compone por los elementos siguientes excepto:</a:t>
            </a:r>
            <a:br>
              <a:rPr lang="es-MX" dirty="0"/>
            </a:br>
            <a:endParaRPr lang="es-MX" dirty="0"/>
          </a:p>
        </p:txBody>
      </p:sp>
      <p:sp>
        <p:nvSpPr>
          <p:cNvPr id="3" name="Marcador de contenido 2">
            <a:extLst>
              <a:ext uri="{FF2B5EF4-FFF2-40B4-BE49-F238E27FC236}">
                <a16:creationId xmlns:a16="http://schemas.microsoft.com/office/drawing/2014/main" id="{BF8D766B-6587-4FC1-AB4A-6333C396F5BD}"/>
              </a:ext>
            </a:extLst>
          </p:cNvPr>
          <p:cNvSpPr>
            <a:spLocks noGrp="1"/>
          </p:cNvSpPr>
          <p:nvPr>
            <p:ph idx="1"/>
          </p:nvPr>
        </p:nvSpPr>
        <p:spPr/>
        <p:txBody>
          <a:bodyPr>
            <a:normAutofit/>
          </a:bodyPr>
          <a:lstStyle/>
          <a:p>
            <a:pPr marL="0" indent="0">
              <a:buNone/>
            </a:pPr>
            <a:r>
              <a:rPr lang="es-MX" dirty="0"/>
              <a:t>a)	Combustible</a:t>
            </a:r>
          </a:p>
          <a:p>
            <a:pPr marL="0" indent="0">
              <a:buNone/>
            </a:pPr>
            <a:r>
              <a:rPr lang="es-MX" dirty="0"/>
              <a:t>b)	Oxígeno</a:t>
            </a:r>
          </a:p>
          <a:p>
            <a:pPr marL="0" indent="0">
              <a:buNone/>
            </a:pPr>
            <a:r>
              <a:rPr lang="es-MX" dirty="0"/>
              <a:t>c)	Calor</a:t>
            </a:r>
          </a:p>
          <a:p>
            <a:pPr marL="0" indent="0">
              <a:buNone/>
            </a:pPr>
            <a:r>
              <a:rPr lang="es-MX" dirty="0"/>
              <a:t>d)	Hidrógeno</a:t>
            </a:r>
          </a:p>
          <a:p>
            <a:endParaRPr lang="es-MX" dirty="0"/>
          </a:p>
        </p:txBody>
      </p:sp>
      <p:sp>
        <p:nvSpPr>
          <p:cNvPr id="4" name="Rectángulo 3">
            <a:extLst>
              <a:ext uri="{FF2B5EF4-FFF2-40B4-BE49-F238E27FC236}">
                <a16:creationId xmlns:a16="http://schemas.microsoft.com/office/drawing/2014/main" id="{35FB7C2B-89F8-475D-B1AE-526D83F9873B}"/>
              </a:ext>
            </a:extLst>
          </p:cNvPr>
          <p:cNvSpPr/>
          <p:nvPr/>
        </p:nvSpPr>
        <p:spPr>
          <a:xfrm>
            <a:off x="2773599" y="4306957"/>
            <a:ext cx="2341740" cy="60960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Tree>
    <p:extLst>
      <p:ext uri="{BB962C8B-B14F-4D97-AF65-F5344CB8AC3E}">
        <p14:creationId xmlns:p14="http://schemas.microsoft.com/office/powerpoint/2010/main" val="4239582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C7F08D7-6283-45AF-AE0F-F710718FA1D4}"/>
              </a:ext>
            </a:extLst>
          </p:cNvPr>
          <p:cNvSpPr>
            <a:spLocks noGrp="1"/>
          </p:cNvSpPr>
          <p:nvPr>
            <p:ph type="title"/>
          </p:nvPr>
        </p:nvSpPr>
        <p:spPr/>
        <p:txBody>
          <a:bodyPr/>
          <a:lstStyle/>
          <a:p>
            <a:r>
              <a:rPr lang="es-MX" i="1" dirty="0"/>
              <a:t>COMPONENTES BÁSICOS DE LA COMBUSTIÓN </a:t>
            </a:r>
            <a:endParaRPr lang="es-MX" dirty="0"/>
          </a:p>
        </p:txBody>
      </p:sp>
      <p:sp>
        <p:nvSpPr>
          <p:cNvPr id="3" name="Marcador de contenido 2">
            <a:extLst>
              <a:ext uri="{FF2B5EF4-FFF2-40B4-BE49-F238E27FC236}">
                <a16:creationId xmlns:a16="http://schemas.microsoft.com/office/drawing/2014/main" id="{69372905-19D6-4AE1-8F1E-BA872DAB4D25}"/>
              </a:ext>
            </a:extLst>
          </p:cNvPr>
          <p:cNvSpPr>
            <a:spLocks noGrp="1"/>
          </p:cNvSpPr>
          <p:nvPr>
            <p:ph idx="1"/>
          </p:nvPr>
        </p:nvSpPr>
        <p:spPr>
          <a:xfrm>
            <a:off x="2229846" y="2052116"/>
            <a:ext cx="4361127" cy="3997828"/>
          </a:xfrm>
        </p:spPr>
        <p:txBody>
          <a:bodyPr/>
          <a:lstStyle/>
          <a:p>
            <a:r>
              <a:rPr lang="es-MX" dirty="0"/>
              <a:t>“El fuego es una reacción química conocida también con el nombre de combustión, que se define como un proceso que se mantiene a sí mismo cuando un combustible es reducido en forma muy rápida por un agente oxidante, junto con la evolución de calor y luz. “[4]</a:t>
            </a:r>
          </a:p>
        </p:txBody>
      </p:sp>
      <p:pic>
        <p:nvPicPr>
          <p:cNvPr id="5124" name="Picture 4" descr="CombustiÃ³n en un mechero">
            <a:extLst>
              <a:ext uri="{FF2B5EF4-FFF2-40B4-BE49-F238E27FC236}">
                <a16:creationId xmlns:a16="http://schemas.microsoft.com/office/drawing/2014/main" id="{232CFAB2-C012-4FB1-A15E-576628A30E78}"/>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000624" y="2809874"/>
            <a:ext cx="3723883" cy="2796841"/>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B1B10507-9F09-45F7-B7F0-B71A143803E2}"/>
              </a:ext>
            </a:extLst>
          </p:cNvPr>
          <p:cNvSpPr txBox="1"/>
          <p:nvPr/>
        </p:nvSpPr>
        <p:spPr>
          <a:xfrm>
            <a:off x="10676958" y="5391271"/>
            <a:ext cx="457200" cy="215444"/>
          </a:xfrm>
          <a:prstGeom prst="rect">
            <a:avLst/>
          </a:prstGeom>
          <a:noFill/>
        </p:spPr>
        <p:txBody>
          <a:bodyPr wrap="square" rtlCol="0">
            <a:spAutoFit/>
          </a:bodyPr>
          <a:lstStyle/>
          <a:p>
            <a:r>
              <a:rPr lang="es-MX" sz="800" dirty="0"/>
              <a:t>[9]</a:t>
            </a:r>
          </a:p>
        </p:txBody>
      </p:sp>
    </p:spTree>
    <p:extLst>
      <p:ext uri="{BB962C8B-B14F-4D97-AF65-F5344CB8AC3E}">
        <p14:creationId xmlns:p14="http://schemas.microsoft.com/office/powerpoint/2010/main" val="415757958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AAC2CC9-F362-4F5D-A699-43D0314765C6}"/>
              </a:ext>
            </a:extLst>
          </p:cNvPr>
          <p:cNvSpPr>
            <a:spLocks noGrp="1"/>
          </p:cNvSpPr>
          <p:nvPr>
            <p:ph type="title"/>
          </p:nvPr>
        </p:nvSpPr>
        <p:spPr/>
        <p:txBody>
          <a:bodyPr>
            <a:normAutofit fontScale="90000"/>
          </a:bodyPr>
          <a:lstStyle/>
          <a:p>
            <a:r>
              <a:rPr lang="es-MX" dirty="0"/>
              <a:t>9.	La mayoría de los combustibles o agentes reductores contienen un gran porcentaje de _________ e __________.</a:t>
            </a:r>
            <a:br>
              <a:rPr lang="es-MX" dirty="0"/>
            </a:br>
            <a:endParaRPr lang="es-MX" dirty="0"/>
          </a:p>
        </p:txBody>
      </p:sp>
      <p:sp>
        <p:nvSpPr>
          <p:cNvPr id="3" name="Marcador de contenido 2">
            <a:extLst>
              <a:ext uri="{FF2B5EF4-FFF2-40B4-BE49-F238E27FC236}">
                <a16:creationId xmlns:a16="http://schemas.microsoft.com/office/drawing/2014/main" id="{BF8D766B-6587-4FC1-AB4A-6333C396F5BD}"/>
              </a:ext>
            </a:extLst>
          </p:cNvPr>
          <p:cNvSpPr>
            <a:spLocks noGrp="1"/>
          </p:cNvSpPr>
          <p:nvPr>
            <p:ph idx="1"/>
          </p:nvPr>
        </p:nvSpPr>
        <p:spPr/>
        <p:txBody>
          <a:bodyPr>
            <a:normAutofit/>
          </a:bodyPr>
          <a:lstStyle/>
          <a:p>
            <a:pPr marL="0" indent="0">
              <a:buNone/>
            </a:pPr>
            <a:r>
              <a:rPr lang="es-MX" dirty="0"/>
              <a:t>a)	Carbón, oxígeno</a:t>
            </a:r>
          </a:p>
          <a:p>
            <a:pPr marL="0" indent="0">
              <a:buNone/>
            </a:pPr>
            <a:r>
              <a:rPr lang="es-MX" dirty="0"/>
              <a:t>b)	Carbono, monóxido</a:t>
            </a:r>
          </a:p>
          <a:p>
            <a:pPr marL="0" indent="0">
              <a:buNone/>
            </a:pPr>
            <a:r>
              <a:rPr lang="es-MX" dirty="0"/>
              <a:t>c)	Carbono, hidrógeno</a:t>
            </a:r>
          </a:p>
          <a:p>
            <a:pPr marL="0" indent="0">
              <a:buNone/>
            </a:pPr>
            <a:r>
              <a:rPr lang="es-MX" dirty="0"/>
              <a:t>d)	Carbono, propano</a:t>
            </a:r>
          </a:p>
          <a:p>
            <a:endParaRPr lang="es-MX" dirty="0"/>
          </a:p>
        </p:txBody>
      </p:sp>
      <p:sp>
        <p:nvSpPr>
          <p:cNvPr id="4" name="Rectángulo 3">
            <a:extLst>
              <a:ext uri="{FF2B5EF4-FFF2-40B4-BE49-F238E27FC236}">
                <a16:creationId xmlns:a16="http://schemas.microsoft.com/office/drawing/2014/main" id="{35FB7C2B-89F8-475D-B1AE-526D83F9873B}"/>
              </a:ext>
            </a:extLst>
          </p:cNvPr>
          <p:cNvSpPr/>
          <p:nvPr/>
        </p:nvSpPr>
        <p:spPr>
          <a:xfrm>
            <a:off x="2773599" y="3722757"/>
            <a:ext cx="3733218" cy="60960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Tree>
    <p:extLst>
      <p:ext uri="{BB962C8B-B14F-4D97-AF65-F5344CB8AC3E}">
        <p14:creationId xmlns:p14="http://schemas.microsoft.com/office/powerpoint/2010/main" val="820243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AAC2CC9-F362-4F5D-A699-43D0314765C6}"/>
              </a:ext>
            </a:extLst>
          </p:cNvPr>
          <p:cNvSpPr>
            <a:spLocks noGrp="1"/>
          </p:cNvSpPr>
          <p:nvPr>
            <p:ph type="title"/>
          </p:nvPr>
        </p:nvSpPr>
        <p:spPr/>
        <p:txBody>
          <a:bodyPr>
            <a:normAutofit fontScale="90000"/>
          </a:bodyPr>
          <a:lstStyle/>
          <a:p>
            <a:r>
              <a:rPr lang="es-MX" dirty="0"/>
              <a:t>10.	Es el único producto contra fuego que puede ser utilizado en todos los tipos de fuego (A, B, C, D y K).</a:t>
            </a:r>
            <a:br>
              <a:rPr lang="es-MX" dirty="0"/>
            </a:br>
            <a:endParaRPr lang="es-MX" dirty="0"/>
          </a:p>
        </p:txBody>
      </p:sp>
      <p:sp>
        <p:nvSpPr>
          <p:cNvPr id="3" name="Marcador de contenido 2">
            <a:extLst>
              <a:ext uri="{FF2B5EF4-FFF2-40B4-BE49-F238E27FC236}">
                <a16:creationId xmlns:a16="http://schemas.microsoft.com/office/drawing/2014/main" id="{BF8D766B-6587-4FC1-AB4A-6333C396F5BD}"/>
              </a:ext>
            </a:extLst>
          </p:cNvPr>
          <p:cNvSpPr>
            <a:spLocks noGrp="1"/>
          </p:cNvSpPr>
          <p:nvPr>
            <p:ph idx="1"/>
          </p:nvPr>
        </p:nvSpPr>
        <p:spPr/>
        <p:txBody>
          <a:bodyPr>
            <a:normAutofit/>
          </a:bodyPr>
          <a:lstStyle/>
          <a:p>
            <a:pPr marL="0" indent="0">
              <a:buNone/>
            </a:pPr>
            <a:r>
              <a:rPr lang="es-MX" dirty="0"/>
              <a:t>a)	Agua</a:t>
            </a:r>
          </a:p>
          <a:p>
            <a:pPr marL="0" indent="0">
              <a:buNone/>
            </a:pPr>
            <a:r>
              <a:rPr lang="es-MX" dirty="0"/>
              <a:t>b)	Hielo Seco</a:t>
            </a:r>
          </a:p>
          <a:p>
            <a:pPr marL="0" indent="0">
              <a:buNone/>
            </a:pPr>
            <a:r>
              <a:rPr lang="es-MX" dirty="0"/>
              <a:t>c)	Extintor Portátil</a:t>
            </a:r>
          </a:p>
          <a:p>
            <a:pPr marL="0" indent="0">
              <a:buNone/>
            </a:pPr>
            <a:r>
              <a:rPr lang="es-MX" dirty="0"/>
              <a:t>d)	Extintor Cold Fire</a:t>
            </a:r>
          </a:p>
          <a:p>
            <a:endParaRPr lang="es-MX" dirty="0"/>
          </a:p>
        </p:txBody>
      </p:sp>
      <p:sp>
        <p:nvSpPr>
          <p:cNvPr id="4" name="Rectángulo 3">
            <a:extLst>
              <a:ext uri="{FF2B5EF4-FFF2-40B4-BE49-F238E27FC236}">
                <a16:creationId xmlns:a16="http://schemas.microsoft.com/office/drawing/2014/main" id="{35FB7C2B-89F8-475D-B1AE-526D83F9873B}"/>
              </a:ext>
            </a:extLst>
          </p:cNvPr>
          <p:cNvSpPr/>
          <p:nvPr/>
        </p:nvSpPr>
        <p:spPr>
          <a:xfrm>
            <a:off x="2773599" y="4306957"/>
            <a:ext cx="3733218" cy="60960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Tree>
    <p:extLst>
      <p:ext uri="{BB962C8B-B14F-4D97-AF65-F5344CB8AC3E}">
        <p14:creationId xmlns:p14="http://schemas.microsoft.com/office/powerpoint/2010/main" val="4278953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AAC2CC9-F362-4F5D-A699-43D0314765C6}"/>
              </a:ext>
            </a:extLst>
          </p:cNvPr>
          <p:cNvSpPr>
            <a:spLocks noGrp="1"/>
          </p:cNvSpPr>
          <p:nvPr>
            <p:ph type="title"/>
          </p:nvPr>
        </p:nvSpPr>
        <p:spPr/>
        <p:txBody>
          <a:bodyPr>
            <a:normAutofit fontScale="90000"/>
          </a:bodyPr>
          <a:lstStyle/>
          <a:p>
            <a:r>
              <a:rPr lang="es-MX" dirty="0"/>
              <a:t>11.	Este fenómeno consiste en una reacción química de transferencia electrónica, con una alta velocidad de reacción y con liberación de luz y calor.</a:t>
            </a:r>
            <a:br>
              <a:rPr lang="es-MX" dirty="0"/>
            </a:br>
            <a:endParaRPr lang="es-MX" dirty="0"/>
          </a:p>
        </p:txBody>
      </p:sp>
      <p:sp>
        <p:nvSpPr>
          <p:cNvPr id="3" name="Marcador de contenido 2">
            <a:extLst>
              <a:ext uri="{FF2B5EF4-FFF2-40B4-BE49-F238E27FC236}">
                <a16:creationId xmlns:a16="http://schemas.microsoft.com/office/drawing/2014/main" id="{BF8D766B-6587-4FC1-AB4A-6333C396F5BD}"/>
              </a:ext>
            </a:extLst>
          </p:cNvPr>
          <p:cNvSpPr>
            <a:spLocks noGrp="1"/>
          </p:cNvSpPr>
          <p:nvPr>
            <p:ph idx="1"/>
          </p:nvPr>
        </p:nvSpPr>
        <p:spPr/>
        <p:txBody>
          <a:bodyPr>
            <a:normAutofit/>
          </a:bodyPr>
          <a:lstStyle/>
          <a:p>
            <a:pPr marL="0" indent="0">
              <a:buNone/>
            </a:pPr>
            <a:r>
              <a:rPr lang="es-MX" dirty="0"/>
              <a:t>a)	Fuego </a:t>
            </a:r>
          </a:p>
          <a:p>
            <a:pPr marL="0" indent="0">
              <a:buNone/>
            </a:pPr>
            <a:r>
              <a:rPr lang="es-MX" dirty="0"/>
              <a:t>b)	Incendio</a:t>
            </a:r>
          </a:p>
          <a:p>
            <a:pPr marL="0" indent="0">
              <a:buNone/>
            </a:pPr>
            <a:r>
              <a:rPr lang="es-MX" dirty="0"/>
              <a:t>c)	Explosión</a:t>
            </a:r>
          </a:p>
          <a:p>
            <a:pPr marL="0" indent="0">
              <a:buNone/>
            </a:pPr>
            <a:r>
              <a:rPr lang="es-MX" dirty="0"/>
              <a:t>d)	Calor</a:t>
            </a:r>
          </a:p>
          <a:p>
            <a:endParaRPr lang="es-MX" dirty="0"/>
          </a:p>
        </p:txBody>
      </p:sp>
      <p:sp>
        <p:nvSpPr>
          <p:cNvPr id="4" name="Rectángulo 3">
            <a:extLst>
              <a:ext uri="{FF2B5EF4-FFF2-40B4-BE49-F238E27FC236}">
                <a16:creationId xmlns:a16="http://schemas.microsoft.com/office/drawing/2014/main" id="{35FB7C2B-89F8-475D-B1AE-526D83F9873B}"/>
              </a:ext>
            </a:extLst>
          </p:cNvPr>
          <p:cNvSpPr/>
          <p:nvPr/>
        </p:nvSpPr>
        <p:spPr>
          <a:xfrm>
            <a:off x="2773599" y="2681357"/>
            <a:ext cx="2010436" cy="60960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Tree>
    <p:extLst>
      <p:ext uri="{BB962C8B-B14F-4D97-AF65-F5344CB8AC3E}">
        <p14:creationId xmlns:p14="http://schemas.microsoft.com/office/powerpoint/2010/main" val="1315304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AAC2CC9-F362-4F5D-A699-43D0314765C6}"/>
              </a:ext>
            </a:extLst>
          </p:cNvPr>
          <p:cNvSpPr>
            <a:spLocks noGrp="1"/>
          </p:cNvSpPr>
          <p:nvPr>
            <p:ph type="title"/>
          </p:nvPr>
        </p:nvSpPr>
        <p:spPr/>
        <p:txBody>
          <a:bodyPr>
            <a:normAutofit fontScale="90000"/>
          </a:bodyPr>
          <a:lstStyle/>
          <a:p>
            <a:r>
              <a:rPr lang="es-MX" dirty="0"/>
              <a:t>12.	Tipo de fuego que se presenta en líquidos combustibles e inflamables y gases.</a:t>
            </a:r>
            <a:br>
              <a:rPr lang="es-MX" dirty="0"/>
            </a:br>
            <a:endParaRPr lang="es-MX" dirty="0"/>
          </a:p>
        </p:txBody>
      </p:sp>
      <p:sp>
        <p:nvSpPr>
          <p:cNvPr id="3" name="Marcador de contenido 2">
            <a:extLst>
              <a:ext uri="{FF2B5EF4-FFF2-40B4-BE49-F238E27FC236}">
                <a16:creationId xmlns:a16="http://schemas.microsoft.com/office/drawing/2014/main" id="{BF8D766B-6587-4FC1-AB4A-6333C396F5BD}"/>
              </a:ext>
            </a:extLst>
          </p:cNvPr>
          <p:cNvSpPr>
            <a:spLocks noGrp="1"/>
          </p:cNvSpPr>
          <p:nvPr>
            <p:ph idx="1"/>
          </p:nvPr>
        </p:nvSpPr>
        <p:spPr/>
        <p:txBody>
          <a:bodyPr>
            <a:normAutofit/>
          </a:bodyPr>
          <a:lstStyle/>
          <a:p>
            <a:pPr marL="0" indent="0">
              <a:buNone/>
            </a:pPr>
            <a:r>
              <a:rPr lang="es-MX" dirty="0"/>
              <a:t>a)	Fuego clase A</a:t>
            </a:r>
          </a:p>
          <a:p>
            <a:pPr marL="0" indent="0">
              <a:buNone/>
            </a:pPr>
            <a:r>
              <a:rPr lang="es-MX" dirty="0"/>
              <a:t>b)	Fuego clase B</a:t>
            </a:r>
          </a:p>
          <a:p>
            <a:pPr marL="0" indent="0">
              <a:buNone/>
            </a:pPr>
            <a:r>
              <a:rPr lang="es-MX" dirty="0"/>
              <a:t>c)	Fuego clase C</a:t>
            </a:r>
          </a:p>
          <a:p>
            <a:pPr marL="0" indent="0">
              <a:buNone/>
            </a:pPr>
            <a:r>
              <a:rPr lang="es-MX" dirty="0"/>
              <a:t>d)	Fuego clase K</a:t>
            </a:r>
          </a:p>
          <a:p>
            <a:endParaRPr lang="es-MX" dirty="0"/>
          </a:p>
        </p:txBody>
      </p:sp>
      <p:sp>
        <p:nvSpPr>
          <p:cNvPr id="4" name="Rectángulo 3">
            <a:extLst>
              <a:ext uri="{FF2B5EF4-FFF2-40B4-BE49-F238E27FC236}">
                <a16:creationId xmlns:a16="http://schemas.microsoft.com/office/drawing/2014/main" id="{35FB7C2B-89F8-475D-B1AE-526D83F9873B}"/>
              </a:ext>
            </a:extLst>
          </p:cNvPr>
          <p:cNvSpPr/>
          <p:nvPr/>
        </p:nvSpPr>
        <p:spPr>
          <a:xfrm>
            <a:off x="2773599" y="3189357"/>
            <a:ext cx="2739305" cy="60960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Tree>
    <p:extLst>
      <p:ext uri="{BB962C8B-B14F-4D97-AF65-F5344CB8AC3E}">
        <p14:creationId xmlns:p14="http://schemas.microsoft.com/office/powerpoint/2010/main" val="493533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AAC2CC9-F362-4F5D-A699-43D0314765C6}"/>
              </a:ext>
            </a:extLst>
          </p:cNvPr>
          <p:cNvSpPr>
            <a:spLocks noGrp="1"/>
          </p:cNvSpPr>
          <p:nvPr>
            <p:ph type="title"/>
          </p:nvPr>
        </p:nvSpPr>
        <p:spPr/>
        <p:txBody>
          <a:bodyPr>
            <a:normAutofit fontScale="90000"/>
          </a:bodyPr>
          <a:lstStyle/>
          <a:p>
            <a:r>
              <a:rPr lang="es-MX" dirty="0"/>
              <a:t>13.	Tipo de fuego que se presenta en material combustible sólido, generalmente de naturaleza orgánica, y que su combustión se realiza normalmente con formación de brasas.</a:t>
            </a:r>
            <a:br>
              <a:rPr lang="es-MX" dirty="0"/>
            </a:br>
            <a:endParaRPr lang="es-MX" dirty="0"/>
          </a:p>
        </p:txBody>
      </p:sp>
      <p:sp>
        <p:nvSpPr>
          <p:cNvPr id="3" name="Marcador de contenido 2">
            <a:extLst>
              <a:ext uri="{FF2B5EF4-FFF2-40B4-BE49-F238E27FC236}">
                <a16:creationId xmlns:a16="http://schemas.microsoft.com/office/drawing/2014/main" id="{BF8D766B-6587-4FC1-AB4A-6333C396F5BD}"/>
              </a:ext>
            </a:extLst>
          </p:cNvPr>
          <p:cNvSpPr>
            <a:spLocks noGrp="1"/>
          </p:cNvSpPr>
          <p:nvPr>
            <p:ph idx="1"/>
          </p:nvPr>
        </p:nvSpPr>
        <p:spPr/>
        <p:txBody>
          <a:bodyPr>
            <a:normAutofit/>
          </a:bodyPr>
          <a:lstStyle/>
          <a:p>
            <a:pPr marL="0" indent="0">
              <a:buNone/>
            </a:pPr>
            <a:r>
              <a:rPr lang="es-MX" dirty="0"/>
              <a:t>a)	Fuego clase A</a:t>
            </a:r>
          </a:p>
          <a:p>
            <a:pPr marL="0" indent="0">
              <a:buNone/>
            </a:pPr>
            <a:r>
              <a:rPr lang="es-MX" dirty="0"/>
              <a:t>b)	Fuego clase B</a:t>
            </a:r>
          </a:p>
          <a:p>
            <a:pPr marL="0" indent="0">
              <a:buNone/>
            </a:pPr>
            <a:r>
              <a:rPr lang="es-MX" dirty="0"/>
              <a:t>c)	Fuego clase C</a:t>
            </a:r>
          </a:p>
          <a:p>
            <a:pPr marL="0" indent="0">
              <a:buNone/>
            </a:pPr>
            <a:r>
              <a:rPr lang="es-MX" dirty="0"/>
              <a:t>d)	Fuego clase K</a:t>
            </a:r>
          </a:p>
          <a:p>
            <a:endParaRPr lang="es-MX" dirty="0"/>
          </a:p>
        </p:txBody>
      </p:sp>
      <p:sp>
        <p:nvSpPr>
          <p:cNvPr id="4" name="Rectángulo 3">
            <a:extLst>
              <a:ext uri="{FF2B5EF4-FFF2-40B4-BE49-F238E27FC236}">
                <a16:creationId xmlns:a16="http://schemas.microsoft.com/office/drawing/2014/main" id="{35FB7C2B-89F8-475D-B1AE-526D83F9873B}"/>
              </a:ext>
            </a:extLst>
          </p:cNvPr>
          <p:cNvSpPr/>
          <p:nvPr/>
        </p:nvSpPr>
        <p:spPr>
          <a:xfrm>
            <a:off x="2773599" y="2681357"/>
            <a:ext cx="2792314" cy="60960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Tree>
    <p:extLst>
      <p:ext uri="{BB962C8B-B14F-4D97-AF65-F5344CB8AC3E}">
        <p14:creationId xmlns:p14="http://schemas.microsoft.com/office/powerpoint/2010/main" val="4158235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AAC2CC9-F362-4F5D-A699-43D0314765C6}"/>
              </a:ext>
            </a:extLst>
          </p:cNvPr>
          <p:cNvSpPr>
            <a:spLocks noGrp="1"/>
          </p:cNvSpPr>
          <p:nvPr>
            <p:ph type="title"/>
          </p:nvPr>
        </p:nvSpPr>
        <p:spPr/>
        <p:txBody>
          <a:bodyPr>
            <a:normAutofit fontScale="90000"/>
          </a:bodyPr>
          <a:lstStyle/>
          <a:p>
            <a:r>
              <a:rPr lang="es-MX" dirty="0"/>
              <a:t>14.	Tipo de fuego que se presenta básicamente en instalaciones de cocina, que involucra sustancias combustibles, tales como aceites y grasas vegetales o animales. </a:t>
            </a:r>
            <a:br>
              <a:rPr lang="es-MX" dirty="0"/>
            </a:br>
            <a:endParaRPr lang="es-MX" dirty="0"/>
          </a:p>
        </p:txBody>
      </p:sp>
      <p:sp>
        <p:nvSpPr>
          <p:cNvPr id="3" name="Marcador de contenido 2">
            <a:extLst>
              <a:ext uri="{FF2B5EF4-FFF2-40B4-BE49-F238E27FC236}">
                <a16:creationId xmlns:a16="http://schemas.microsoft.com/office/drawing/2014/main" id="{BF8D766B-6587-4FC1-AB4A-6333C396F5BD}"/>
              </a:ext>
            </a:extLst>
          </p:cNvPr>
          <p:cNvSpPr>
            <a:spLocks noGrp="1"/>
          </p:cNvSpPr>
          <p:nvPr>
            <p:ph idx="1"/>
          </p:nvPr>
        </p:nvSpPr>
        <p:spPr/>
        <p:txBody>
          <a:bodyPr>
            <a:normAutofit/>
          </a:bodyPr>
          <a:lstStyle/>
          <a:p>
            <a:pPr marL="0" indent="0">
              <a:buNone/>
            </a:pPr>
            <a:r>
              <a:rPr lang="es-MX" dirty="0"/>
              <a:t>a)	Fuego clase A</a:t>
            </a:r>
          </a:p>
          <a:p>
            <a:pPr marL="0" indent="0">
              <a:buNone/>
            </a:pPr>
            <a:r>
              <a:rPr lang="es-MX" dirty="0"/>
              <a:t>b)	Fuego clase B</a:t>
            </a:r>
          </a:p>
          <a:p>
            <a:pPr marL="0" indent="0">
              <a:buNone/>
            </a:pPr>
            <a:r>
              <a:rPr lang="es-MX" dirty="0"/>
              <a:t>c)	Fuego clase C</a:t>
            </a:r>
          </a:p>
          <a:p>
            <a:pPr marL="0" indent="0">
              <a:buNone/>
            </a:pPr>
            <a:r>
              <a:rPr lang="es-MX" dirty="0"/>
              <a:t>d)	Fuego clase K</a:t>
            </a:r>
          </a:p>
          <a:p>
            <a:endParaRPr lang="es-MX" dirty="0"/>
          </a:p>
        </p:txBody>
      </p:sp>
      <p:sp>
        <p:nvSpPr>
          <p:cNvPr id="4" name="Rectángulo 3">
            <a:extLst>
              <a:ext uri="{FF2B5EF4-FFF2-40B4-BE49-F238E27FC236}">
                <a16:creationId xmlns:a16="http://schemas.microsoft.com/office/drawing/2014/main" id="{35FB7C2B-89F8-475D-B1AE-526D83F9873B}"/>
              </a:ext>
            </a:extLst>
          </p:cNvPr>
          <p:cNvSpPr/>
          <p:nvPr/>
        </p:nvSpPr>
        <p:spPr>
          <a:xfrm>
            <a:off x="2773599" y="4281557"/>
            <a:ext cx="2818818" cy="60960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Tree>
    <p:extLst>
      <p:ext uri="{BB962C8B-B14F-4D97-AF65-F5344CB8AC3E}">
        <p14:creationId xmlns:p14="http://schemas.microsoft.com/office/powerpoint/2010/main" val="1632680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AAC2CC9-F362-4F5D-A699-43D0314765C6}"/>
              </a:ext>
            </a:extLst>
          </p:cNvPr>
          <p:cNvSpPr>
            <a:spLocks noGrp="1"/>
          </p:cNvSpPr>
          <p:nvPr>
            <p:ph type="title"/>
          </p:nvPr>
        </p:nvSpPr>
        <p:spPr/>
        <p:txBody>
          <a:bodyPr>
            <a:normAutofit fontScale="90000"/>
          </a:bodyPr>
          <a:lstStyle/>
          <a:p>
            <a:r>
              <a:rPr lang="es-MX" dirty="0"/>
              <a:t>15.	Supresor de fuego de alta capacidad de enfriamiento, que combate el fuego de una manera rápida, limpia y segura. COLD FIRE es amigable con las personas y el ecosistema.</a:t>
            </a:r>
            <a:br>
              <a:rPr lang="es-MX" dirty="0"/>
            </a:br>
            <a:endParaRPr lang="es-MX" dirty="0"/>
          </a:p>
        </p:txBody>
      </p:sp>
      <p:sp>
        <p:nvSpPr>
          <p:cNvPr id="3" name="Marcador de contenido 2">
            <a:extLst>
              <a:ext uri="{FF2B5EF4-FFF2-40B4-BE49-F238E27FC236}">
                <a16:creationId xmlns:a16="http://schemas.microsoft.com/office/drawing/2014/main" id="{BF8D766B-6587-4FC1-AB4A-6333C396F5BD}"/>
              </a:ext>
            </a:extLst>
          </p:cNvPr>
          <p:cNvSpPr>
            <a:spLocks noGrp="1"/>
          </p:cNvSpPr>
          <p:nvPr>
            <p:ph idx="1"/>
          </p:nvPr>
        </p:nvSpPr>
        <p:spPr/>
        <p:txBody>
          <a:bodyPr>
            <a:normAutofit/>
          </a:bodyPr>
          <a:lstStyle/>
          <a:p>
            <a:pPr marL="0" indent="0">
              <a:buNone/>
            </a:pPr>
            <a:r>
              <a:rPr lang="es-MX" dirty="0"/>
              <a:t>a)	Extintor Cold Fire</a:t>
            </a:r>
          </a:p>
          <a:p>
            <a:pPr marL="0" indent="0">
              <a:buNone/>
            </a:pPr>
            <a:r>
              <a:rPr lang="es-MX" dirty="0"/>
              <a:t>b)	Extintor Portátil</a:t>
            </a:r>
          </a:p>
          <a:p>
            <a:pPr marL="0" indent="0">
              <a:buNone/>
            </a:pPr>
            <a:r>
              <a:rPr lang="es-MX" dirty="0"/>
              <a:t>c)	Extintor Frío Intenso</a:t>
            </a:r>
          </a:p>
          <a:p>
            <a:pPr marL="0" indent="0">
              <a:buNone/>
            </a:pPr>
            <a:r>
              <a:rPr lang="es-MX" dirty="0"/>
              <a:t>d)	Ninguna de las anteriores</a:t>
            </a:r>
          </a:p>
          <a:p>
            <a:endParaRPr lang="es-MX" dirty="0"/>
          </a:p>
        </p:txBody>
      </p:sp>
      <p:sp>
        <p:nvSpPr>
          <p:cNvPr id="4" name="Rectángulo 3">
            <a:extLst>
              <a:ext uri="{FF2B5EF4-FFF2-40B4-BE49-F238E27FC236}">
                <a16:creationId xmlns:a16="http://schemas.microsoft.com/office/drawing/2014/main" id="{35FB7C2B-89F8-475D-B1AE-526D83F9873B}"/>
              </a:ext>
            </a:extLst>
          </p:cNvPr>
          <p:cNvSpPr/>
          <p:nvPr/>
        </p:nvSpPr>
        <p:spPr>
          <a:xfrm>
            <a:off x="2773599" y="2732157"/>
            <a:ext cx="3733218" cy="60960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Tree>
    <p:extLst>
      <p:ext uri="{BB962C8B-B14F-4D97-AF65-F5344CB8AC3E}">
        <p14:creationId xmlns:p14="http://schemas.microsoft.com/office/powerpoint/2010/main" val="1997063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AAC2CC9-F362-4F5D-A699-43D0314765C6}"/>
              </a:ext>
            </a:extLst>
          </p:cNvPr>
          <p:cNvSpPr>
            <a:spLocks noGrp="1"/>
          </p:cNvSpPr>
          <p:nvPr>
            <p:ph type="title"/>
          </p:nvPr>
        </p:nvSpPr>
        <p:spPr/>
        <p:txBody>
          <a:bodyPr>
            <a:normAutofit fontScale="90000"/>
          </a:bodyPr>
          <a:lstStyle/>
          <a:p>
            <a:r>
              <a:rPr lang="es-MX" dirty="0"/>
              <a:t>16.	En un edificio donde el riesgo de incendio es alto la distancia máxima al extintor clase D en metros es de:</a:t>
            </a:r>
            <a:br>
              <a:rPr lang="es-MX" dirty="0"/>
            </a:br>
            <a:endParaRPr lang="es-MX" dirty="0"/>
          </a:p>
        </p:txBody>
      </p:sp>
      <p:sp>
        <p:nvSpPr>
          <p:cNvPr id="3" name="Marcador de contenido 2">
            <a:extLst>
              <a:ext uri="{FF2B5EF4-FFF2-40B4-BE49-F238E27FC236}">
                <a16:creationId xmlns:a16="http://schemas.microsoft.com/office/drawing/2014/main" id="{BF8D766B-6587-4FC1-AB4A-6333C396F5BD}"/>
              </a:ext>
            </a:extLst>
          </p:cNvPr>
          <p:cNvSpPr>
            <a:spLocks noGrp="1"/>
          </p:cNvSpPr>
          <p:nvPr>
            <p:ph idx="1"/>
          </p:nvPr>
        </p:nvSpPr>
        <p:spPr/>
        <p:txBody>
          <a:bodyPr>
            <a:normAutofit/>
          </a:bodyPr>
          <a:lstStyle/>
          <a:p>
            <a:pPr marL="0" indent="0">
              <a:buNone/>
            </a:pPr>
            <a:r>
              <a:rPr lang="es-MX" dirty="0"/>
              <a:t>a)	5</a:t>
            </a:r>
          </a:p>
          <a:p>
            <a:pPr marL="0" indent="0">
              <a:buNone/>
            </a:pPr>
            <a:r>
              <a:rPr lang="es-MX" dirty="0"/>
              <a:t>b)	10</a:t>
            </a:r>
          </a:p>
          <a:p>
            <a:pPr marL="0" indent="0">
              <a:buNone/>
            </a:pPr>
            <a:r>
              <a:rPr lang="es-MX" dirty="0"/>
              <a:t>c)	15</a:t>
            </a:r>
          </a:p>
          <a:p>
            <a:pPr marL="0" indent="0">
              <a:buNone/>
            </a:pPr>
            <a:r>
              <a:rPr lang="es-MX" dirty="0"/>
              <a:t>d)	23</a:t>
            </a:r>
          </a:p>
          <a:p>
            <a:endParaRPr lang="es-MX" dirty="0"/>
          </a:p>
        </p:txBody>
      </p:sp>
      <p:sp>
        <p:nvSpPr>
          <p:cNvPr id="4" name="Rectángulo 3">
            <a:extLst>
              <a:ext uri="{FF2B5EF4-FFF2-40B4-BE49-F238E27FC236}">
                <a16:creationId xmlns:a16="http://schemas.microsoft.com/office/drawing/2014/main" id="{35FB7C2B-89F8-475D-B1AE-526D83F9873B}"/>
              </a:ext>
            </a:extLst>
          </p:cNvPr>
          <p:cNvSpPr/>
          <p:nvPr/>
        </p:nvSpPr>
        <p:spPr>
          <a:xfrm>
            <a:off x="2773599" y="4281557"/>
            <a:ext cx="1559862" cy="60960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Tree>
    <p:extLst>
      <p:ext uri="{BB962C8B-B14F-4D97-AF65-F5344CB8AC3E}">
        <p14:creationId xmlns:p14="http://schemas.microsoft.com/office/powerpoint/2010/main" val="1378990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AAC2CC9-F362-4F5D-A699-43D0314765C6}"/>
              </a:ext>
            </a:extLst>
          </p:cNvPr>
          <p:cNvSpPr>
            <a:spLocks noGrp="1"/>
          </p:cNvSpPr>
          <p:nvPr>
            <p:ph type="title"/>
          </p:nvPr>
        </p:nvSpPr>
        <p:spPr/>
        <p:txBody>
          <a:bodyPr>
            <a:noAutofit/>
          </a:bodyPr>
          <a:lstStyle/>
          <a:p>
            <a:r>
              <a:rPr lang="es-MX" sz="2800" dirty="0"/>
              <a:t>17.	Es el recorrido horizontal o vertical, o la combinación de ambos, continuo y sin obstrucciones, que va desde cualquier punto del centro de trabajo hasta un lugar seguro en el exterior, denominado punto de reunión.</a:t>
            </a:r>
            <a:br>
              <a:rPr lang="es-MX" sz="2800" dirty="0"/>
            </a:br>
            <a:endParaRPr lang="es-MX" sz="2800" dirty="0"/>
          </a:p>
        </p:txBody>
      </p:sp>
      <p:sp>
        <p:nvSpPr>
          <p:cNvPr id="3" name="Marcador de contenido 2">
            <a:extLst>
              <a:ext uri="{FF2B5EF4-FFF2-40B4-BE49-F238E27FC236}">
                <a16:creationId xmlns:a16="http://schemas.microsoft.com/office/drawing/2014/main" id="{BF8D766B-6587-4FC1-AB4A-6333C396F5BD}"/>
              </a:ext>
            </a:extLst>
          </p:cNvPr>
          <p:cNvSpPr>
            <a:spLocks noGrp="1"/>
          </p:cNvSpPr>
          <p:nvPr>
            <p:ph idx="1"/>
          </p:nvPr>
        </p:nvSpPr>
        <p:spPr/>
        <p:txBody>
          <a:bodyPr>
            <a:normAutofit/>
          </a:bodyPr>
          <a:lstStyle/>
          <a:p>
            <a:pPr marL="0" indent="0">
              <a:buNone/>
            </a:pPr>
            <a:r>
              <a:rPr lang="es-MX" dirty="0"/>
              <a:t>a)	Ruta de evacuación</a:t>
            </a:r>
          </a:p>
          <a:p>
            <a:pPr marL="0" indent="0">
              <a:buNone/>
            </a:pPr>
            <a:r>
              <a:rPr lang="es-MX" dirty="0"/>
              <a:t>b)	Salida</a:t>
            </a:r>
          </a:p>
          <a:p>
            <a:pPr marL="0" indent="0">
              <a:buNone/>
            </a:pPr>
            <a:r>
              <a:rPr lang="es-MX" dirty="0"/>
              <a:t>c)	Ruta emergente</a:t>
            </a:r>
          </a:p>
          <a:p>
            <a:pPr marL="0" indent="0">
              <a:buNone/>
            </a:pPr>
            <a:r>
              <a:rPr lang="es-MX" dirty="0"/>
              <a:t>d)	Ninguna de las anteriores</a:t>
            </a:r>
          </a:p>
          <a:p>
            <a:endParaRPr lang="es-MX" dirty="0"/>
          </a:p>
        </p:txBody>
      </p:sp>
      <p:sp>
        <p:nvSpPr>
          <p:cNvPr id="4" name="Rectángulo 3">
            <a:extLst>
              <a:ext uri="{FF2B5EF4-FFF2-40B4-BE49-F238E27FC236}">
                <a16:creationId xmlns:a16="http://schemas.microsoft.com/office/drawing/2014/main" id="{35FB7C2B-89F8-475D-B1AE-526D83F9873B}"/>
              </a:ext>
            </a:extLst>
          </p:cNvPr>
          <p:cNvSpPr/>
          <p:nvPr/>
        </p:nvSpPr>
        <p:spPr>
          <a:xfrm>
            <a:off x="2773599" y="2681357"/>
            <a:ext cx="3733218" cy="60960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Tree>
    <p:extLst>
      <p:ext uri="{BB962C8B-B14F-4D97-AF65-F5344CB8AC3E}">
        <p14:creationId xmlns:p14="http://schemas.microsoft.com/office/powerpoint/2010/main" val="1035670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AAC2CC9-F362-4F5D-A699-43D0314765C6}"/>
              </a:ext>
            </a:extLst>
          </p:cNvPr>
          <p:cNvSpPr>
            <a:spLocks noGrp="1"/>
          </p:cNvSpPr>
          <p:nvPr>
            <p:ph type="title"/>
          </p:nvPr>
        </p:nvSpPr>
        <p:spPr/>
        <p:txBody>
          <a:bodyPr>
            <a:normAutofit fontScale="90000"/>
          </a:bodyPr>
          <a:lstStyle/>
          <a:p>
            <a:r>
              <a:rPr lang="es-MX" dirty="0"/>
              <a:t>18.	Es el método de extinción donde se retiran los combustibles o se interrumpe el flujo de los mismos (en caso de líquidos o gases). </a:t>
            </a:r>
            <a:br>
              <a:rPr lang="es-MX" dirty="0"/>
            </a:br>
            <a:endParaRPr lang="es-MX" dirty="0"/>
          </a:p>
        </p:txBody>
      </p:sp>
      <p:sp>
        <p:nvSpPr>
          <p:cNvPr id="3" name="Marcador de contenido 2">
            <a:extLst>
              <a:ext uri="{FF2B5EF4-FFF2-40B4-BE49-F238E27FC236}">
                <a16:creationId xmlns:a16="http://schemas.microsoft.com/office/drawing/2014/main" id="{BF8D766B-6587-4FC1-AB4A-6333C396F5BD}"/>
              </a:ext>
            </a:extLst>
          </p:cNvPr>
          <p:cNvSpPr>
            <a:spLocks noGrp="1"/>
          </p:cNvSpPr>
          <p:nvPr>
            <p:ph idx="1"/>
          </p:nvPr>
        </p:nvSpPr>
        <p:spPr/>
        <p:txBody>
          <a:bodyPr>
            <a:normAutofit/>
          </a:bodyPr>
          <a:lstStyle/>
          <a:p>
            <a:pPr marL="0" indent="0">
              <a:buNone/>
            </a:pPr>
            <a:r>
              <a:rPr lang="es-MX" dirty="0"/>
              <a:t>a)	Eliminación de combustible directa</a:t>
            </a:r>
          </a:p>
          <a:p>
            <a:pPr marL="0" indent="0">
              <a:buNone/>
            </a:pPr>
            <a:r>
              <a:rPr lang="es-MX" dirty="0"/>
              <a:t>b)	Eliminación de combustible indirecta</a:t>
            </a:r>
          </a:p>
          <a:p>
            <a:pPr marL="0" indent="0">
              <a:buNone/>
            </a:pPr>
            <a:r>
              <a:rPr lang="es-MX" dirty="0"/>
              <a:t>c)	Sofocación</a:t>
            </a:r>
          </a:p>
          <a:p>
            <a:pPr marL="0" indent="0">
              <a:buNone/>
            </a:pPr>
            <a:r>
              <a:rPr lang="es-MX" dirty="0"/>
              <a:t>d)	Ninguna de las anteriores</a:t>
            </a:r>
          </a:p>
          <a:p>
            <a:endParaRPr lang="es-MX" dirty="0"/>
          </a:p>
        </p:txBody>
      </p:sp>
      <p:sp>
        <p:nvSpPr>
          <p:cNvPr id="4" name="Rectángulo 3">
            <a:extLst>
              <a:ext uri="{FF2B5EF4-FFF2-40B4-BE49-F238E27FC236}">
                <a16:creationId xmlns:a16="http://schemas.microsoft.com/office/drawing/2014/main" id="{35FB7C2B-89F8-475D-B1AE-526D83F9873B}"/>
              </a:ext>
            </a:extLst>
          </p:cNvPr>
          <p:cNvSpPr/>
          <p:nvPr/>
        </p:nvSpPr>
        <p:spPr>
          <a:xfrm>
            <a:off x="2773598" y="2630557"/>
            <a:ext cx="5137949" cy="60960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Tree>
    <p:extLst>
      <p:ext uri="{BB962C8B-B14F-4D97-AF65-F5344CB8AC3E}">
        <p14:creationId xmlns:p14="http://schemas.microsoft.com/office/powerpoint/2010/main" val="2801814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848E245-69C6-498C-83E4-E65AF1B4CDDF}"/>
              </a:ext>
            </a:extLst>
          </p:cNvPr>
          <p:cNvSpPr>
            <a:spLocks noGrp="1"/>
          </p:cNvSpPr>
          <p:nvPr>
            <p:ph type="title"/>
          </p:nvPr>
        </p:nvSpPr>
        <p:spPr/>
        <p:txBody>
          <a:bodyPr/>
          <a:lstStyle/>
          <a:p>
            <a:r>
              <a:rPr lang="es-MX" i="1" dirty="0"/>
              <a:t>Triángulo del fuego </a:t>
            </a:r>
            <a:endParaRPr lang="es-MX" dirty="0"/>
          </a:p>
        </p:txBody>
      </p:sp>
      <p:sp>
        <p:nvSpPr>
          <p:cNvPr id="3" name="Marcador de contenido 2">
            <a:extLst>
              <a:ext uri="{FF2B5EF4-FFF2-40B4-BE49-F238E27FC236}">
                <a16:creationId xmlns:a16="http://schemas.microsoft.com/office/drawing/2014/main" id="{9F786807-EFA8-4B3A-9B42-D5127DECAD90}"/>
              </a:ext>
            </a:extLst>
          </p:cNvPr>
          <p:cNvSpPr>
            <a:spLocks noGrp="1"/>
          </p:cNvSpPr>
          <p:nvPr>
            <p:ph idx="1"/>
          </p:nvPr>
        </p:nvSpPr>
        <p:spPr>
          <a:xfrm>
            <a:off x="2388588" y="1218090"/>
            <a:ext cx="7796540" cy="3997828"/>
          </a:xfrm>
        </p:spPr>
        <p:txBody>
          <a:bodyPr/>
          <a:lstStyle/>
          <a:p>
            <a:r>
              <a:rPr lang="es-MX" dirty="0"/>
              <a:t>Para que se produzca un fuego, se requieren tres elementos: COMBUSTIBLE, CALOR Y OXÍGENO. Si falta o se suprime uno de ellos, el fuego deja de existir. </a:t>
            </a:r>
          </a:p>
        </p:txBody>
      </p:sp>
      <p:sp>
        <p:nvSpPr>
          <p:cNvPr id="5" name="CuadroTexto 4">
            <a:extLst>
              <a:ext uri="{FF2B5EF4-FFF2-40B4-BE49-F238E27FC236}">
                <a16:creationId xmlns:a16="http://schemas.microsoft.com/office/drawing/2014/main" id="{C983CFF9-5DB3-469E-BD7B-A4840975A5AB}"/>
              </a:ext>
            </a:extLst>
          </p:cNvPr>
          <p:cNvSpPr txBox="1"/>
          <p:nvPr/>
        </p:nvSpPr>
        <p:spPr>
          <a:xfrm>
            <a:off x="9664512" y="6355525"/>
            <a:ext cx="457200" cy="215444"/>
          </a:xfrm>
          <a:prstGeom prst="rect">
            <a:avLst/>
          </a:prstGeom>
          <a:noFill/>
        </p:spPr>
        <p:txBody>
          <a:bodyPr wrap="square" rtlCol="0">
            <a:spAutoFit/>
          </a:bodyPr>
          <a:lstStyle/>
          <a:p>
            <a:r>
              <a:rPr lang="es-MX" sz="800" dirty="0"/>
              <a:t>[9]</a:t>
            </a:r>
          </a:p>
        </p:txBody>
      </p:sp>
      <p:pic>
        <p:nvPicPr>
          <p:cNvPr id="1026" name="Picture 2" descr="Resultado de imagen para triangulo del fuego">
            <a:extLst>
              <a:ext uri="{FF2B5EF4-FFF2-40B4-BE49-F238E27FC236}">
                <a16:creationId xmlns:a16="http://schemas.microsoft.com/office/drawing/2014/main" id="{B3981E80-80C6-415C-B32D-1344D9F9EA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68244" y="3729118"/>
            <a:ext cx="2796268" cy="27341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288532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AAC2CC9-F362-4F5D-A699-43D0314765C6}"/>
              </a:ext>
            </a:extLst>
          </p:cNvPr>
          <p:cNvSpPr>
            <a:spLocks noGrp="1"/>
          </p:cNvSpPr>
          <p:nvPr>
            <p:ph type="title"/>
          </p:nvPr>
        </p:nvSpPr>
        <p:spPr/>
        <p:txBody>
          <a:bodyPr>
            <a:noAutofit/>
          </a:bodyPr>
          <a:lstStyle/>
          <a:p>
            <a:r>
              <a:rPr lang="es-MX" sz="2400" dirty="0"/>
              <a:t>19.	Es el método de extinción que se consigue recubriendo el combustible para impedir su contacto con el aire, impidiendo la ventilación de la zona incendiada, utilizando gases inertes o proyectando agua pulverizada que, al convertirse en vapor, desplaza el oxígeno del aire.  </a:t>
            </a:r>
            <a:br>
              <a:rPr lang="es-MX" sz="2400" dirty="0"/>
            </a:br>
            <a:endParaRPr lang="es-MX" sz="2400" dirty="0"/>
          </a:p>
        </p:txBody>
      </p:sp>
      <p:sp>
        <p:nvSpPr>
          <p:cNvPr id="3" name="Marcador de contenido 2">
            <a:extLst>
              <a:ext uri="{FF2B5EF4-FFF2-40B4-BE49-F238E27FC236}">
                <a16:creationId xmlns:a16="http://schemas.microsoft.com/office/drawing/2014/main" id="{BF8D766B-6587-4FC1-AB4A-6333C396F5BD}"/>
              </a:ext>
            </a:extLst>
          </p:cNvPr>
          <p:cNvSpPr>
            <a:spLocks noGrp="1"/>
          </p:cNvSpPr>
          <p:nvPr>
            <p:ph idx="1"/>
          </p:nvPr>
        </p:nvSpPr>
        <p:spPr/>
        <p:txBody>
          <a:bodyPr>
            <a:normAutofit/>
          </a:bodyPr>
          <a:lstStyle/>
          <a:p>
            <a:pPr marL="0" indent="0">
              <a:buNone/>
            </a:pPr>
            <a:r>
              <a:rPr lang="es-MX" dirty="0"/>
              <a:t>a)	Eliminación de combustible directa</a:t>
            </a:r>
          </a:p>
          <a:p>
            <a:pPr marL="0" indent="0">
              <a:buNone/>
            </a:pPr>
            <a:r>
              <a:rPr lang="es-MX" dirty="0"/>
              <a:t>b)	Eliminación de combustible indirecta</a:t>
            </a:r>
          </a:p>
          <a:p>
            <a:pPr marL="0" indent="0">
              <a:buNone/>
            </a:pPr>
            <a:r>
              <a:rPr lang="es-MX" dirty="0"/>
              <a:t>c)	Sofocación</a:t>
            </a:r>
          </a:p>
          <a:p>
            <a:pPr marL="0" indent="0">
              <a:buNone/>
            </a:pPr>
            <a:r>
              <a:rPr lang="es-MX" dirty="0"/>
              <a:t>d)	Ninguna de las anteriores</a:t>
            </a:r>
          </a:p>
          <a:p>
            <a:endParaRPr lang="es-MX" dirty="0"/>
          </a:p>
        </p:txBody>
      </p:sp>
      <p:sp>
        <p:nvSpPr>
          <p:cNvPr id="4" name="Rectángulo 3">
            <a:extLst>
              <a:ext uri="{FF2B5EF4-FFF2-40B4-BE49-F238E27FC236}">
                <a16:creationId xmlns:a16="http://schemas.microsoft.com/office/drawing/2014/main" id="{35FB7C2B-89F8-475D-B1AE-526D83F9873B}"/>
              </a:ext>
            </a:extLst>
          </p:cNvPr>
          <p:cNvSpPr/>
          <p:nvPr/>
        </p:nvSpPr>
        <p:spPr>
          <a:xfrm>
            <a:off x="2773599" y="3697357"/>
            <a:ext cx="2447758" cy="60960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Tree>
    <p:extLst>
      <p:ext uri="{BB962C8B-B14F-4D97-AF65-F5344CB8AC3E}">
        <p14:creationId xmlns:p14="http://schemas.microsoft.com/office/powerpoint/2010/main" val="3794471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AAC2CC9-F362-4F5D-A699-43D0314765C6}"/>
              </a:ext>
            </a:extLst>
          </p:cNvPr>
          <p:cNvSpPr>
            <a:spLocks noGrp="1"/>
          </p:cNvSpPr>
          <p:nvPr>
            <p:ph type="title"/>
          </p:nvPr>
        </p:nvSpPr>
        <p:spPr/>
        <p:txBody>
          <a:bodyPr>
            <a:normAutofit fontScale="90000"/>
          </a:bodyPr>
          <a:lstStyle/>
          <a:p>
            <a:r>
              <a:rPr lang="es-MX" dirty="0"/>
              <a:t>20.	El extintor clase D extingue fuegos que involucran:</a:t>
            </a:r>
            <a:br>
              <a:rPr lang="es-MX" dirty="0"/>
            </a:br>
            <a:endParaRPr lang="es-MX" dirty="0"/>
          </a:p>
        </p:txBody>
      </p:sp>
      <p:sp>
        <p:nvSpPr>
          <p:cNvPr id="3" name="Marcador de contenido 2">
            <a:extLst>
              <a:ext uri="{FF2B5EF4-FFF2-40B4-BE49-F238E27FC236}">
                <a16:creationId xmlns:a16="http://schemas.microsoft.com/office/drawing/2014/main" id="{BF8D766B-6587-4FC1-AB4A-6333C396F5BD}"/>
              </a:ext>
            </a:extLst>
          </p:cNvPr>
          <p:cNvSpPr>
            <a:spLocks noGrp="1"/>
          </p:cNvSpPr>
          <p:nvPr>
            <p:ph idx="1"/>
          </p:nvPr>
        </p:nvSpPr>
        <p:spPr/>
        <p:txBody>
          <a:bodyPr>
            <a:normAutofit/>
          </a:bodyPr>
          <a:lstStyle/>
          <a:p>
            <a:pPr marL="0" indent="0">
              <a:buNone/>
            </a:pPr>
            <a:r>
              <a:rPr lang="es-MX" dirty="0"/>
              <a:t>a)	Metales combustibles</a:t>
            </a:r>
          </a:p>
          <a:p>
            <a:pPr marL="0" indent="0">
              <a:buNone/>
            </a:pPr>
            <a:r>
              <a:rPr lang="es-MX" dirty="0"/>
              <a:t>b)	Líquidos inflamables</a:t>
            </a:r>
          </a:p>
          <a:p>
            <a:pPr marL="0" indent="0">
              <a:buNone/>
            </a:pPr>
            <a:r>
              <a:rPr lang="es-MX" dirty="0"/>
              <a:t>c)	Madera</a:t>
            </a:r>
          </a:p>
          <a:p>
            <a:pPr marL="0" indent="0">
              <a:buNone/>
            </a:pPr>
            <a:r>
              <a:rPr lang="es-MX" dirty="0"/>
              <a:t>d)	Equipo eléctrico</a:t>
            </a:r>
          </a:p>
          <a:p>
            <a:endParaRPr lang="es-MX" dirty="0"/>
          </a:p>
        </p:txBody>
      </p:sp>
      <p:sp>
        <p:nvSpPr>
          <p:cNvPr id="4" name="Rectángulo 3">
            <a:extLst>
              <a:ext uri="{FF2B5EF4-FFF2-40B4-BE49-F238E27FC236}">
                <a16:creationId xmlns:a16="http://schemas.microsoft.com/office/drawing/2014/main" id="{35FB7C2B-89F8-475D-B1AE-526D83F9873B}"/>
              </a:ext>
            </a:extLst>
          </p:cNvPr>
          <p:cNvSpPr/>
          <p:nvPr/>
        </p:nvSpPr>
        <p:spPr>
          <a:xfrm>
            <a:off x="2773599" y="2605157"/>
            <a:ext cx="3733218" cy="60960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Tree>
    <p:extLst>
      <p:ext uri="{BB962C8B-B14F-4D97-AF65-F5344CB8AC3E}">
        <p14:creationId xmlns:p14="http://schemas.microsoft.com/office/powerpoint/2010/main" val="75191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AAC2CC9-F362-4F5D-A699-43D0314765C6}"/>
              </a:ext>
            </a:extLst>
          </p:cNvPr>
          <p:cNvSpPr>
            <a:spLocks noGrp="1"/>
          </p:cNvSpPr>
          <p:nvPr>
            <p:ph type="title"/>
          </p:nvPr>
        </p:nvSpPr>
        <p:spPr/>
        <p:txBody>
          <a:bodyPr/>
          <a:lstStyle/>
          <a:p>
            <a:r>
              <a:rPr lang="es-MX" dirty="0"/>
              <a:t>21.	Al auxiliar a una víctima se debe:</a:t>
            </a:r>
            <a:br>
              <a:rPr lang="es-MX" dirty="0"/>
            </a:br>
            <a:endParaRPr lang="es-MX" dirty="0"/>
          </a:p>
        </p:txBody>
      </p:sp>
      <p:sp>
        <p:nvSpPr>
          <p:cNvPr id="3" name="Marcador de contenido 2">
            <a:extLst>
              <a:ext uri="{FF2B5EF4-FFF2-40B4-BE49-F238E27FC236}">
                <a16:creationId xmlns:a16="http://schemas.microsoft.com/office/drawing/2014/main" id="{BF8D766B-6587-4FC1-AB4A-6333C396F5BD}"/>
              </a:ext>
            </a:extLst>
          </p:cNvPr>
          <p:cNvSpPr>
            <a:spLocks noGrp="1"/>
          </p:cNvSpPr>
          <p:nvPr>
            <p:ph idx="1"/>
          </p:nvPr>
        </p:nvSpPr>
        <p:spPr/>
        <p:txBody>
          <a:bodyPr>
            <a:normAutofit/>
          </a:bodyPr>
          <a:lstStyle/>
          <a:p>
            <a:pPr marL="0" indent="0">
              <a:buNone/>
            </a:pPr>
            <a:r>
              <a:rPr lang="es-MX" dirty="0"/>
              <a:t>a)	Correr con la víctima</a:t>
            </a:r>
          </a:p>
          <a:p>
            <a:pPr marL="0" indent="0">
              <a:buNone/>
            </a:pPr>
            <a:r>
              <a:rPr lang="es-MX" dirty="0"/>
              <a:t>b)	Poner las manos a los costados del cuerpo de la víctima</a:t>
            </a:r>
          </a:p>
          <a:p>
            <a:pPr marL="0" indent="0">
              <a:buNone/>
            </a:pPr>
            <a:r>
              <a:rPr lang="es-MX" dirty="0"/>
              <a:t>c)	Verificar si esta en contacto con alguna fuente eléctrica</a:t>
            </a:r>
          </a:p>
          <a:p>
            <a:pPr marL="0" indent="0">
              <a:buNone/>
            </a:pPr>
            <a:r>
              <a:rPr lang="es-MX" dirty="0"/>
              <a:t>d)	Ninguna de las anteriores</a:t>
            </a:r>
          </a:p>
          <a:p>
            <a:endParaRPr lang="es-MX" dirty="0"/>
          </a:p>
        </p:txBody>
      </p:sp>
      <p:sp>
        <p:nvSpPr>
          <p:cNvPr id="4" name="Rectángulo 3">
            <a:extLst>
              <a:ext uri="{FF2B5EF4-FFF2-40B4-BE49-F238E27FC236}">
                <a16:creationId xmlns:a16="http://schemas.microsoft.com/office/drawing/2014/main" id="{35FB7C2B-89F8-475D-B1AE-526D83F9873B}"/>
              </a:ext>
            </a:extLst>
          </p:cNvPr>
          <p:cNvSpPr/>
          <p:nvPr/>
        </p:nvSpPr>
        <p:spPr>
          <a:xfrm>
            <a:off x="2773598" y="3697357"/>
            <a:ext cx="7311305" cy="60960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Tree>
    <p:extLst>
      <p:ext uri="{BB962C8B-B14F-4D97-AF65-F5344CB8AC3E}">
        <p14:creationId xmlns:p14="http://schemas.microsoft.com/office/powerpoint/2010/main" val="1348446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AAC2CC9-F362-4F5D-A699-43D0314765C6}"/>
              </a:ext>
            </a:extLst>
          </p:cNvPr>
          <p:cNvSpPr>
            <a:spLocks noGrp="1"/>
          </p:cNvSpPr>
          <p:nvPr>
            <p:ph type="title"/>
          </p:nvPr>
        </p:nvSpPr>
        <p:spPr/>
        <p:txBody>
          <a:bodyPr>
            <a:normAutofit fontScale="90000"/>
          </a:bodyPr>
          <a:lstStyle/>
          <a:p>
            <a:r>
              <a:rPr lang="es-MX" dirty="0"/>
              <a:t>22.	Es el recipiente que contiene al agente extinguidor que es expulsado por una presión interna o externa.</a:t>
            </a:r>
            <a:br>
              <a:rPr lang="es-MX" dirty="0"/>
            </a:br>
            <a:endParaRPr lang="es-MX" dirty="0"/>
          </a:p>
        </p:txBody>
      </p:sp>
      <p:sp>
        <p:nvSpPr>
          <p:cNvPr id="3" name="Marcador de contenido 2">
            <a:extLst>
              <a:ext uri="{FF2B5EF4-FFF2-40B4-BE49-F238E27FC236}">
                <a16:creationId xmlns:a16="http://schemas.microsoft.com/office/drawing/2014/main" id="{BF8D766B-6587-4FC1-AB4A-6333C396F5BD}"/>
              </a:ext>
            </a:extLst>
          </p:cNvPr>
          <p:cNvSpPr>
            <a:spLocks noGrp="1"/>
          </p:cNvSpPr>
          <p:nvPr>
            <p:ph idx="1"/>
          </p:nvPr>
        </p:nvSpPr>
        <p:spPr/>
        <p:txBody>
          <a:bodyPr>
            <a:normAutofit/>
          </a:bodyPr>
          <a:lstStyle/>
          <a:p>
            <a:pPr marL="0" indent="0">
              <a:buNone/>
            </a:pPr>
            <a:r>
              <a:rPr lang="es-MX" dirty="0"/>
              <a:t>a)	Tanque</a:t>
            </a:r>
          </a:p>
          <a:p>
            <a:pPr marL="0" indent="0">
              <a:buNone/>
            </a:pPr>
            <a:r>
              <a:rPr lang="es-MX" dirty="0"/>
              <a:t>b)	Extintor</a:t>
            </a:r>
          </a:p>
          <a:p>
            <a:pPr marL="0" indent="0">
              <a:buNone/>
            </a:pPr>
            <a:r>
              <a:rPr lang="es-MX" dirty="0"/>
              <a:t>c)	Cilindro</a:t>
            </a:r>
          </a:p>
          <a:p>
            <a:pPr marL="0" indent="0">
              <a:buNone/>
            </a:pPr>
            <a:r>
              <a:rPr lang="es-MX" dirty="0"/>
              <a:t>d)	Ninguna de las anteriores</a:t>
            </a:r>
          </a:p>
          <a:p>
            <a:endParaRPr lang="es-MX" dirty="0"/>
          </a:p>
        </p:txBody>
      </p:sp>
      <p:sp>
        <p:nvSpPr>
          <p:cNvPr id="4" name="Rectángulo 3">
            <a:extLst>
              <a:ext uri="{FF2B5EF4-FFF2-40B4-BE49-F238E27FC236}">
                <a16:creationId xmlns:a16="http://schemas.microsoft.com/office/drawing/2014/main" id="{35FB7C2B-89F8-475D-B1AE-526D83F9873B}"/>
              </a:ext>
            </a:extLst>
          </p:cNvPr>
          <p:cNvSpPr/>
          <p:nvPr/>
        </p:nvSpPr>
        <p:spPr>
          <a:xfrm>
            <a:off x="2773599" y="3138557"/>
            <a:ext cx="1997184" cy="60960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Tree>
    <p:extLst>
      <p:ext uri="{BB962C8B-B14F-4D97-AF65-F5344CB8AC3E}">
        <p14:creationId xmlns:p14="http://schemas.microsoft.com/office/powerpoint/2010/main" val="2310606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AAC2CC9-F362-4F5D-A699-43D0314765C6}"/>
              </a:ext>
            </a:extLst>
          </p:cNvPr>
          <p:cNvSpPr>
            <a:spLocks noGrp="1"/>
          </p:cNvSpPr>
          <p:nvPr>
            <p:ph type="title"/>
          </p:nvPr>
        </p:nvSpPr>
        <p:spPr/>
        <p:txBody>
          <a:bodyPr>
            <a:normAutofit fontScale="90000"/>
          </a:bodyPr>
          <a:lstStyle/>
          <a:p>
            <a:r>
              <a:rPr lang="es-MX" dirty="0"/>
              <a:t>23.	Los cilindros portátiles son aquellos que tienen capacidad:</a:t>
            </a:r>
            <a:br>
              <a:rPr lang="es-MX" dirty="0"/>
            </a:br>
            <a:endParaRPr lang="es-MX" dirty="0"/>
          </a:p>
        </p:txBody>
      </p:sp>
      <p:sp>
        <p:nvSpPr>
          <p:cNvPr id="3" name="Marcador de contenido 2">
            <a:extLst>
              <a:ext uri="{FF2B5EF4-FFF2-40B4-BE49-F238E27FC236}">
                <a16:creationId xmlns:a16="http://schemas.microsoft.com/office/drawing/2014/main" id="{BF8D766B-6587-4FC1-AB4A-6333C396F5BD}"/>
              </a:ext>
            </a:extLst>
          </p:cNvPr>
          <p:cNvSpPr>
            <a:spLocks noGrp="1"/>
          </p:cNvSpPr>
          <p:nvPr>
            <p:ph idx="1"/>
          </p:nvPr>
        </p:nvSpPr>
        <p:spPr/>
        <p:txBody>
          <a:bodyPr>
            <a:normAutofit/>
          </a:bodyPr>
          <a:lstStyle/>
          <a:p>
            <a:pPr marL="0" indent="0">
              <a:buNone/>
            </a:pPr>
            <a:r>
              <a:rPr lang="es-MX" dirty="0"/>
              <a:t>a)	1-20 kg</a:t>
            </a:r>
          </a:p>
          <a:p>
            <a:pPr marL="0" indent="0">
              <a:buNone/>
            </a:pPr>
            <a:r>
              <a:rPr lang="es-MX" dirty="0"/>
              <a:t>b)	Mayor a 20 kg</a:t>
            </a:r>
          </a:p>
          <a:p>
            <a:pPr marL="0" indent="0">
              <a:buNone/>
            </a:pPr>
            <a:r>
              <a:rPr lang="es-MX" dirty="0"/>
              <a:t>c)	Mayor a 100 kg</a:t>
            </a:r>
          </a:p>
          <a:p>
            <a:pPr marL="0" indent="0">
              <a:buNone/>
            </a:pPr>
            <a:r>
              <a:rPr lang="es-MX" dirty="0"/>
              <a:t>d)	Ninguna de las anteriores</a:t>
            </a:r>
          </a:p>
          <a:p>
            <a:endParaRPr lang="es-MX" dirty="0"/>
          </a:p>
        </p:txBody>
      </p:sp>
      <p:sp>
        <p:nvSpPr>
          <p:cNvPr id="4" name="Rectángulo 3">
            <a:extLst>
              <a:ext uri="{FF2B5EF4-FFF2-40B4-BE49-F238E27FC236}">
                <a16:creationId xmlns:a16="http://schemas.microsoft.com/office/drawing/2014/main" id="{35FB7C2B-89F8-475D-B1AE-526D83F9873B}"/>
              </a:ext>
            </a:extLst>
          </p:cNvPr>
          <p:cNvSpPr/>
          <p:nvPr/>
        </p:nvSpPr>
        <p:spPr>
          <a:xfrm>
            <a:off x="2773599" y="2706757"/>
            <a:ext cx="2050192" cy="60960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Tree>
    <p:extLst>
      <p:ext uri="{BB962C8B-B14F-4D97-AF65-F5344CB8AC3E}">
        <p14:creationId xmlns:p14="http://schemas.microsoft.com/office/powerpoint/2010/main" val="4091465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AAC2CC9-F362-4F5D-A699-43D0314765C6}"/>
              </a:ext>
            </a:extLst>
          </p:cNvPr>
          <p:cNvSpPr>
            <a:spLocks noGrp="1"/>
          </p:cNvSpPr>
          <p:nvPr>
            <p:ph type="title"/>
          </p:nvPr>
        </p:nvSpPr>
        <p:spPr/>
        <p:txBody>
          <a:bodyPr>
            <a:normAutofit fontScale="90000"/>
          </a:bodyPr>
          <a:lstStyle/>
          <a:p>
            <a:r>
              <a:rPr lang="es-MX" dirty="0"/>
              <a:t>24.	Los cilindros móviles son aquellos que tienen capacidad:</a:t>
            </a:r>
            <a:br>
              <a:rPr lang="es-MX" dirty="0"/>
            </a:br>
            <a:endParaRPr lang="es-MX" dirty="0"/>
          </a:p>
        </p:txBody>
      </p:sp>
      <p:sp>
        <p:nvSpPr>
          <p:cNvPr id="3" name="Marcador de contenido 2">
            <a:extLst>
              <a:ext uri="{FF2B5EF4-FFF2-40B4-BE49-F238E27FC236}">
                <a16:creationId xmlns:a16="http://schemas.microsoft.com/office/drawing/2014/main" id="{BF8D766B-6587-4FC1-AB4A-6333C396F5BD}"/>
              </a:ext>
            </a:extLst>
          </p:cNvPr>
          <p:cNvSpPr>
            <a:spLocks noGrp="1"/>
          </p:cNvSpPr>
          <p:nvPr>
            <p:ph idx="1"/>
          </p:nvPr>
        </p:nvSpPr>
        <p:spPr/>
        <p:txBody>
          <a:bodyPr>
            <a:normAutofit/>
          </a:bodyPr>
          <a:lstStyle/>
          <a:p>
            <a:pPr marL="0" indent="0">
              <a:buNone/>
            </a:pPr>
            <a:r>
              <a:rPr lang="es-MX" dirty="0"/>
              <a:t>a)	1-20 kg</a:t>
            </a:r>
          </a:p>
          <a:p>
            <a:pPr marL="0" indent="0">
              <a:buNone/>
            </a:pPr>
            <a:r>
              <a:rPr lang="es-MX" dirty="0"/>
              <a:t>b)	Mayor a 20 kg</a:t>
            </a:r>
          </a:p>
          <a:p>
            <a:pPr marL="0" indent="0">
              <a:buNone/>
            </a:pPr>
            <a:r>
              <a:rPr lang="es-MX" dirty="0"/>
              <a:t>c)	Mayor a 100 kg</a:t>
            </a:r>
          </a:p>
          <a:p>
            <a:pPr marL="0" indent="0">
              <a:buNone/>
            </a:pPr>
            <a:r>
              <a:rPr lang="es-MX" dirty="0"/>
              <a:t>d)	Ninguna de las anteriores</a:t>
            </a:r>
          </a:p>
          <a:p>
            <a:endParaRPr lang="es-MX" dirty="0"/>
          </a:p>
        </p:txBody>
      </p:sp>
      <p:sp>
        <p:nvSpPr>
          <p:cNvPr id="4" name="Rectángulo 3">
            <a:extLst>
              <a:ext uri="{FF2B5EF4-FFF2-40B4-BE49-F238E27FC236}">
                <a16:creationId xmlns:a16="http://schemas.microsoft.com/office/drawing/2014/main" id="{35FB7C2B-89F8-475D-B1AE-526D83F9873B}"/>
              </a:ext>
            </a:extLst>
          </p:cNvPr>
          <p:cNvSpPr/>
          <p:nvPr/>
        </p:nvSpPr>
        <p:spPr>
          <a:xfrm>
            <a:off x="2773599" y="3189357"/>
            <a:ext cx="2673044" cy="60960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Tree>
    <p:extLst>
      <p:ext uri="{BB962C8B-B14F-4D97-AF65-F5344CB8AC3E}">
        <p14:creationId xmlns:p14="http://schemas.microsoft.com/office/powerpoint/2010/main" val="2973442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AAC2CC9-F362-4F5D-A699-43D0314765C6}"/>
              </a:ext>
            </a:extLst>
          </p:cNvPr>
          <p:cNvSpPr>
            <a:spLocks noGrp="1"/>
          </p:cNvSpPr>
          <p:nvPr>
            <p:ph type="title"/>
          </p:nvPr>
        </p:nvSpPr>
        <p:spPr/>
        <p:txBody>
          <a:bodyPr>
            <a:normAutofit fontScale="90000"/>
          </a:bodyPr>
          <a:lstStyle/>
          <a:p>
            <a:r>
              <a:rPr lang="es-MX" dirty="0"/>
              <a:t>25.	Extintor que tiene por símbolo un círculo.</a:t>
            </a:r>
            <a:br>
              <a:rPr lang="es-MX" dirty="0"/>
            </a:br>
            <a:endParaRPr lang="es-MX" dirty="0"/>
          </a:p>
        </p:txBody>
      </p:sp>
      <p:sp>
        <p:nvSpPr>
          <p:cNvPr id="3" name="Marcador de contenido 2">
            <a:extLst>
              <a:ext uri="{FF2B5EF4-FFF2-40B4-BE49-F238E27FC236}">
                <a16:creationId xmlns:a16="http://schemas.microsoft.com/office/drawing/2014/main" id="{BF8D766B-6587-4FC1-AB4A-6333C396F5BD}"/>
              </a:ext>
            </a:extLst>
          </p:cNvPr>
          <p:cNvSpPr>
            <a:spLocks noGrp="1"/>
          </p:cNvSpPr>
          <p:nvPr>
            <p:ph idx="1"/>
          </p:nvPr>
        </p:nvSpPr>
        <p:spPr/>
        <p:txBody>
          <a:bodyPr>
            <a:normAutofit/>
          </a:bodyPr>
          <a:lstStyle/>
          <a:p>
            <a:pPr marL="0" indent="0">
              <a:buNone/>
            </a:pPr>
            <a:r>
              <a:rPr lang="es-MX" dirty="0"/>
              <a:t>a)	Clase A</a:t>
            </a:r>
          </a:p>
          <a:p>
            <a:pPr marL="0" indent="0">
              <a:buNone/>
            </a:pPr>
            <a:r>
              <a:rPr lang="es-MX" dirty="0"/>
              <a:t>b)	Clase B</a:t>
            </a:r>
          </a:p>
          <a:p>
            <a:pPr marL="0" indent="0">
              <a:buNone/>
            </a:pPr>
            <a:r>
              <a:rPr lang="es-MX" dirty="0"/>
              <a:t>c)	Clase C</a:t>
            </a:r>
          </a:p>
          <a:p>
            <a:pPr marL="0" indent="0">
              <a:buNone/>
            </a:pPr>
            <a:r>
              <a:rPr lang="es-MX" dirty="0"/>
              <a:t>d)	Clase D</a:t>
            </a:r>
          </a:p>
          <a:p>
            <a:endParaRPr lang="es-MX" dirty="0"/>
          </a:p>
        </p:txBody>
      </p:sp>
      <p:sp>
        <p:nvSpPr>
          <p:cNvPr id="4" name="Rectángulo 3">
            <a:extLst>
              <a:ext uri="{FF2B5EF4-FFF2-40B4-BE49-F238E27FC236}">
                <a16:creationId xmlns:a16="http://schemas.microsoft.com/office/drawing/2014/main" id="{35FB7C2B-89F8-475D-B1AE-526D83F9873B}"/>
              </a:ext>
            </a:extLst>
          </p:cNvPr>
          <p:cNvSpPr/>
          <p:nvPr/>
        </p:nvSpPr>
        <p:spPr>
          <a:xfrm>
            <a:off x="2773599" y="3697357"/>
            <a:ext cx="2103201" cy="60960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Tree>
    <p:extLst>
      <p:ext uri="{BB962C8B-B14F-4D97-AF65-F5344CB8AC3E}">
        <p14:creationId xmlns:p14="http://schemas.microsoft.com/office/powerpoint/2010/main" val="393117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AAC2CC9-F362-4F5D-A699-43D0314765C6}"/>
              </a:ext>
            </a:extLst>
          </p:cNvPr>
          <p:cNvSpPr>
            <a:spLocks noGrp="1"/>
          </p:cNvSpPr>
          <p:nvPr>
            <p:ph type="title"/>
          </p:nvPr>
        </p:nvSpPr>
        <p:spPr/>
        <p:txBody>
          <a:bodyPr>
            <a:normAutofit fontScale="90000"/>
          </a:bodyPr>
          <a:lstStyle/>
          <a:p>
            <a:r>
              <a:rPr lang="es-MX" dirty="0"/>
              <a:t>26.	Agente que es polvo químico seco (P.Q.S.) fosfato monoamónico. </a:t>
            </a:r>
            <a:br>
              <a:rPr lang="es-MX" dirty="0"/>
            </a:br>
            <a:endParaRPr lang="es-MX" dirty="0"/>
          </a:p>
        </p:txBody>
      </p:sp>
      <p:sp>
        <p:nvSpPr>
          <p:cNvPr id="3" name="Marcador de contenido 2">
            <a:extLst>
              <a:ext uri="{FF2B5EF4-FFF2-40B4-BE49-F238E27FC236}">
                <a16:creationId xmlns:a16="http://schemas.microsoft.com/office/drawing/2014/main" id="{BF8D766B-6587-4FC1-AB4A-6333C396F5BD}"/>
              </a:ext>
            </a:extLst>
          </p:cNvPr>
          <p:cNvSpPr>
            <a:spLocks noGrp="1"/>
          </p:cNvSpPr>
          <p:nvPr>
            <p:ph idx="1"/>
          </p:nvPr>
        </p:nvSpPr>
        <p:spPr/>
        <p:txBody>
          <a:bodyPr>
            <a:normAutofit/>
          </a:bodyPr>
          <a:lstStyle/>
          <a:p>
            <a:pPr marL="0" indent="0">
              <a:buNone/>
            </a:pPr>
            <a:r>
              <a:rPr lang="es-MX" dirty="0"/>
              <a:t>a)	Sólido</a:t>
            </a:r>
          </a:p>
          <a:p>
            <a:pPr marL="0" indent="0">
              <a:buNone/>
            </a:pPr>
            <a:r>
              <a:rPr lang="es-MX" dirty="0"/>
              <a:t>b)	Líquido</a:t>
            </a:r>
          </a:p>
          <a:p>
            <a:pPr marL="0" indent="0">
              <a:buNone/>
            </a:pPr>
            <a:r>
              <a:rPr lang="es-MX" dirty="0"/>
              <a:t>c)	Gas</a:t>
            </a:r>
          </a:p>
          <a:p>
            <a:pPr marL="0" indent="0">
              <a:buNone/>
            </a:pPr>
            <a:r>
              <a:rPr lang="es-MX" dirty="0"/>
              <a:t>d)	Ninguna de las anteriores</a:t>
            </a:r>
          </a:p>
          <a:p>
            <a:endParaRPr lang="es-MX" dirty="0"/>
          </a:p>
        </p:txBody>
      </p:sp>
      <p:sp>
        <p:nvSpPr>
          <p:cNvPr id="4" name="Rectángulo 3">
            <a:extLst>
              <a:ext uri="{FF2B5EF4-FFF2-40B4-BE49-F238E27FC236}">
                <a16:creationId xmlns:a16="http://schemas.microsoft.com/office/drawing/2014/main" id="{35FB7C2B-89F8-475D-B1AE-526D83F9873B}"/>
              </a:ext>
            </a:extLst>
          </p:cNvPr>
          <p:cNvSpPr/>
          <p:nvPr/>
        </p:nvSpPr>
        <p:spPr>
          <a:xfrm>
            <a:off x="2773599" y="2681357"/>
            <a:ext cx="1838158" cy="60960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Tree>
    <p:extLst>
      <p:ext uri="{BB962C8B-B14F-4D97-AF65-F5344CB8AC3E}">
        <p14:creationId xmlns:p14="http://schemas.microsoft.com/office/powerpoint/2010/main" val="3269546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AAC2CC9-F362-4F5D-A699-43D0314765C6}"/>
              </a:ext>
            </a:extLst>
          </p:cNvPr>
          <p:cNvSpPr>
            <a:spLocks noGrp="1"/>
          </p:cNvSpPr>
          <p:nvPr>
            <p:ph type="title"/>
          </p:nvPr>
        </p:nvSpPr>
        <p:spPr/>
        <p:txBody>
          <a:bodyPr/>
          <a:lstStyle/>
          <a:p>
            <a:r>
              <a:rPr lang="es-MX" dirty="0"/>
              <a:t>27.	Agente que es CO2 o Halotrón. </a:t>
            </a:r>
            <a:br>
              <a:rPr lang="es-MX" dirty="0"/>
            </a:br>
            <a:endParaRPr lang="es-MX" dirty="0"/>
          </a:p>
        </p:txBody>
      </p:sp>
      <p:sp>
        <p:nvSpPr>
          <p:cNvPr id="3" name="Marcador de contenido 2">
            <a:extLst>
              <a:ext uri="{FF2B5EF4-FFF2-40B4-BE49-F238E27FC236}">
                <a16:creationId xmlns:a16="http://schemas.microsoft.com/office/drawing/2014/main" id="{BF8D766B-6587-4FC1-AB4A-6333C396F5BD}"/>
              </a:ext>
            </a:extLst>
          </p:cNvPr>
          <p:cNvSpPr>
            <a:spLocks noGrp="1"/>
          </p:cNvSpPr>
          <p:nvPr>
            <p:ph idx="1"/>
          </p:nvPr>
        </p:nvSpPr>
        <p:spPr/>
        <p:txBody>
          <a:bodyPr>
            <a:normAutofit/>
          </a:bodyPr>
          <a:lstStyle/>
          <a:p>
            <a:pPr marL="0" indent="0">
              <a:buNone/>
            </a:pPr>
            <a:r>
              <a:rPr lang="es-MX" dirty="0"/>
              <a:t>a)	Sólido</a:t>
            </a:r>
          </a:p>
          <a:p>
            <a:pPr marL="0" indent="0">
              <a:buNone/>
            </a:pPr>
            <a:r>
              <a:rPr lang="es-MX" dirty="0"/>
              <a:t>b)	Líquido</a:t>
            </a:r>
          </a:p>
          <a:p>
            <a:pPr marL="0" indent="0">
              <a:buNone/>
            </a:pPr>
            <a:r>
              <a:rPr lang="es-MX" dirty="0"/>
              <a:t>c)	Gas</a:t>
            </a:r>
          </a:p>
          <a:p>
            <a:pPr marL="0" indent="0">
              <a:buNone/>
            </a:pPr>
            <a:r>
              <a:rPr lang="es-MX" dirty="0"/>
              <a:t>d)	Ninguna de las anteriores</a:t>
            </a:r>
          </a:p>
          <a:p>
            <a:endParaRPr lang="es-MX" dirty="0"/>
          </a:p>
        </p:txBody>
      </p:sp>
      <p:sp>
        <p:nvSpPr>
          <p:cNvPr id="4" name="Rectángulo 3">
            <a:extLst>
              <a:ext uri="{FF2B5EF4-FFF2-40B4-BE49-F238E27FC236}">
                <a16:creationId xmlns:a16="http://schemas.microsoft.com/office/drawing/2014/main" id="{35FB7C2B-89F8-475D-B1AE-526D83F9873B}"/>
              </a:ext>
            </a:extLst>
          </p:cNvPr>
          <p:cNvSpPr/>
          <p:nvPr/>
        </p:nvSpPr>
        <p:spPr>
          <a:xfrm>
            <a:off x="2773599" y="3697357"/>
            <a:ext cx="1692384" cy="60960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Tree>
    <p:extLst>
      <p:ext uri="{BB962C8B-B14F-4D97-AF65-F5344CB8AC3E}">
        <p14:creationId xmlns:p14="http://schemas.microsoft.com/office/powerpoint/2010/main" val="3572678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AAC2CC9-F362-4F5D-A699-43D0314765C6}"/>
              </a:ext>
            </a:extLst>
          </p:cNvPr>
          <p:cNvSpPr>
            <a:spLocks noGrp="1"/>
          </p:cNvSpPr>
          <p:nvPr>
            <p:ph type="title"/>
          </p:nvPr>
        </p:nvSpPr>
        <p:spPr/>
        <p:txBody>
          <a:bodyPr>
            <a:normAutofit fontScale="90000"/>
          </a:bodyPr>
          <a:lstStyle/>
          <a:p>
            <a:r>
              <a:rPr lang="es-MX" dirty="0"/>
              <a:t>28.	No es una parte que compone el extintor.</a:t>
            </a:r>
            <a:br>
              <a:rPr lang="es-MX" dirty="0"/>
            </a:br>
            <a:endParaRPr lang="es-MX" dirty="0"/>
          </a:p>
        </p:txBody>
      </p:sp>
      <p:sp>
        <p:nvSpPr>
          <p:cNvPr id="3" name="Marcador de contenido 2">
            <a:extLst>
              <a:ext uri="{FF2B5EF4-FFF2-40B4-BE49-F238E27FC236}">
                <a16:creationId xmlns:a16="http://schemas.microsoft.com/office/drawing/2014/main" id="{BF8D766B-6587-4FC1-AB4A-6333C396F5BD}"/>
              </a:ext>
            </a:extLst>
          </p:cNvPr>
          <p:cNvSpPr>
            <a:spLocks noGrp="1"/>
          </p:cNvSpPr>
          <p:nvPr>
            <p:ph idx="1"/>
          </p:nvPr>
        </p:nvSpPr>
        <p:spPr/>
        <p:txBody>
          <a:bodyPr>
            <a:normAutofit/>
          </a:bodyPr>
          <a:lstStyle/>
          <a:p>
            <a:pPr marL="0" indent="0">
              <a:buNone/>
            </a:pPr>
            <a:r>
              <a:rPr lang="es-MX" dirty="0"/>
              <a:t>a)	Manómetro</a:t>
            </a:r>
          </a:p>
          <a:p>
            <a:pPr marL="0" indent="0">
              <a:buNone/>
            </a:pPr>
            <a:r>
              <a:rPr lang="es-MX" dirty="0"/>
              <a:t>b)	Nitrógeno</a:t>
            </a:r>
          </a:p>
          <a:p>
            <a:pPr marL="0" indent="0">
              <a:buNone/>
            </a:pPr>
            <a:r>
              <a:rPr lang="es-MX" dirty="0"/>
              <a:t>c)	Jareta</a:t>
            </a:r>
          </a:p>
          <a:p>
            <a:pPr marL="0" indent="0">
              <a:buNone/>
            </a:pPr>
            <a:r>
              <a:rPr lang="es-MX" dirty="0"/>
              <a:t>d)	Vástago</a:t>
            </a:r>
          </a:p>
          <a:p>
            <a:endParaRPr lang="es-MX" dirty="0"/>
          </a:p>
        </p:txBody>
      </p:sp>
      <p:sp>
        <p:nvSpPr>
          <p:cNvPr id="4" name="Rectángulo 3">
            <a:extLst>
              <a:ext uri="{FF2B5EF4-FFF2-40B4-BE49-F238E27FC236}">
                <a16:creationId xmlns:a16="http://schemas.microsoft.com/office/drawing/2014/main" id="{35FB7C2B-89F8-475D-B1AE-526D83F9873B}"/>
              </a:ext>
            </a:extLst>
          </p:cNvPr>
          <p:cNvSpPr/>
          <p:nvPr/>
        </p:nvSpPr>
        <p:spPr>
          <a:xfrm>
            <a:off x="2773599" y="3697357"/>
            <a:ext cx="1877914" cy="60960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Tree>
    <p:extLst>
      <p:ext uri="{BB962C8B-B14F-4D97-AF65-F5344CB8AC3E}">
        <p14:creationId xmlns:p14="http://schemas.microsoft.com/office/powerpoint/2010/main" val="486811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CE77E4B-1C7F-49B2-BDA4-50465F4265D8}"/>
              </a:ext>
            </a:extLst>
          </p:cNvPr>
          <p:cNvSpPr>
            <a:spLocks noGrp="1"/>
          </p:cNvSpPr>
          <p:nvPr>
            <p:ph type="title"/>
          </p:nvPr>
        </p:nvSpPr>
        <p:spPr/>
        <p:txBody>
          <a:bodyPr/>
          <a:lstStyle/>
          <a:p>
            <a:r>
              <a:rPr lang="es-MX" i="1" dirty="0"/>
              <a:t>Combustible (Agente Reductor)</a:t>
            </a:r>
            <a:r>
              <a:rPr lang="es-MX" sz="800" i="1" dirty="0"/>
              <a:t>[4]</a:t>
            </a:r>
            <a:r>
              <a:rPr lang="es-MX" i="1" dirty="0"/>
              <a:t> </a:t>
            </a:r>
            <a:br>
              <a:rPr lang="es-MX" dirty="0"/>
            </a:br>
            <a:endParaRPr lang="es-MX" dirty="0"/>
          </a:p>
        </p:txBody>
      </p:sp>
      <p:sp>
        <p:nvSpPr>
          <p:cNvPr id="3" name="Marcador de contenido 2">
            <a:extLst>
              <a:ext uri="{FF2B5EF4-FFF2-40B4-BE49-F238E27FC236}">
                <a16:creationId xmlns:a16="http://schemas.microsoft.com/office/drawing/2014/main" id="{AE7BD854-A185-4BC8-BB51-EBE03E3F5A07}"/>
              </a:ext>
            </a:extLst>
          </p:cNvPr>
          <p:cNvSpPr>
            <a:spLocks noGrp="1"/>
          </p:cNvSpPr>
          <p:nvPr>
            <p:ph idx="1"/>
          </p:nvPr>
        </p:nvSpPr>
        <p:spPr>
          <a:xfrm>
            <a:off x="2021305" y="1552074"/>
            <a:ext cx="5245769" cy="5305926"/>
          </a:xfrm>
        </p:spPr>
        <p:txBody>
          <a:bodyPr>
            <a:normAutofit fontScale="92500" lnSpcReduction="20000"/>
          </a:bodyPr>
          <a:lstStyle/>
          <a:p>
            <a:pPr marL="0" indent="0">
              <a:buNone/>
            </a:pPr>
            <a:r>
              <a:rPr lang="es-MX" dirty="0"/>
              <a:t>La mayoría de los combustibles o agentes reductores contienen un gran porcentaje de carbono e hidrógeno. Entre los combustibles más comunes se encuentran los siguientes compuestos que producen fuego: </a:t>
            </a:r>
          </a:p>
          <a:p>
            <a:r>
              <a:rPr lang="es-MX" dirty="0"/>
              <a:t>Carbono </a:t>
            </a:r>
          </a:p>
          <a:p>
            <a:r>
              <a:rPr lang="es-MX" dirty="0"/>
              <a:t>Monóxido de carbono </a:t>
            </a:r>
          </a:p>
          <a:p>
            <a:r>
              <a:rPr lang="es-MX" dirty="0"/>
              <a:t>Muchos compuestos ricos en carbono hidrógeno, tales como la gasolina y el propano </a:t>
            </a:r>
          </a:p>
          <a:p>
            <a:r>
              <a:rPr lang="es-MX" dirty="0"/>
              <a:t>Materiales tales como la madera y textiles </a:t>
            </a:r>
          </a:p>
          <a:p>
            <a:r>
              <a:rPr lang="es-MX" dirty="0"/>
              <a:t>Muchos metales, como magnesio, aluminio sodio </a:t>
            </a:r>
          </a:p>
          <a:p>
            <a:endParaRPr lang="es-MX" dirty="0"/>
          </a:p>
        </p:txBody>
      </p:sp>
      <p:pic>
        <p:nvPicPr>
          <p:cNvPr id="8194" name="Picture 2" descr="Â¿CombustiÃ³n incompleta o completa?">
            <a:extLst>
              <a:ext uri="{FF2B5EF4-FFF2-40B4-BE49-F238E27FC236}">
                <a16:creationId xmlns:a16="http://schemas.microsoft.com/office/drawing/2014/main" id="{17F6B1BD-75C5-4375-A2DC-EDFDB776E1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27031" y="2040728"/>
            <a:ext cx="2559969" cy="4350548"/>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129723F2-7E57-4947-B071-1ABE87881862}"/>
              </a:ext>
            </a:extLst>
          </p:cNvPr>
          <p:cNvSpPr txBox="1"/>
          <p:nvPr/>
        </p:nvSpPr>
        <p:spPr>
          <a:xfrm>
            <a:off x="10170695" y="6214434"/>
            <a:ext cx="457200" cy="215444"/>
          </a:xfrm>
          <a:prstGeom prst="rect">
            <a:avLst/>
          </a:prstGeom>
          <a:noFill/>
        </p:spPr>
        <p:txBody>
          <a:bodyPr wrap="square" rtlCol="0">
            <a:spAutoFit/>
          </a:bodyPr>
          <a:lstStyle/>
          <a:p>
            <a:r>
              <a:rPr lang="es-MX" sz="800" dirty="0"/>
              <a:t>[9]</a:t>
            </a:r>
          </a:p>
        </p:txBody>
      </p:sp>
    </p:spTree>
    <p:extLst>
      <p:ext uri="{BB962C8B-B14F-4D97-AF65-F5344CB8AC3E}">
        <p14:creationId xmlns:p14="http://schemas.microsoft.com/office/powerpoint/2010/main" val="138470212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AAC2CC9-F362-4F5D-A699-43D0314765C6}"/>
              </a:ext>
            </a:extLst>
          </p:cNvPr>
          <p:cNvSpPr>
            <a:spLocks noGrp="1"/>
          </p:cNvSpPr>
          <p:nvPr>
            <p:ph type="title"/>
          </p:nvPr>
        </p:nvSpPr>
        <p:spPr/>
        <p:txBody>
          <a:bodyPr>
            <a:normAutofit fontScale="90000"/>
          </a:bodyPr>
          <a:lstStyle/>
          <a:p>
            <a:r>
              <a:rPr lang="es-MX" dirty="0"/>
              <a:t>29.	Extintor que tiene por símbolo un triángulo:</a:t>
            </a:r>
            <a:br>
              <a:rPr lang="es-MX" dirty="0"/>
            </a:br>
            <a:endParaRPr lang="es-MX" dirty="0"/>
          </a:p>
        </p:txBody>
      </p:sp>
      <p:sp>
        <p:nvSpPr>
          <p:cNvPr id="3" name="Marcador de contenido 2">
            <a:extLst>
              <a:ext uri="{FF2B5EF4-FFF2-40B4-BE49-F238E27FC236}">
                <a16:creationId xmlns:a16="http://schemas.microsoft.com/office/drawing/2014/main" id="{BF8D766B-6587-4FC1-AB4A-6333C396F5BD}"/>
              </a:ext>
            </a:extLst>
          </p:cNvPr>
          <p:cNvSpPr>
            <a:spLocks noGrp="1"/>
          </p:cNvSpPr>
          <p:nvPr>
            <p:ph idx="1"/>
          </p:nvPr>
        </p:nvSpPr>
        <p:spPr/>
        <p:txBody>
          <a:bodyPr>
            <a:normAutofit/>
          </a:bodyPr>
          <a:lstStyle/>
          <a:p>
            <a:pPr marL="0" indent="0">
              <a:buNone/>
            </a:pPr>
            <a:r>
              <a:rPr lang="es-MX" dirty="0"/>
              <a:t>a)	Clase A</a:t>
            </a:r>
          </a:p>
          <a:p>
            <a:pPr marL="0" indent="0">
              <a:buNone/>
            </a:pPr>
            <a:r>
              <a:rPr lang="es-MX" dirty="0"/>
              <a:t>b)	Clase B</a:t>
            </a:r>
          </a:p>
          <a:p>
            <a:pPr marL="0" indent="0">
              <a:buNone/>
            </a:pPr>
            <a:r>
              <a:rPr lang="es-MX" dirty="0"/>
              <a:t>c)	Clase C</a:t>
            </a:r>
          </a:p>
          <a:p>
            <a:pPr marL="0" indent="0">
              <a:buNone/>
            </a:pPr>
            <a:r>
              <a:rPr lang="es-MX" dirty="0"/>
              <a:t>d)	Clase D</a:t>
            </a:r>
          </a:p>
          <a:p>
            <a:endParaRPr lang="es-MX" dirty="0"/>
          </a:p>
        </p:txBody>
      </p:sp>
      <p:sp>
        <p:nvSpPr>
          <p:cNvPr id="4" name="Rectángulo 3">
            <a:extLst>
              <a:ext uri="{FF2B5EF4-FFF2-40B4-BE49-F238E27FC236}">
                <a16:creationId xmlns:a16="http://schemas.microsoft.com/office/drawing/2014/main" id="{35FB7C2B-89F8-475D-B1AE-526D83F9873B}"/>
              </a:ext>
            </a:extLst>
          </p:cNvPr>
          <p:cNvSpPr/>
          <p:nvPr/>
        </p:nvSpPr>
        <p:spPr>
          <a:xfrm>
            <a:off x="2773599" y="2630557"/>
            <a:ext cx="2195966" cy="60960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Tree>
    <p:extLst>
      <p:ext uri="{BB962C8B-B14F-4D97-AF65-F5344CB8AC3E}">
        <p14:creationId xmlns:p14="http://schemas.microsoft.com/office/powerpoint/2010/main" val="2056899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AAC2CC9-F362-4F5D-A699-43D0314765C6}"/>
              </a:ext>
            </a:extLst>
          </p:cNvPr>
          <p:cNvSpPr>
            <a:spLocks noGrp="1"/>
          </p:cNvSpPr>
          <p:nvPr>
            <p:ph type="title"/>
          </p:nvPr>
        </p:nvSpPr>
        <p:spPr/>
        <p:txBody>
          <a:bodyPr>
            <a:noAutofit/>
          </a:bodyPr>
          <a:lstStyle/>
          <a:p>
            <a:r>
              <a:rPr lang="es-MX" sz="2400" dirty="0"/>
              <a:t>30.	Extintor para líquidos inflamables tales como; gasolina, aceite, grasa, pintura de aceite, laca y gases inflamables. Para extinguir este tipo de incendio se utilizan frecuentemente, gases licuados como el dióxido de carbono (CO2) y polvos secos como el bicarbonato de Potasio. Estos bloquean el oxígeno o interrumpen la llama.</a:t>
            </a:r>
            <a:br>
              <a:rPr lang="es-MX" sz="2400" dirty="0"/>
            </a:br>
            <a:endParaRPr lang="es-MX" sz="2400" dirty="0"/>
          </a:p>
        </p:txBody>
      </p:sp>
      <p:sp>
        <p:nvSpPr>
          <p:cNvPr id="3" name="Marcador de contenido 2">
            <a:extLst>
              <a:ext uri="{FF2B5EF4-FFF2-40B4-BE49-F238E27FC236}">
                <a16:creationId xmlns:a16="http://schemas.microsoft.com/office/drawing/2014/main" id="{BF8D766B-6587-4FC1-AB4A-6333C396F5BD}"/>
              </a:ext>
            </a:extLst>
          </p:cNvPr>
          <p:cNvSpPr>
            <a:spLocks noGrp="1"/>
          </p:cNvSpPr>
          <p:nvPr>
            <p:ph idx="1"/>
          </p:nvPr>
        </p:nvSpPr>
        <p:spPr/>
        <p:txBody>
          <a:bodyPr>
            <a:normAutofit/>
          </a:bodyPr>
          <a:lstStyle/>
          <a:p>
            <a:pPr marL="0" indent="0">
              <a:buNone/>
            </a:pPr>
            <a:r>
              <a:rPr lang="es-MX" dirty="0"/>
              <a:t>a)	Clase A</a:t>
            </a:r>
          </a:p>
          <a:p>
            <a:pPr marL="0" indent="0">
              <a:buNone/>
            </a:pPr>
            <a:r>
              <a:rPr lang="es-MX" dirty="0"/>
              <a:t>b)	Clase B</a:t>
            </a:r>
          </a:p>
          <a:p>
            <a:pPr marL="0" indent="0">
              <a:buNone/>
            </a:pPr>
            <a:r>
              <a:rPr lang="es-MX" dirty="0"/>
              <a:t>c)	Clase C</a:t>
            </a:r>
          </a:p>
          <a:p>
            <a:pPr marL="0" indent="0">
              <a:buNone/>
            </a:pPr>
            <a:r>
              <a:rPr lang="es-MX" dirty="0"/>
              <a:t>d)	Clase D</a:t>
            </a:r>
          </a:p>
        </p:txBody>
      </p:sp>
      <p:sp>
        <p:nvSpPr>
          <p:cNvPr id="4" name="Rectángulo 3">
            <a:extLst>
              <a:ext uri="{FF2B5EF4-FFF2-40B4-BE49-F238E27FC236}">
                <a16:creationId xmlns:a16="http://schemas.microsoft.com/office/drawing/2014/main" id="{35FB7C2B-89F8-475D-B1AE-526D83F9873B}"/>
              </a:ext>
            </a:extLst>
          </p:cNvPr>
          <p:cNvSpPr/>
          <p:nvPr/>
        </p:nvSpPr>
        <p:spPr>
          <a:xfrm>
            <a:off x="2773599" y="3468757"/>
            <a:ext cx="2156210" cy="60960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Tree>
    <p:extLst>
      <p:ext uri="{BB962C8B-B14F-4D97-AF65-F5344CB8AC3E}">
        <p14:creationId xmlns:p14="http://schemas.microsoft.com/office/powerpoint/2010/main" val="4063315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E2887A5-F67D-4D5E-BC7E-7818F1D7C7AA}"/>
              </a:ext>
            </a:extLst>
          </p:cNvPr>
          <p:cNvSpPr>
            <a:spLocks noGrp="1"/>
          </p:cNvSpPr>
          <p:nvPr>
            <p:ph type="title"/>
          </p:nvPr>
        </p:nvSpPr>
        <p:spPr/>
        <p:txBody>
          <a:bodyPr/>
          <a:lstStyle/>
          <a:p>
            <a:r>
              <a:rPr lang="es-MX" dirty="0"/>
              <a:t>Referencias</a:t>
            </a:r>
          </a:p>
        </p:txBody>
      </p:sp>
      <p:sp>
        <p:nvSpPr>
          <p:cNvPr id="3" name="Marcador de contenido 2">
            <a:extLst>
              <a:ext uri="{FF2B5EF4-FFF2-40B4-BE49-F238E27FC236}">
                <a16:creationId xmlns:a16="http://schemas.microsoft.com/office/drawing/2014/main" id="{DA8C9EC0-E5F8-4A6C-8655-6BBD62755613}"/>
              </a:ext>
            </a:extLst>
          </p:cNvPr>
          <p:cNvSpPr>
            <a:spLocks noGrp="1"/>
          </p:cNvSpPr>
          <p:nvPr>
            <p:ph idx="1"/>
          </p:nvPr>
        </p:nvSpPr>
        <p:spPr>
          <a:xfrm>
            <a:off x="2213113" y="1934491"/>
            <a:ext cx="8357026" cy="4923509"/>
          </a:xfrm>
        </p:spPr>
        <p:txBody>
          <a:bodyPr>
            <a:normAutofit fontScale="40000" lnSpcReduction="20000"/>
          </a:bodyPr>
          <a:lstStyle/>
          <a:p>
            <a:r>
              <a:rPr lang="es-MX" sz="2500" dirty="0"/>
              <a:t>[1] Universidad de Puerto Rico. Manual de Adiestramiento para el manejo de extintores de incendios. 2000. Recuperado de </a:t>
            </a:r>
            <a:r>
              <a:rPr lang="es-MX" sz="2500" dirty="0">
                <a:hlinkClick r:id="rId2"/>
              </a:rPr>
              <a:t>http://cidbimena.desastres.hn/docum/ops/libros/manualextintores.pdf</a:t>
            </a:r>
            <a:endParaRPr lang="es-MX" sz="2500" dirty="0"/>
          </a:p>
          <a:p>
            <a:r>
              <a:rPr lang="es-MX" sz="2500" dirty="0"/>
              <a:t>[2] Universidad de Puerto Rico. Manual de Adiestramiento para el manejo de extintores de incendios. 2000.[Imagen]  Recuperado de </a:t>
            </a:r>
            <a:r>
              <a:rPr lang="es-MX" sz="2500" dirty="0">
                <a:hlinkClick r:id="rId2"/>
              </a:rPr>
              <a:t>http://cidbimena.desastres.hn/docum/ops/libros/manualextintores.pdf</a:t>
            </a:r>
            <a:endParaRPr lang="es-MX" sz="2500" dirty="0"/>
          </a:p>
          <a:p>
            <a:r>
              <a:rPr lang="es-MX" sz="2500" dirty="0"/>
              <a:t>[3] NORMA Oficial Mexicana NOM-002-STPS-2010, Condiciones de seguridad-Prevención y protección contra incendios en los centros de trabajo. (Primera Sección). 9 de Diciembre de 2010.</a:t>
            </a:r>
          </a:p>
          <a:p>
            <a:r>
              <a:rPr lang="es-MX" sz="2500" dirty="0"/>
              <a:t>[4] Universidad de Colima. Curso Taller: Prevención de incendios y manejo básico de extintores.</a:t>
            </a:r>
          </a:p>
          <a:p>
            <a:r>
              <a:rPr lang="es-MX" sz="2500" dirty="0"/>
              <a:t>[5]  Programa casa segura. ¿Cuántos incendios se generan por un cortocircuito?. [Imagen] Recuperado de: </a:t>
            </a:r>
            <a:r>
              <a:rPr lang="es-MX" sz="2500" dirty="0">
                <a:hlinkClick r:id="rId3"/>
              </a:rPr>
              <a:t>http://programacasasegura.org/mx/cuantos-incendios-se-generan-por-un-cortocircuito/</a:t>
            </a:r>
            <a:r>
              <a:rPr lang="es-MX" sz="2500" dirty="0"/>
              <a:t>.</a:t>
            </a:r>
          </a:p>
          <a:p>
            <a:r>
              <a:rPr lang="es-MX" sz="2500" dirty="0"/>
              <a:t>[6] Gifimage. Incendio Gif7. [Gif]. Recuperado de </a:t>
            </a:r>
            <a:r>
              <a:rPr lang="es-MX" sz="2500" dirty="0">
                <a:hlinkClick r:id="rId4"/>
              </a:rPr>
              <a:t>https://gifimage.net/incendio-gif-7/</a:t>
            </a:r>
            <a:r>
              <a:rPr lang="es-MX" sz="2500" dirty="0"/>
              <a:t>}</a:t>
            </a:r>
          </a:p>
          <a:p>
            <a:r>
              <a:rPr lang="es-MX" sz="2500" dirty="0"/>
              <a:t>[7] Ferreira, M. Incendios y triangulo de fuego en seguridad industrial.[Imagen].  21 de Mayo de 2005. Recuperado de </a:t>
            </a:r>
            <a:r>
              <a:rPr lang="es-MX" sz="2500" dirty="0">
                <a:hlinkClick r:id="rId5"/>
              </a:rPr>
              <a:t>https://www.gestiopolis.com/incendios-y-triangulo-de-fuego-en-seguridad-industrial/</a:t>
            </a:r>
            <a:endParaRPr lang="es-MX" sz="2500" dirty="0"/>
          </a:p>
          <a:p>
            <a:r>
              <a:rPr lang="es-MX" sz="2500" dirty="0"/>
              <a:t>[8] Giphy. Homer Simpson cooking Gif. [Gif] Recuperado de https://giphy.com/gifs/season-10-the-simpsons-10x20-xT5LMOvzyqSyIGqlsk</a:t>
            </a:r>
          </a:p>
          <a:p>
            <a:r>
              <a:rPr lang="es-MX" sz="2500" dirty="0"/>
              <a:t>[9] Aprende de emergencias. Teoría del fuego. [Imagen] Recuperado de </a:t>
            </a:r>
            <a:r>
              <a:rPr lang="es-MX" sz="2500" dirty="0">
                <a:hlinkClick r:id="rId6"/>
              </a:rPr>
              <a:t>https://www.aprendemergencias.es/incendios/teor%C3%ADa-del-fuego/</a:t>
            </a:r>
            <a:endParaRPr lang="es-MX" sz="2500" dirty="0"/>
          </a:p>
          <a:p>
            <a:r>
              <a:rPr lang="es-MX" sz="2500" dirty="0"/>
              <a:t>[10] gizmodo. 5 maneras muy poco convencionales de apagar la llama de una vela y su explicación física. [Imagen] Recuperado de </a:t>
            </a:r>
            <a:r>
              <a:rPr lang="es-MX" sz="2500" dirty="0">
                <a:hlinkClick r:id="rId7"/>
              </a:rPr>
              <a:t>https://es.gizmodo.com/5-maneras-muy-poco-convencionales-de-apagar-la-llama-de-1758450243</a:t>
            </a:r>
            <a:endParaRPr lang="es-MX" sz="2500" dirty="0"/>
          </a:p>
          <a:p>
            <a:endParaRPr lang="es-MX" dirty="0"/>
          </a:p>
          <a:p>
            <a:endParaRPr lang="es-MX" dirty="0"/>
          </a:p>
          <a:p>
            <a:endParaRPr lang="es-MX" dirty="0"/>
          </a:p>
          <a:p>
            <a:endParaRPr lang="es-MX" dirty="0"/>
          </a:p>
          <a:p>
            <a:endParaRPr lang="es-MX" dirty="0"/>
          </a:p>
        </p:txBody>
      </p:sp>
    </p:spTree>
    <p:extLst>
      <p:ext uri="{BB962C8B-B14F-4D97-AF65-F5344CB8AC3E}">
        <p14:creationId xmlns:p14="http://schemas.microsoft.com/office/powerpoint/2010/main" val="288175428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196E64E-BF78-409F-A6DF-A45F4D083C3C}"/>
              </a:ext>
            </a:extLst>
          </p:cNvPr>
          <p:cNvSpPr>
            <a:spLocks noGrp="1"/>
          </p:cNvSpPr>
          <p:nvPr>
            <p:ph type="title"/>
          </p:nvPr>
        </p:nvSpPr>
        <p:spPr/>
        <p:txBody>
          <a:bodyPr/>
          <a:lstStyle/>
          <a:p>
            <a:endParaRPr lang="es-MX" dirty="0"/>
          </a:p>
        </p:txBody>
      </p:sp>
      <p:sp>
        <p:nvSpPr>
          <p:cNvPr id="3" name="Marcador de contenido 2">
            <a:extLst>
              <a:ext uri="{FF2B5EF4-FFF2-40B4-BE49-F238E27FC236}">
                <a16:creationId xmlns:a16="http://schemas.microsoft.com/office/drawing/2014/main" id="{1752C233-C445-4169-8A20-3058E96EEECA}"/>
              </a:ext>
            </a:extLst>
          </p:cNvPr>
          <p:cNvSpPr>
            <a:spLocks noGrp="1"/>
          </p:cNvSpPr>
          <p:nvPr>
            <p:ph idx="1"/>
          </p:nvPr>
        </p:nvSpPr>
        <p:spPr/>
        <p:txBody>
          <a:bodyPr>
            <a:normAutofit fontScale="40000" lnSpcReduction="20000"/>
          </a:bodyPr>
          <a:lstStyle/>
          <a:p>
            <a:r>
              <a:rPr lang="es-MX" dirty="0"/>
              <a:t>[11] Pinterest. Gif Fire. [Imagen] Recuperado de </a:t>
            </a:r>
            <a:r>
              <a:rPr lang="es-MX" dirty="0">
                <a:hlinkClick r:id="rId2"/>
              </a:rPr>
              <a:t>https://co.pinterest.com/pin/321796335854329778/</a:t>
            </a:r>
            <a:endParaRPr lang="es-MX" dirty="0"/>
          </a:p>
          <a:p>
            <a:r>
              <a:rPr lang="es-MX" dirty="0"/>
              <a:t>[12] Pinterest. Gif prevención. [Imagen] Recuperado de </a:t>
            </a:r>
            <a:r>
              <a:rPr lang="es-MX" dirty="0">
                <a:hlinkClick r:id="rId3"/>
              </a:rPr>
              <a:t>https://www.pinterest.com.mx/pin/419538521517116360/?lp=true</a:t>
            </a:r>
            <a:endParaRPr lang="es-MX" dirty="0"/>
          </a:p>
          <a:p>
            <a:r>
              <a:rPr lang="es-MX" dirty="0"/>
              <a:t>[13] Zahumenszky, C. Como funcionan por dentro los fuegos artificiales (y  por que explotan formando esas figuras). 7 de Abril de 2014. Recuperado de </a:t>
            </a:r>
            <a:r>
              <a:rPr lang="es-MX" dirty="0">
                <a:hlinkClick r:id="rId4"/>
              </a:rPr>
              <a:t>https://es.gizmodo.com/como-funcionan-por-dentro-los-fuegos-artificiales-y-p-1796618771</a:t>
            </a:r>
            <a:endParaRPr lang="es-MX" dirty="0"/>
          </a:p>
          <a:p>
            <a:r>
              <a:rPr lang="es-MX" dirty="0"/>
              <a:t>[14] Extintores Numancia. Fuego tipo a. [Imagen]. Recuperado de </a:t>
            </a:r>
            <a:r>
              <a:rPr lang="es-MX" dirty="0">
                <a:hlinkClick r:id="rId5"/>
              </a:rPr>
              <a:t>http://www.extintoresnumancia.com/fuego-tipo-a.html</a:t>
            </a:r>
            <a:endParaRPr lang="es-MX" dirty="0"/>
          </a:p>
          <a:p>
            <a:r>
              <a:rPr lang="es-MX" dirty="0"/>
              <a:t>[15] Mata fuegos omar. Recuperado de </a:t>
            </a:r>
            <a:r>
              <a:rPr lang="es-MX" dirty="0">
                <a:hlinkClick r:id="rId6"/>
              </a:rPr>
              <a:t>http://matafuegosomar.com/informacion.html</a:t>
            </a:r>
            <a:endParaRPr lang="es-MX" dirty="0"/>
          </a:p>
          <a:p>
            <a:r>
              <a:rPr lang="es-MX" dirty="0"/>
              <a:t>[16] Safety depot. Cartel “Ruta de Evacuación”. Recuperado de </a:t>
            </a:r>
            <a:r>
              <a:rPr lang="es-MX" dirty="0">
                <a:hlinkClick r:id="rId7"/>
              </a:rPr>
              <a:t>https://safetydepot.com.mx/products/cartel-ruta-de-evacuacion-derecha</a:t>
            </a:r>
            <a:endParaRPr lang="es-MX" dirty="0"/>
          </a:p>
          <a:p>
            <a:r>
              <a:rPr lang="es-MX" dirty="0"/>
              <a:t>[17]  Gif Mania. Gifs animados de extintores. Recuperado de </a:t>
            </a:r>
            <a:r>
              <a:rPr lang="es-MX" dirty="0">
                <a:hlinkClick r:id="rId8"/>
              </a:rPr>
              <a:t>https://www.gifmania.com/Gif-Animados-Objetos/Imagenes-Material-de-Oficina/Extintores/</a:t>
            </a:r>
            <a:endParaRPr lang="es-MX" dirty="0"/>
          </a:p>
          <a:p>
            <a:r>
              <a:rPr lang="es-MX" dirty="0"/>
              <a:t>[18] Teoría Extinción Fuego. 31 de Diciembre de 2009. [Imagen]. Recuperado de https://es.slideshare.net/guestb2169cc/teoria-extincion-fuego</a:t>
            </a:r>
          </a:p>
          <a:p>
            <a:r>
              <a:rPr lang="es-MX" dirty="0"/>
              <a:t>[19] curso en línea. Formas de combatir un incendio. Recuperado de </a:t>
            </a:r>
            <a:r>
              <a:rPr lang="es-MX" dirty="0">
                <a:hlinkClick r:id="rId9"/>
              </a:rPr>
              <a:t>http://www.cursosinea.conevyt.org.mx/cursos/ptt/indice/revista/revpag34.htm</a:t>
            </a:r>
            <a:endParaRPr lang="es-MX" dirty="0"/>
          </a:p>
          <a:p>
            <a:r>
              <a:rPr lang="es-MX" dirty="0"/>
              <a:t>[20]  Grupo fire. Los detectores de incendios una apuesta segura para el hogar. [Imagen. Recuperado de http://grupofire.com/los-detectores-de-incendios-una-apuesta-segura-para-el-hogar/</a:t>
            </a:r>
          </a:p>
          <a:p>
            <a:endParaRPr lang="es-MX" dirty="0"/>
          </a:p>
          <a:p>
            <a:endParaRPr lang="es-MX" dirty="0"/>
          </a:p>
          <a:p>
            <a:endParaRPr lang="es-MX" dirty="0"/>
          </a:p>
        </p:txBody>
      </p:sp>
    </p:spTree>
    <p:extLst>
      <p:ext uri="{BB962C8B-B14F-4D97-AF65-F5344CB8AC3E}">
        <p14:creationId xmlns:p14="http://schemas.microsoft.com/office/powerpoint/2010/main" val="9611116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15E7B775-1C1A-4290-B32E-E84270DD341D}"/>
              </a:ext>
            </a:extLst>
          </p:cNvPr>
          <p:cNvSpPr>
            <a:spLocks noGrp="1"/>
          </p:cNvSpPr>
          <p:nvPr>
            <p:ph idx="1"/>
          </p:nvPr>
        </p:nvSpPr>
        <p:spPr>
          <a:xfrm>
            <a:off x="2054087" y="1709531"/>
            <a:ext cx="9165409" cy="5539408"/>
          </a:xfrm>
        </p:spPr>
        <p:txBody>
          <a:bodyPr>
            <a:normAutofit fontScale="47500" lnSpcReduction="20000"/>
          </a:bodyPr>
          <a:lstStyle/>
          <a:p>
            <a:r>
              <a:rPr lang="es-MX" sz="2800" dirty="0"/>
              <a:t>[21] Gfy cat. Utilización Extintor CO2. [Imagen] Recuperado de </a:t>
            </a:r>
            <a:r>
              <a:rPr lang="es-MX" sz="2800" dirty="0">
                <a:hlinkClick r:id="rId2"/>
              </a:rPr>
              <a:t>https://gfycat.com/ambitiousdenseblackandtancoonhound</a:t>
            </a:r>
            <a:endParaRPr lang="es-MX" sz="2800" dirty="0"/>
          </a:p>
          <a:p>
            <a:r>
              <a:rPr lang="es-MX" sz="2800" dirty="0"/>
              <a:t>[22] Méndez, A.. Tipos de extintores de fuego y su uso según las clases de fuego. 17 de abril del 2017. Recuperado de </a:t>
            </a:r>
            <a:r>
              <a:rPr lang="es-MX" sz="2800" dirty="0">
                <a:hlinkClick r:id="rId3"/>
              </a:rPr>
              <a:t>https://uplocks.com/blogs/analisis/tipos-de-extintores-de-fuego-y-su-uso-segun-las-clases-de-fuego</a:t>
            </a:r>
            <a:endParaRPr lang="es-MX" sz="2800" dirty="0"/>
          </a:p>
          <a:p>
            <a:r>
              <a:rPr lang="es-MX" sz="2800" dirty="0"/>
              <a:t>[23] IGH Perú. Elección y pasos para usar un extintor contra incendios. 15 de Febrero de 2017. [Archivo de video].  Recuperado de </a:t>
            </a:r>
            <a:r>
              <a:rPr lang="es-MX" sz="2800" dirty="0">
                <a:hlinkClick r:id="rId4"/>
              </a:rPr>
              <a:t>https://www.youtube.com/watch?v=inRCElJM7Ic</a:t>
            </a:r>
            <a:endParaRPr lang="es-MX" sz="2800" dirty="0"/>
          </a:p>
          <a:p>
            <a:r>
              <a:rPr lang="es-MX" sz="2800" dirty="0"/>
              <a:t>[24] Lara, R. ¿La estafa del extintor se llama extin Cordoba?. 2015. [Imagen]. Recuperado de </a:t>
            </a:r>
            <a:r>
              <a:rPr lang="es-MX" sz="2800" dirty="0">
                <a:hlinkClick r:id="rId5"/>
              </a:rPr>
              <a:t>http://extintorescordoba.blogspot.com/2015/05/la-estafa-del-extintor-se-llama-extin.html</a:t>
            </a:r>
            <a:endParaRPr lang="es-MX" sz="2800" dirty="0"/>
          </a:p>
          <a:p>
            <a:r>
              <a:rPr lang="es-MX" sz="2800" dirty="0"/>
              <a:t>[25] Actiweb. Fuego 911. [Imagen]. Recuperado de </a:t>
            </a:r>
            <a:r>
              <a:rPr lang="es-MX" sz="2800" dirty="0">
                <a:hlinkClick r:id="rId6"/>
              </a:rPr>
              <a:t>http://www.actiweb.es/fueg911/uso_y_manejo_del_extintor.html</a:t>
            </a:r>
            <a:endParaRPr lang="es-MX" sz="2800" dirty="0"/>
          </a:p>
          <a:p>
            <a:r>
              <a:rPr lang="es-MX" sz="2800" dirty="0"/>
              <a:t>[26] VINSSA. Extintor portátil cold fire de acero inoxidable. Recuperado de  </a:t>
            </a:r>
            <a:r>
              <a:rPr lang="es-MX" sz="2800" dirty="0">
                <a:hlinkClick r:id="rId7"/>
              </a:rPr>
              <a:t>https://vinssa.com/extintor-portatil-cold-fire-de-acero-inoxidable-6-litros</a:t>
            </a:r>
            <a:endParaRPr lang="es-MX" sz="2800" dirty="0"/>
          </a:p>
          <a:p>
            <a:r>
              <a:rPr lang="es-MX" sz="2800" dirty="0"/>
              <a:t>[27]  Cold Fire Canadá. Cold fire Canadá Demostration at Arizona Fire School. 5 de Octubre de 2011. [Archivo de video]. Recuperado de </a:t>
            </a:r>
            <a:r>
              <a:rPr lang="es-MX" sz="2800" dirty="0">
                <a:hlinkClick r:id="rId8"/>
              </a:rPr>
              <a:t>https://www.youtube.com/watch?v=pCbzFMc9GqI</a:t>
            </a:r>
            <a:r>
              <a:rPr lang="es-MX" sz="2800" dirty="0"/>
              <a:t>.</a:t>
            </a:r>
          </a:p>
          <a:p>
            <a:r>
              <a:rPr lang="es-MX" sz="2800" dirty="0"/>
              <a:t>[28]  Abermosh. Medidas de Seguridad en caso de Incendio. 1 de Diciembre de 2016. [Archivo de video]. Recuperado de </a:t>
            </a:r>
            <a:r>
              <a:rPr lang="es-MX" sz="2800" dirty="0">
                <a:hlinkClick r:id="rId9"/>
              </a:rPr>
              <a:t>https://www.youtube.com/watch?v=4E4AlOkxTfk</a:t>
            </a:r>
            <a:endParaRPr lang="es-MX" sz="2800" dirty="0"/>
          </a:p>
          <a:p>
            <a:r>
              <a:rPr lang="es-MX" sz="2800" dirty="0"/>
              <a:t>[29] Charles River Interactive. Acronym Quiz. 27 de Junio de 2018. [Imagen] Recuperado de http://charlesriverinteractive.com/acronym-quiz/</a:t>
            </a:r>
          </a:p>
          <a:p>
            <a:endParaRPr lang="es-MX" dirty="0"/>
          </a:p>
          <a:p>
            <a:endParaRPr lang="es-MX" dirty="0"/>
          </a:p>
          <a:p>
            <a:endParaRPr lang="es-MX" dirty="0"/>
          </a:p>
          <a:p>
            <a:endParaRPr lang="es-MX" dirty="0"/>
          </a:p>
          <a:p>
            <a:endParaRPr lang="es-MX" dirty="0"/>
          </a:p>
          <a:p>
            <a:endParaRPr lang="es-MX" dirty="0"/>
          </a:p>
        </p:txBody>
      </p:sp>
    </p:spTree>
    <p:extLst>
      <p:ext uri="{BB962C8B-B14F-4D97-AF65-F5344CB8AC3E}">
        <p14:creationId xmlns:p14="http://schemas.microsoft.com/office/powerpoint/2010/main" val="144806164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F4C868-F30A-491B-B9A0-D885F846F1CA}"/>
              </a:ext>
            </a:extLst>
          </p:cNvPr>
          <p:cNvSpPr>
            <a:spLocks noGrp="1"/>
          </p:cNvSpPr>
          <p:nvPr>
            <p:ph type="ctrTitle"/>
          </p:nvPr>
        </p:nvSpPr>
        <p:spPr/>
        <p:txBody>
          <a:bodyPr>
            <a:normAutofit fontScale="90000"/>
          </a:bodyPr>
          <a:lstStyle/>
          <a:p>
            <a:r>
              <a:rPr lang="es-MX" dirty="0"/>
              <a:t>Protección de  Planta. Uso y Manejo de extintores</a:t>
            </a:r>
          </a:p>
        </p:txBody>
      </p:sp>
      <p:sp>
        <p:nvSpPr>
          <p:cNvPr id="3" name="Subtítulo 2">
            <a:extLst>
              <a:ext uri="{FF2B5EF4-FFF2-40B4-BE49-F238E27FC236}">
                <a16:creationId xmlns:a16="http://schemas.microsoft.com/office/drawing/2014/main" id="{7014D481-D691-40AD-8199-05E79AE1E71C}"/>
              </a:ext>
            </a:extLst>
          </p:cNvPr>
          <p:cNvSpPr>
            <a:spLocks noGrp="1"/>
          </p:cNvSpPr>
          <p:nvPr>
            <p:ph type="subTitle" idx="1"/>
          </p:nvPr>
        </p:nvSpPr>
        <p:spPr/>
        <p:txBody>
          <a:bodyPr/>
          <a:lstStyle/>
          <a:p>
            <a:r>
              <a:rPr lang="en-US" dirty="0"/>
              <a:t>Instructor: Andres Cavezza, M.S.M.E, M.B.A, P.E, P.M.P.</a:t>
            </a:r>
          </a:p>
          <a:p>
            <a:endParaRPr lang="es-MX" dirty="0"/>
          </a:p>
        </p:txBody>
      </p:sp>
    </p:spTree>
    <p:extLst>
      <p:ext uri="{BB962C8B-B14F-4D97-AF65-F5344CB8AC3E}">
        <p14:creationId xmlns:p14="http://schemas.microsoft.com/office/powerpoint/2010/main" val="223435351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adison">
  <a:themeElements>
    <a:clrScheme name="Madison">
      <a:dk1>
        <a:sysClr val="windowText" lastClr="000000"/>
      </a:dk1>
      <a:lt1>
        <a:sysClr val="window" lastClr="FFFFFF"/>
      </a:lt1>
      <a:dk2>
        <a:srgbClr val="1F2D29"/>
      </a:dk2>
      <a:lt2>
        <a:srgbClr val="C5FAEB"/>
      </a:lt2>
      <a:accent1>
        <a:srgbClr val="A1D68B"/>
      </a:accent1>
      <a:accent2>
        <a:srgbClr val="5EC795"/>
      </a:accent2>
      <a:accent3>
        <a:srgbClr val="4DADCF"/>
      </a:accent3>
      <a:accent4>
        <a:srgbClr val="CDB756"/>
      </a:accent4>
      <a:accent5>
        <a:srgbClr val="E29C36"/>
      </a:accent5>
      <a:accent6>
        <a:srgbClr val="8EC0C1"/>
      </a:accent6>
      <a:hlink>
        <a:srgbClr val="6D9D9B"/>
      </a:hlink>
      <a:folHlink>
        <a:srgbClr val="6D8583"/>
      </a:folHlink>
    </a:clrScheme>
    <a:fontScheme name="Madison">
      <a:majorFont>
        <a:latin typeface="Arial" panose="020B0604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dison">
      <a:fillStyleLst>
        <a:solidFill>
          <a:schemeClr val="phClr"/>
        </a:solidFill>
        <a:gradFill rotWithShape="1">
          <a:gsLst>
            <a:gs pos="0">
              <a:schemeClr val="phClr">
                <a:tint val="48000"/>
                <a:alpha val="88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blipFill rotWithShape="1">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Madison" id="{025CB5FB-2DD3-45EE-B6F0-CC461540EB19}" vid="{6AC10936-2DFC-4054-9ADF-B5E2C5F86190}"/>
    </a:ext>
  </a:extLst>
</a:theme>
</file>

<file path=docProps/app.xml><?xml version="1.0" encoding="utf-8"?>
<Properties xmlns="http://schemas.openxmlformats.org/officeDocument/2006/extended-properties" xmlns:vt="http://schemas.openxmlformats.org/officeDocument/2006/docPropsVTypes">
  <Template>TM16401375[[fn=Madison]]</Template>
  <TotalTime>1827</TotalTime>
  <Words>5652</Words>
  <Application>Microsoft Office PowerPoint</Application>
  <PresentationFormat>Widescreen</PresentationFormat>
  <Paragraphs>512</Paragraphs>
  <Slides>95</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95</vt:i4>
      </vt:variant>
    </vt:vector>
  </HeadingPairs>
  <TitlesOfParts>
    <vt:vector size="100" baseType="lpstr">
      <vt:lpstr>Arial</vt:lpstr>
      <vt:lpstr>MS Shell Dlg 2</vt:lpstr>
      <vt:lpstr>Wingdings</vt:lpstr>
      <vt:lpstr>Wingdings 3</vt:lpstr>
      <vt:lpstr>Madison</vt:lpstr>
      <vt:lpstr>Protección de  Planta. Uso y Manejo de extintores</vt:lpstr>
      <vt:lpstr>Temario</vt:lpstr>
      <vt:lpstr>I N C E N D I O S    E N    M É X I C O</vt:lpstr>
      <vt:lpstr>¿Qué es un incendio?</vt:lpstr>
      <vt:lpstr>PowerPoint Presentation</vt:lpstr>
      <vt:lpstr>Normas</vt:lpstr>
      <vt:lpstr>COMPONENTES BÁSICOS DE LA COMBUSTIÓN </vt:lpstr>
      <vt:lpstr>Triángulo del fuego </vt:lpstr>
      <vt:lpstr>Combustible (Agente Reductor)[4]  </vt:lpstr>
      <vt:lpstr>Oxígeno (Agente Oxidante)  </vt:lpstr>
      <vt:lpstr>Calor (temperatura)  </vt:lpstr>
      <vt:lpstr>Las principales fuentes de calor son:  </vt:lpstr>
      <vt:lpstr>Fuego</vt:lpstr>
      <vt:lpstr>Tipos de Fuego</vt:lpstr>
      <vt:lpstr>Tipos de Fuego</vt:lpstr>
      <vt:lpstr>Tipos de Fuego</vt:lpstr>
      <vt:lpstr>Tipos de Fuego</vt:lpstr>
      <vt:lpstr>Tipos de Fuego</vt:lpstr>
      <vt:lpstr>Distancias máximas de recorrido</vt:lpstr>
      <vt:lpstr>Ruta de evacuación</vt:lpstr>
      <vt:lpstr>Consta de las partes siguientes: </vt:lpstr>
      <vt:lpstr>Se debe contar con rutas de evacuación que cumplan con las condiciones siguientes</vt:lpstr>
      <vt:lpstr>Se debe contar con rutas de evacuación que cumplan con las condiciones siguientes</vt:lpstr>
      <vt:lpstr>Se debe contar con rutas de evacuación que cumplan con las condiciones siguientes:</vt:lpstr>
      <vt:lpstr>MÉTODOS DE EXTINCIÓN DE INCENDIOS  </vt:lpstr>
      <vt:lpstr>Según el factor eliminado, el método de extinción recibirá el nombre de:  </vt:lpstr>
      <vt:lpstr>PowerPoint Presentation</vt:lpstr>
      <vt:lpstr>PowerPoint Presentation</vt:lpstr>
      <vt:lpstr>PowerPoint Presentation</vt:lpstr>
      <vt:lpstr>Algunos medios de prevención son los siguientes:  </vt:lpstr>
      <vt:lpstr>Algunos medios de prevención son los siguientes:  </vt:lpstr>
      <vt:lpstr>¿Qué hacer en caso de incendio?  </vt:lpstr>
      <vt:lpstr>¿Qué hacer en caso de incendio?  </vt:lpstr>
      <vt:lpstr>¿Qué hacer en caso de incendio?  </vt:lpstr>
      <vt:lpstr>En caso de estar atrapado.  </vt:lpstr>
      <vt:lpstr>Cómo auxiliar a una víctima de las llamas.  </vt:lpstr>
      <vt:lpstr>Personas intoxicadas o lesionadas.  </vt:lpstr>
      <vt:lpstr>Medidas de Seguridad en Caso de Incendio</vt:lpstr>
      <vt:lpstr>Extintores Portátiles</vt:lpstr>
      <vt:lpstr>Extintores Portátiles</vt:lpstr>
      <vt:lpstr>Partes a revisar</vt:lpstr>
      <vt:lpstr>Clases de Extintores[3]</vt:lpstr>
      <vt:lpstr>Clases de Extintores[3]</vt:lpstr>
      <vt:lpstr>Clases de Extintores[3]</vt:lpstr>
      <vt:lpstr>Clases de Extintores[3]</vt:lpstr>
      <vt:lpstr>Extintores[3]</vt:lpstr>
      <vt:lpstr>Extintor Cold Fire</vt:lpstr>
      <vt:lpstr> Ventajas[26]</vt:lpstr>
      <vt:lpstr>Como usar un extintor </vt:lpstr>
      <vt:lpstr>PowerPoint Presentation</vt:lpstr>
      <vt:lpstr>PowerPoint Presentation</vt:lpstr>
      <vt:lpstr>Reglas esenciales en cuanto al uso del extintor[1]</vt:lpstr>
      <vt:lpstr>PowerPoint Presentation</vt:lpstr>
      <vt:lpstr>Revisión de Extintores</vt:lpstr>
      <vt:lpstr>PowerPoint Presentation</vt:lpstr>
      <vt:lpstr>Aspectos Generales para la Revisión de Extintores.</vt:lpstr>
      <vt:lpstr>Referencias</vt:lpstr>
      <vt:lpstr>PowerPoint Presentation</vt:lpstr>
      <vt:lpstr>PowerPoint Presentation</vt:lpstr>
      <vt:lpstr>Protección de  Planta. Uso y Manejo de extintores</vt:lpstr>
      <vt:lpstr>PowerPoint Presentation</vt:lpstr>
      <vt:lpstr>1. NORMA Oficial Mexicana referente a las condiciones de seguridad-Prevención y protección contra incendios en los centros de trabajo.  </vt:lpstr>
      <vt:lpstr>2. NORMA Oficial Mexicana referente a Seguridad-Extintores contra incendio a base de polvo químico seco con presión contenida-Especificaciones. </vt:lpstr>
      <vt:lpstr>3. Es la etapa del desarrollo del incendio en la cual aún no hay llama o calor significativo. </vt:lpstr>
      <vt:lpstr>4. Es la etapa del desarrollo del incendio que puede durar días, semanas y años. </vt:lpstr>
      <vt:lpstr>5. La siguiente condición debe cumplirse ante la revisión de extintores: </vt:lpstr>
      <vt:lpstr>6. Es la etapa del desarrollo del incendio en la cual se genera gran cantidad de calor, llamas, humo y gases tóxicos. </vt:lpstr>
      <vt:lpstr>7. Es una reacción química conocida también con el nombre de combustión, que se define como un proceso que se mantiene a sí mismo cuando un combustible es reducido en forma muy rápida por un agente oxidante, junto con la evolución de calor y luz. </vt:lpstr>
      <vt:lpstr>8. El triángulo del fuego se compone por los elementos siguientes excepto: </vt:lpstr>
      <vt:lpstr>9. La mayoría de los combustibles o agentes reductores contienen un gran porcentaje de _________ e __________. </vt:lpstr>
      <vt:lpstr>10. Es el único producto contra fuego que puede ser utilizado en todos los tipos de fuego (A, B, C, D y K). </vt:lpstr>
      <vt:lpstr>11. Este fenómeno consiste en una reacción química de transferencia electrónica, con una alta velocidad de reacción y con liberación de luz y calor. </vt:lpstr>
      <vt:lpstr>12. Tipo de fuego que se presenta en líquidos combustibles e inflamables y gases. </vt:lpstr>
      <vt:lpstr>13. Tipo de fuego que se presenta en material combustible sólido, generalmente de naturaleza orgánica, y que su combustión se realiza normalmente con formación de brasas. </vt:lpstr>
      <vt:lpstr>14. Tipo de fuego que se presenta básicamente en instalaciones de cocina, que involucra sustancias combustibles, tales como aceites y grasas vegetales o animales.  </vt:lpstr>
      <vt:lpstr>15. Supresor de fuego de alta capacidad de enfriamiento, que combate el fuego de una manera rápida, limpia y segura. COLD FIRE es amigable con las personas y el ecosistema. </vt:lpstr>
      <vt:lpstr>16. En un edificio donde el riesgo de incendio es alto la distancia máxima al extintor clase D en metros es de: </vt:lpstr>
      <vt:lpstr>17. Es el recorrido horizontal o vertical, o la combinación de ambos, continuo y sin obstrucciones, que va desde cualquier punto del centro de trabajo hasta un lugar seguro en el exterior, denominado punto de reunión. </vt:lpstr>
      <vt:lpstr>18. Es el método de extinción donde se retiran los combustibles o se interrumpe el flujo de los mismos (en caso de líquidos o gases).  </vt:lpstr>
      <vt:lpstr>19. Es el método de extinción que se consigue recubriendo el combustible para impedir su contacto con el aire, impidiendo la ventilación de la zona incendiada, utilizando gases inertes o proyectando agua pulverizada que, al convertirse en vapor, desplaza el oxígeno del aire.   </vt:lpstr>
      <vt:lpstr>20. El extintor clase D extingue fuegos que involucran: </vt:lpstr>
      <vt:lpstr>21. Al auxiliar a una víctima se debe: </vt:lpstr>
      <vt:lpstr>22. Es el recipiente que contiene al agente extinguidor que es expulsado por una presión interna o externa. </vt:lpstr>
      <vt:lpstr>23. Los cilindros portátiles son aquellos que tienen capacidad: </vt:lpstr>
      <vt:lpstr>24. Los cilindros móviles son aquellos que tienen capacidad: </vt:lpstr>
      <vt:lpstr>25. Extintor que tiene por símbolo un círculo. </vt:lpstr>
      <vt:lpstr>26. Agente que es polvo químico seco (P.Q.S.) fosfato monoamónico.  </vt:lpstr>
      <vt:lpstr>27. Agente que es CO2 o Halotrón.  </vt:lpstr>
      <vt:lpstr>28. No es una parte que compone el extintor. </vt:lpstr>
      <vt:lpstr>29. Extintor que tiene por símbolo un triángulo: </vt:lpstr>
      <vt:lpstr>30. Extintor para líquidos inflamables tales como; gasolina, aceite, grasa, pintura de aceite, laca y gases inflamables. Para extinguir este tipo de incendio se utilizan frecuentemente, gases licuados como el dióxido de carbono (CO2) y polvos secos como el bicarbonato de Potasio. Estos bloquean el oxígeno o interrumpen la llama. </vt:lpstr>
      <vt:lpstr>Referencias</vt:lpstr>
      <vt:lpstr>PowerPoint Presentation</vt:lpstr>
      <vt:lpstr>PowerPoint Presentation</vt:lpstr>
      <vt:lpstr>Protección de  Planta. Uso y Manejo de extintores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Protección de  Planta. Uso y Manejo de extintores</dc:title>
  <dc:creator>Andres Cavezza</dc:creator>
  <cp:lastModifiedBy>Andres Cavezza</cp:lastModifiedBy>
  <cp:revision>44</cp:revision>
  <dcterms:modified xsi:type="dcterms:W3CDTF">2020-07-13T23:03:19Z</dcterms:modified>
</cp:coreProperties>
</file>